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slideMasters/slideMaster21.xml" ContentType="application/vnd.openxmlformats-officedocument.presentationml.slideMaster+xml"/>
  <Override PartName="/ppt/slides/slide21.xml" ContentType="application/vnd.openxmlformats-officedocument.presentationml.slide+xml"/>
  <Override PartName="/ppt/slideMasters/slideMaster22.xml" ContentType="application/vnd.openxmlformats-officedocument.presentationml.slideMaster+xml"/>
  <Override PartName="/ppt/slides/slide22.xml" ContentType="application/vnd.openxmlformats-officedocument.presentationml.slide+xml"/>
  <Override PartName="/ppt/slideMasters/slideMaster23.xml" ContentType="application/vnd.openxmlformats-officedocument.presentationml.slideMaster+xml"/>
  <Override PartName="/ppt/slides/slide23.xml" ContentType="application/vnd.openxmlformats-officedocument.presentationml.slide+xml"/>
  <Override PartName="/ppt/slideMasters/slideMaster24.xml" ContentType="application/vnd.openxmlformats-officedocument.presentationml.slideMaster+xml"/>
  <Override PartName="/ppt/slides/slide24.xml" ContentType="application/vnd.openxmlformats-officedocument.presentationml.slide+xml"/>
  <Override PartName="/ppt/slideMasters/slideMaster25.xml" ContentType="application/vnd.openxmlformats-officedocument.presentationml.slideMaster+xml"/>
  <Override PartName="/ppt/slides/slide25.xml" ContentType="application/vnd.openxmlformats-officedocument.presentationml.slide+xml"/>
  <Override PartName="/ppt/slideMasters/slideMaster26.xml" ContentType="application/vnd.openxmlformats-officedocument.presentationml.slideMaster+xml"/>
  <Override PartName="/ppt/slides/slide26.xml" ContentType="application/vnd.openxmlformats-officedocument.presentationml.slide+xml"/>
  <Override PartName="/ppt/slideMasters/slideMaster27.xml" ContentType="application/vnd.openxmlformats-officedocument.presentationml.slideMaster+xml"/>
  <Override PartName="/ppt/slides/slide27.xml" ContentType="application/vnd.openxmlformats-officedocument.presentationml.slide+xml"/>
  <Override PartName="/ppt/slideMasters/slideMaster28.xml" ContentType="application/vnd.openxmlformats-officedocument.presentationml.slideMaster+xml"/>
  <Override PartName="/ppt/slides/slide28.xml" ContentType="application/vnd.openxmlformats-officedocument.presentationml.slide+xml"/>
  <Override PartName="/ppt/slideMasters/slideMaster29.xml" ContentType="application/vnd.openxmlformats-officedocument.presentationml.slideMaster+xml"/>
  <Override PartName="/ppt/slides/slide29.xml" ContentType="application/vnd.openxmlformats-officedocument.presentationml.slide+xml"/>
  <Override PartName="/ppt/slideMasters/slideMaster30.xml" ContentType="application/vnd.openxmlformats-officedocument.presentationml.slideMaster+xml"/>
  <Override PartName="/ppt/slides/slide30.xml" ContentType="application/vnd.openxmlformats-officedocument.presentationml.slide+xml"/>
  <Override PartName="/ppt/slideMasters/slideMaster31.xml" ContentType="application/vnd.openxmlformats-officedocument.presentationml.slideMaster+xml"/>
  <Override PartName="/ppt/slides/slide31.xml" ContentType="application/vnd.openxmlformats-officedocument.presentationml.slide+xml"/>
  <Override PartName="/ppt/slideMasters/slideMaster32.xml" ContentType="application/vnd.openxmlformats-officedocument.presentationml.slideMaster+xml"/>
  <Override PartName="/ppt/slides/slide32.xml" ContentType="application/vnd.openxmlformats-officedocument.presentationml.slide+xml"/>
  <Override PartName="/ppt/slideMasters/slideMaster33.xml" ContentType="application/vnd.openxmlformats-officedocument.presentationml.slideMaster+xml"/>
  <Override PartName="/ppt/slides/slide33.xml" ContentType="application/vnd.openxmlformats-officedocument.presentationml.slide+xml"/>
  <Override PartName="/ppt/slideMasters/slideMaster34.xml" ContentType="application/vnd.openxmlformats-officedocument.presentationml.slideMaster+xml"/>
  <Override PartName="/ppt/slides/slide34.xml" ContentType="application/vnd.openxmlformats-officedocument.presentationml.slide+xml"/>
  <Override PartName="/ppt/slideMasters/slideMaster35.xml" ContentType="application/vnd.openxmlformats-officedocument.presentationml.slideMaster+xml"/>
  <Override PartName="/ppt/slides/slide35.xml" ContentType="application/vnd.openxmlformats-officedocument.presentationml.slide+xml"/>
  <Override PartName="/ppt/slideMasters/slideMaster36.xml" ContentType="application/vnd.openxmlformats-officedocument.presentationml.slideMaster+xml"/>
  <Override PartName="/ppt/slides/slide36.xml" ContentType="application/vnd.openxmlformats-officedocument.presentationml.slide+xml"/>
  <Override PartName="/ppt/slideMasters/slideMaster37.xml" ContentType="application/vnd.openxmlformats-officedocument.presentationml.slideMaster+xml"/>
  <Override PartName="/ppt/slides/slide37.xml" ContentType="application/vnd.openxmlformats-officedocument.presentationml.slide+xml"/>
  <Override PartName="/ppt/slideMasters/slideMaster38.xml" ContentType="application/vnd.openxmlformats-officedocument.presentationml.slideMaster+xml"/>
  <Override PartName="/ppt/slides/slide38.xml" ContentType="application/vnd.openxmlformats-officedocument.presentationml.slide+xml"/>
  <Override PartName="/ppt/slideMasters/slideMaster39.xml" ContentType="application/vnd.openxmlformats-officedocument.presentationml.slideMaster+xml"/>
  <Override PartName="/ppt/slides/slide39.xml" ContentType="application/vnd.openxmlformats-officedocument.presentationml.slide+xml"/>
  <Override PartName="/ppt/slideMasters/slideMaster40.xml" ContentType="application/vnd.openxmlformats-officedocument.presentationml.slideMaster+xml"/>
  <Override PartName="/ppt/slides/slide40.xml" ContentType="application/vnd.openxmlformats-officedocument.presentationml.slide+xml"/>
  <Override PartName="/ppt/slideMasters/slideMaster41.xml" ContentType="application/vnd.openxmlformats-officedocument.presentationml.slideMaster+xml"/>
  <Override PartName="/ppt/slides/slide41.xml" ContentType="application/vnd.openxmlformats-officedocument.presentationml.slide+xml"/>
  <Override PartName="/ppt/slideMasters/slideMaster42.xml" ContentType="application/vnd.openxmlformats-officedocument.presentationml.slideMaster+xml"/>
  <Override PartName="/ppt/slides/slide42.xml" ContentType="application/vnd.openxmlformats-officedocument.presentationml.slide+xml"/>
  <Override PartName="/ppt/slideMasters/slideMaster43.xml" ContentType="application/vnd.openxmlformats-officedocument.presentationml.slideMaster+xml"/>
  <Override PartName="/ppt/slides/slide43.xml" ContentType="application/vnd.openxmlformats-officedocument.presentationml.slide+xml"/>
  <Override PartName="/ppt/slideMasters/slideMaster44.xml" ContentType="application/vnd.openxmlformats-officedocument.presentationml.slideMaster+xml"/>
  <Override PartName="/ppt/slides/slide44.xml" ContentType="application/vnd.openxmlformats-officedocument.presentationml.slide+xml"/>
  <Override PartName="/ppt/slideMasters/slideMaster45.xml" ContentType="application/vnd.openxmlformats-officedocument.presentationml.slideMaster+xml"/>
  <Override PartName="/ppt/slides/slide45.xml" ContentType="application/vnd.openxmlformats-officedocument.presentationml.slide+xml"/>
  <Override PartName="/ppt/slideMasters/slideMaster46.xml" ContentType="application/vnd.openxmlformats-officedocument.presentationml.slideMaster+xml"/>
  <Override PartName="/ppt/slides/slide46.xml" ContentType="application/vnd.openxmlformats-officedocument.presentationml.slide+xml"/>
  <Override PartName="/ppt/slideMasters/slideMaster47.xml" ContentType="application/vnd.openxmlformats-officedocument.presentationml.slideMaster+xml"/>
  <Override PartName="/ppt/slides/slide47.xml" ContentType="application/vnd.openxmlformats-officedocument.presentationml.slide+xml"/>
  <Override PartName="/ppt/slideMasters/slideMaster48.xml" ContentType="application/vnd.openxmlformats-officedocument.presentationml.slideMaster+xml"/>
  <Override PartName="/ppt/slides/slide48.xml" ContentType="application/vnd.openxmlformats-officedocument.presentationml.slide+xml"/>
  <Override PartName="/ppt/slideMasters/slideMaster49.xml" ContentType="application/vnd.openxmlformats-officedocument.presentationml.slideMaster+xml"/>
  <Override PartName="/ppt/slides/slide49.xml" ContentType="application/vnd.openxmlformats-officedocument.presentationml.slide+xml"/>
  <Override PartName="/ppt/slideMasters/slideMaster50.xml" ContentType="application/vnd.openxmlformats-officedocument.presentationml.slideMaster+xml"/>
  <Override PartName="/ppt/slides/slide50.xml" ContentType="application/vnd.openxmlformats-officedocument.presentationml.slide+xml"/>
  <Override PartName="/ppt/slideMasters/slideMaster51.xml" ContentType="application/vnd.openxmlformats-officedocument.presentationml.slideMaster+xml"/>
  <Override PartName="/ppt/slides/slide51.xml" ContentType="application/vnd.openxmlformats-officedocument.presentationml.slide+xml"/>
  <Override PartName="/ppt/slideMasters/slideMaster52.xml" ContentType="application/vnd.openxmlformats-officedocument.presentationml.slideMaster+xml"/>
  <Override PartName="/ppt/slides/slide52.xml" ContentType="application/vnd.openxmlformats-officedocument.presentationml.slide+xml"/>
  <Override PartName="/ppt/slideMasters/slideMaster53.xml" ContentType="application/vnd.openxmlformats-officedocument.presentationml.slideMaster+xml"/>
  <Override PartName="/ppt/slides/slide53.xml" ContentType="application/vnd.openxmlformats-officedocument.presentationml.slide+xml"/>
  <Override PartName="/ppt/slideMasters/slideMaster54.xml" ContentType="application/vnd.openxmlformats-officedocument.presentationml.slideMaster+xml"/>
  <Override PartName="/ppt/slides/slide54.xml" ContentType="application/vnd.openxmlformats-officedocument.presentationml.slide+xml"/>
  <Override PartName="/ppt/slideMasters/slideMaster55.xml" ContentType="application/vnd.openxmlformats-officedocument.presentationml.slideMaster+xml"/>
  <Override PartName="/ppt/slides/slide55.xml" ContentType="application/vnd.openxmlformats-officedocument.presentationml.slide+xml"/>
  <Override PartName="/ppt/slideMasters/slideMaster56.xml" ContentType="application/vnd.openxmlformats-officedocument.presentationml.slideMaster+xml"/>
  <Override PartName="/ppt/slides/slide56.xml" ContentType="application/vnd.openxmlformats-officedocument.presentationml.slide+xml"/>
  <Override PartName="/ppt/slideMasters/slideMaster57.xml" ContentType="application/vnd.openxmlformats-officedocument.presentationml.slideMaster+xml"/>
  <Override PartName="/ppt/slides/slide57.xml" ContentType="application/vnd.openxmlformats-officedocument.presentationml.slide+xml"/>
  <Override PartName="/ppt/slideMasters/slideMaster58.xml" ContentType="application/vnd.openxmlformats-officedocument.presentationml.slideMaster+xml"/>
  <Override PartName="/ppt/slides/slide58.xml" ContentType="application/vnd.openxmlformats-officedocument.presentationml.slide+xml"/>
  <Override PartName="/ppt/slideMasters/slideMaster59.xml" ContentType="application/vnd.openxmlformats-officedocument.presentationml.slideMaster+xml"/>
  <Override PartName="/ppt/slides/slide59.xml" ContentType="application/vnd.openxmlformats-officedocument.presentationml.slide+xml"/>
  <Override PartName="/ppt/slideMasters/slideMaster60.xml" ContentType="application/vnd.openxmlformats-officedocument.presentationml.slideMaster+xml"/>
  <Override PartName="/ppt/slides/slide60.xml" ContentType="application/vnd.openxmlformats-officedocument.presentationml.slide+xml"/>
  <Override PartName="/ppt/slideMasters/slideMaster61.xml" ContentType="application/vnd.openxmlformats-officedocument.presentationml.slideMaster+xml"/>
  <Override PartName="/ppt/slides/slide61.xml" ContentType="application/vnd.openxmlformats-officedocument.presentationml.slide+xml"/>
  <Override PartName="/ppt/slideMasters/slideMaster62.xml" ContentType="application/vnd.openxmlformats-officedocument.presentationml.slideMaster+xml"/>
  <Override PartName="/ppt/slides/slide62.xml" ContentType="application/vnd.openxmlformats-officedocument.presentationml.slide+xml"/>
  <Override PartName="/ppt/slideMasters/slideMaster63.xml" ContentType="application/vnd.openxmlformats-officedocument.presentationml.slideMaster+xml"/>
  <Override PartName="/ppt/slides/slide63.xml" ContentType="application/vnd.openxmlformats-officedocument.presentationml.slide+xml"/>
  <Override PartName="/ppt/slideMasters/slideMaster64.xml" ContentType="application/vnd.openxmlformats-officedocument.presentationml.slideMaster+xml"/>
  <Override PartName="/ppt/slides/slide64.xml" ContentType="application/vnd.openxmlformats-officedocument.presentationml.slide+xml"/>
  <Override PartName="/ppt/slideMasters/slideMaster65.xml" ContentType="application/vnd.openxmlformats-officedocument.presentationml.slideMaster+xml"/>
  <Override PartName="/ppt/slides/slide65.xml" ContentType="application/vnd.openxmlformats-officedocument.presentationml.slide+xml"/>
  <Override PartName="/ppt/slideMasters/slideMaster66.xml" ContentType="application/vnd.openxmlformats-officedocument.presentationml.slideMaster+xml"/>
  <Override PartName="/ppt/slides/slide66.xml" ContentType="application/vnd.openxmlformats-officedocument.presentationml.slide+xml"/>
  <Override PartName="/ppt/slideMasters/slideMaster67.xml" ContentType="application/vnd.openxmlformats-officedocument.presentationml.slideMaster+xml"/>
  <Override PartName="/ppt/slides/slide67.xml" ContentType="application/vnd.openxmlformats-officedocument.presentationml.slide+xml"/>
  <Override PartName="/ppt/slideMasters/slideMaster68.xml" ContentType="application/vnd.openxmlformats-officedocument.presentationml.slideMaster+xml"/>
  <Override PartName="/ppt/slides/slide68.xml" ContentType="application/vnd.openxmlformats-officedocument.presentationml.slide+xml"/>
  <Override PartName="/ppt/slideMasters/slideMaster69.xml" ContentType="application/vnd.openxmlformats-officedocument.presentationml.slideMaster+xml"/>
  <Override PartName="/ppt/slides/slide69.xml" ContentType="application/vnd.openxmlformats-officedocument.presentationml.slide+xml"/>
  <Override PartName="/ppt/slideMasters/slideMaster70.xml" ContentType="application/vnd.openxmlformats-officedocument.presentationml.slideMaster+xml"/>
  <Override PartName="/ppt/slides/slide70.xml" ContentType="application/vnd.openxmlformats-officedocument.presentationml.slide+xml"/>
  <Override PartName="/ppt/slideMasters/slideMaster71.xml" ContentType="application/vnd.openxmlformats-officedocument.presentationml.slideMaster+xml"/>
  <Override PartName="/ppt/slides/slide71.xml" ContentType="application/vnd.openxmlformats-officedocument.presentationml.slide+xml"/>
  <Override PartName="/ppt/slideMasters/slideMaster72.xml" ContentType="application/vnd.openxmlformats-officedocument.presentationml.slideMaster+xml"/>
  <Override PartName="/ppt/slides/slide72.xml" ContentType="application/vnd.openxmlformats-officedocument.presentationml.slide+xml"/>
  <Override PartName="/ppt/slideMasters/slideMaster73.xml" ContentType="application/vnd.openxmlformats-officedocument.presentationml.slideMaster+xml"/>
  <Override PartName="/ppt/slides/slide73.xml" ContentType="application/vnd.openxmlformats-officedocument.presentationml.slide+xml"/>
  <Override PartName="/ppt/slideMasters/slideMaster74.xml" ContentType="application/vnd.openxmlformats-officedocument.presentationml.slideMaster+xml"/>
  <Override PartName="/ppt/slides/slide74.xml" ContentType="application/vnd.openxmlformats-officedocument.presentationml.slide+xml"/>
  <Override PartName="/ppt/slideMasters/slideMaster75.xml" ContentType="application/vnd.openxmlformats-officedocument.presentationml.slideMaster+xml"/>
  <Override PartName="/ppt/slides/slide75.xml" ContentType="application/vnd.openxmlformats-officedocument.presentationml.slide+xml"/>
  <Override PartName="/ppt/slideMasters/slideMaster76.xml" ContentType="application/vnd.openxmlformats-officedocument.presentationml.slideMaster+xml"/>
  <Override PartName="/ppt/slides/slide76.xml" ContentType="application/vnd.openxmlformats-officedocument.presentationml.slide+xml"/>
  <Override PartName="/ppt/slideMasters/slideMaster77.xml" ContentType="application/vnd.openxmlformats-officedocument.presentationml.slideMaster+xml"/>
  <Override PartName="/ppt/slides/slide77.xml" ContentType="application/vnd.openxmlformats-officedocument.presentationml.slide+xml"/>
  <Override PartName="/ppt/slideMasters/slideMaster78.xml" ContentType="application/vnd.openxmlformats-officedocument.presentationml.slideMaster+xml"/>
  <Override PartName="/ppt/slides/slide78.xml" ContentType="application/vnd.openxmlformats-officedocument.presentationml.slide+xml"/>
  <Override PartName="/ppt/slideMasters/slideMaster79.xml" ContentType="application/vnd.openxmlformats-officedocument.presentationml.slideMaster+xml"/>
  <Override PartName="/ppt/slides/slide79.xml" ContentType="application/vnd.openxmlformats-officedocument.presentationml.slide+xml"/>
  <Override PartName="/ppt/slideMasters/slideMaster80.xml" ContentType="application/vnd.openxmlformats-officedocument.presentationml.slideMaster+xml"/>
  <Override PartName="/ppt/slides/slide80.xml" ContentType="application/vnd.openxmlformats-officedocument.presentationml.slide+xml"/>
  <Override PartName="/ppt/slideMasters/slideMaster81.xml" ContentType="application/vnd.openxmlformats-officedocument.presentationml.slideMaster+xml"/>
  <Override PartName="/ppt/slides/slide81.xml" ContentType="application/vnd.openxmlformats-officedocument.presentationml.slide+xml"/>
  <Override PartName="/ppt/slideMasters/slideMaster82.xml" ContentType="application/vnd.openxmlformats-officedocument.presentationml.slideMaster+xml"/>
  <Override PartName="/ppt/slides/slide82.xml" ContentType="application/vnd.openxmlformats-officedocument.presentationml.slide+xml"/>
  <Override PartName="/ppt/slideMasters/slideMaster83.xml" ContentType="application/vnd.openxmlformats-officedocument.presentationml.slideMaster+xml"/>
  <Override PartName="/ppt/slides/slide8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Lst>
  <p:notesMasterIdLst>
    <p:notesMasterId r:id="rId85"/>
  </p:notesMasterIdLst>
  <p:sldSz cx="12188952" cy="6858000"/>
  <p:notesSz cx="6858000" cy="12188952"/>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notesMaster" Target="notesMasters/notesMaster1.xml"/><Relationship Id="rId86" Type="http://schemas.openxmlformats.org/officeDocument/2006/relationships/presProps" Target="presProps.xml"/><Relationship Id="rId87" Type="http://schemas.openxmlformats.org/officeDocument/2006/relationships/viewProps" Target="viewProps.xml"/><Relationship Id="rId88" Type="http://schemas.openxmlformats.org/officeDocument/2006/relationships/theme" Target="theme/theme1.xml"/><Relationship Id="rId89"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2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1.xml"/>
		</Relationships>
</file>

<file path=ppt/notesSlides/_rels/notesSlide2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2.xml"/>
		</Relationships>
</file>

<file path=ppt/notesSlides/_rels/notesSlide2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3.xml"/>
		</Relationships>
</file>

<file path=ppt/notesSlides/_rels/notesSlide2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4.xml"/>
		</Relationships>
</file>

<file path=ppt/notesSlides/_rels/notesSlide2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5.xml"/>
		</Relationships>
</file>

<file path=ppt/notesSlides/_rels/notesSlide2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6.xml"/>
		</Relationships>
</file>

<file path=ppt/notesSlides/_rels/notesSlide2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7.xml"/>
		</Relationships>
</file>

<file path=ppt/notesSlides/_rels/notesSlide2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8.xml"/>
		</Relationships>
</file>

<file path=ppt/notesSlides/_rels/notesSlide2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9.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3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0.xml"/>
		</Relationships>
</file>

<file path=ppt/notesSlides/_rels/notesSlide3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1.xml"/>
		</Relationships>
</file>

<file path=ppt/notesSlides/_rels/notesSlide3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2.xml"/>
		</Relationships>
</file>

<file path=ppt/notesSlides/_rels/notesSlide3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3.xml"/>
		</Relationships>
</file>

<file path=ppt/notesSlides/_rels/notesSlide3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4.xml"/>
		</Relationships>
</file>

<file path=ppt/notesSlides/_rels/notesSlide3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5.xml"/>
		</Relationships>
</file>

<file path=ppt/notesSlides/_rels/notesSlide3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6.xml"/>
		</Relationships>
</file>

<file path=ppt/notesSlides/_rels/notesSlide3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7.xml"/>
		</Relationships>
</file>

<file path=ppt/notesSlides/_rels/notesSlide3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8.xml"/>
		</Relationships>
</file>

<file path=ppt/notesSlides/_rels/notesSlide3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9.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4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0.xml"/>
		</Relationships>
</file>

<file path=ppt/notesSlides/_rels/notesSlide4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1.xml"/>
		</Relationships>
</file>

<file path=ppt/notesSlides/_rels/notesSlide4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2.xml"/>
		</Relationships>
</file>

<file path=ppt/notesSlides/_rels/notesSlide4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3.xml"/>
		</Relationships>
</file>

<file path=ppt/notesSlides/_rels/notesSlide4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4.xml"/>
		</Relationships>
</file>

<file path=ppt/notesSlides/_rels/notesSlide4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5.xml"/>
		</Relationships>
</file>

<file path=ppt/notesSlides/_rels/notesSlide4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6.xml"/>
		</Relationships>
</file>

<file path=ppt/notesSlides/_rels/notesSlide4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7.xml"/>
		</Relationships>
</file>

<file path=ppt/notesSlides/_rels/notesSlide4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8.xml"/>
		</Relationships>
</file>

<file path=ppt/notesSlides/_rels/notesSlide4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9.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5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0.xml"/>
		</Relationships>
</file>

<file path=ppt/notesSlides/_rels/notesSlide5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1.xml"/>
		</Relationships>
</file>

<file path=ppt/notesSlides/_rels/notesSlide5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2.xml"/>
		</Relationships>
</file>

<file path=ppt/notesSlides/_rels/notesSlide5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3.xml"/>
		</Relationships>
</file>

<file path=ppt/notesSlides/_rels/notesSlide5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4.xml"/>
		</Relationships>
</file>

<file path=ppt/notesSlides/_rels/notesSlide5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5.xml"/>
		</Relationships>
</file>

<file path=ppt/notesSlides/_rels/notesSlide5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6.xml"/>
		</Relationships>
</file>

<file path=ppt/notesSlides/_rels/notesSlide5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7.xml"/>
		</Relationships>
</file>

<file path=ppt/notesSlides/_rels/notesSlide5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8.xml"/>
		</Relationships>
</file>

<file path=ppt/notesSlides/_rels/notesSlide5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9.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6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0.xml"/>
		</Relationships>
</file>

<file path=ppt/notesSlides/_rels/notesSlide6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1.xml"/>
		</Relationships>
</file>

<file path=ppt/notesSlides/_rels/notesSlide6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2.xml"/>
		</Relationships>
</file>

<file path=ppt/notesSlides/_rels/notesSlide6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3.xml"/>
		</Relationships>
</file>

<file path=ppt/notesSlides/_rels/notesSlide6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4.xml"/>
		</Relationships>
</file>

<file path=ppt/notesSlides/_rels/notesSlide6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5.xml"/>
		</Relationships>
</file>

<file path=ppt/notesSlides/_rels/notesSlide6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6.xml"/>
		</Relationships>
</file>

<file path=ppt/notesSlides/_rels/notesSlide6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7.xml"/>
		</Relationships>
</file>

<file path=ppt/notesSlides/_rels/notesSlide6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8.xml"/>
		</Relationships>
</file>

<file path=ppt/notesSlides/_rels/notesSlide6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9.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7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0.xml"/>
		</Relationships>
</file>

<file path=ppt/notesSlides/_rels/notesSlide7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1.xml"/>
		</Relationships>
</file>

<file path=ppt/notesSlides/_rels/notesSlide7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2.xml"/>
		</Relationships>
</file>

<file path=ppt/notesSlides/_rels/notesSlide7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3.xml"/>
		</Relationships>
</file>

<file path=ppt/notesSlides/_rels/notesSlide7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4.xml"/>
		</Relationships>
</file>

<file path=ppt/notesSlides/_rels/notesSlide7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5.xml"/>
		</Relationships>
</file>

<file path=ppt/notesSlides/_rels/notesSlide7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6.xml"/>
		</Relationships>
</file>

<file path=ppt/notesSlides/_rels/notesSlide7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7.xml"/>
		</Relationships>
</file>

<file path=ppt/notesSlides/_rels/notesSlide7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8.xml"/>
		</Relationships>
</file>

<file path=ppt/notesSlides/_rels/notesSlide7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9.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8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0.xml"/>
		</Relationships>
</file>

<file path=ppt/notesSlides/_rels/notesSlide8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1.xml"/>
		</Relationships>
</file>

<file path=ppt/notesSlides/_rels/notesSlide8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2.xml"/>
		</Relationships>
</file>

<file path=ppt/notesSlides/_rels/notesSlide8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3.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This deck teaches the main findings of Kaiser &amp; Schulze, "ChatGPT Referrals to E-Commerce Websites," forthcoming in Marketing Science. It is built for an advanced audience (MBA / master's / doctoral, or executives comfortable with regression evidence) and covers the full paper — the main body (Sections 1–7) and the online appendix. Set up the spine now: organic LLM traffic is a genuinely NEW channel (it appeared in August 2024), it is still TINY, and one year in it beats only one traditional channel on conversion. The interesting story is the trajectory and the heterogeneity. All figures are the authors' own, reproduced from the paper.</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Establish the contribution and the stakes. The scale and the first-party nature of the data are the credibility anchors: this is what actually happened on 973 real stores, not a survey of intentions. Flag the 'empirics-first' stance so students calibrate expectations: the payoff is a reliable benchmark and a set of testable mechanisms, not a single causal estimate. The 'consumer welfare' stake is grounded in the search-cost / decision-quality economics literature (Lynch &amp; Ariely 2000; Dinerstein et al. 2018; Ellison &amp; Ellison 2009): cheaper search and better matching can raise welfare, while recommendation bias or reduced exploration can lower it — a good angle for an economics or strategy audience.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section earns the right to the results. The key idea: oLLM is so sparse that naive averages mislead, so the modeling choices are load-bearing, not a technicality.</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single most important framing number: oLLM is under 0.2% of sessions — about 200 times smaller than Google organic search. Whatever we find about quality, the VOLUME is tiny today. ChatGPT dominates the channel (&gt;90% of LLM sessions), which is why the main analysis is ChatGPT-only. Teaching point: a channel can be strategically important long before it is large.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Scale and credibility. First-party Google Analytics from 973 e-commerce sites, ~$20B annual revenue, global coverage. Over 50,000 oLLM transactions is a lot in absolute terms — but note the contrast with 164.9M traditional transactions. That ratio IS the &lt;0.2% story. Why three windows? 12 months has the most history but includes launch idiosyncrasies; 3 months is the most recent stable period but fewer observations; the 6-month window is the main analysis, with everything replicated across the others. Weekly aggregation is used because daily data are too sparse for oLLM. On provenance: the data is first-party Google Analytics provided by Grips Intelligence (a market-intelligence firm; the first author is affiliated — see the slide 2 disclosure). Its representativeness was benchmarked in prior published work (Aridor et al. 2025) against Similarweb, Shopify Quarterly Reports and the US E-Commerce Census — the answer to 'is this proprietary panel representative?'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students read the LOG scale — each gridline is 10×. The red oLLM line climbs steeply from launch through early 2025, then flattens. Two takeaways: the early growth was real, but volume has since STAGNATED, and even at its peak it is orders of magnitude below every traditional channel. This plateau matters later: it tempers the 'just wait, volume will explode' assumption — the channel is young and could still grow, but the early-2025 stagnation is real — and it motivates the platform initiatives (instant checkout, ads) discussed at the end.</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Justify the ChatGPT-only design. ChatGPT is over 90% of observed LLM sessions; the others (Perplexity 4.1%, Gemini 2.6%, Copilot 2.1%, Deepseek 0.07%, Grok 0.02%) are negligible. Pre-empt the obvious question: 'what about the other assistants?' The paper re-runs everything with all platforms folded into oLLM (the 'ChatGPT plus other LLMs' robustness check in Table 4) and with ChatGPT mobile-app traffic added — results are unchanged.</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Put oLLM's 4.1M sessions next to paid search's 1.5 BILLION. Even the smallest traditional channel here (affiliate, 42.5M) is ~10× oLLM. Note the 'Obs' column: oLLM still has 30,232 modeled cells, enough to estimate effects precisely once you handle the sparsity — which is the next two slides.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Define the six metrics. The trio CR / AOV / RPS is the financial core; RPS is the one to watch because it folds conversion and basket size into a single value-of-a-session number. Stress the CR–AOV confound: cheap items convert more easily, so a channel can win on CR yet lose on AOV. That confound is exactly what shows up in oLLM's trajectory later.</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methods linchpin. With a median cell of zero transactions, a simple average of conversion rates is mostly noise and gives oLLM a wildly pessimistic (or, with the wrong filters, optimistic) number. Tell students: this is not academic fussiness. The next slide's model exists precisely so the comparison is fair, and it's why the paper's conclusions differ from splashy industry case studies.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Keep this light unless the audience wants depth. The one thing to convey: every result is a difference VERSUS oLLM, after netting out which website, device, and month the session came from. Quasibinomial for the rate metrics (CR, BR) because they're bounded proportions with overdispersion; weighted linear for the dollar/engagement metrics so big stable sites don't swamp the estimate and tiny noisy cells don't either. The α(channel) terms are what every forest plot shows.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Maximilian Kaiser is at the University of Hamburg and Grips Intelligence (the market-intelligence firm that provided the proprietary first-party data). Christian Schulze is at Frankfurt School of Finance &amp; Management. The paper is forthcoming in Marketing Science; the freely downloadable preprint was a top-download paper on SSRN in 2025. The companion site, organicllm.org, bundles the open-access paper, the press coverage, and the latest version of these slides. Disclosure worth stating to students: the data came from Grips Intelligence, but the firm had no role in the research questions, analysis, or interpretation, and does not benefit from making any platform look better or worse. Encourage students to read the open paper and connect with the authors.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payoff section. Lead with the sparsity artifact (model-free), then the regression results metric by metric, then the one-line positioning takeaway.</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'before' picture. The model-free distribution puts oLLM at the bottom — but recall the median oLLM cell has zero transactions, so this view is dominated by noise and website mix. The paper shows the same misleading pattern for AOV/RPS (Fig 6) and engagement (Figs 7–8); we show CR as the representative case. The very next slide is the 'after' — the regression that adjusts for sparsity and website heterogeneity. The contrast between the two is the methodological heart of the paper.</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full results table — keep it on screen while you walk the figures. Reading guide: for CR and RPS, a positive number means the channel beats oLLM; for bounce rate, a NEGATIVE number is better (fewer bounces). Notice paid social is the only channel with a negative CR coefficient (−0.760) — i.e., oLLM beats it. Organic search is the smallest positive (0.121). And four AOV coefficients are not significant, which is why the AOV story is 'weak signal.' The next five slides take these column by column.</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headline result. Each dot is a channel's CR gap versus oLLM (red line), with website/device/month fixed effects. Paid social is the ONLY channel below oLLM (−0.760, ~53% lower conversion likelihood). Organic search is barely above (+0.121, ~13%). Affiliate is highest (+0.621, ~86%). Contrast with Figure 5: the regression dramatically NARROWS the apparent gaps. Don't quote the model-free numbers as the result — this is the result.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Order value is where oLLM looks LEAST bad — but mostly because the estimates are imprecise (wide confidence intervals). Only affiliate, direct, email, and referral are significantly above oLLM; the rest, including organic and paid search, are statistically tied with it. So 'oLLM has low order values' is a weaker claim than 'oLLM has low conversion rates.' Keep this in mind — the AOV story gets sharper and more interesting in the temporal and heterogeneity sections.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RPS is the bottom line — it folds conversion and basket size into the value of a visit. Tighter confidence intervals here than for AOV. The ranking mirrors CR: oLLM above paid social only, below everyone else, with organic search again the closest competitor. This is the number an advertiser would care about most: today, a session from oLLM is worth less than a session from any traditional channel except paid social.</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one engagement metric where oLLM looks good. When someone clicks an LLM-provided link, the destination tends to be relevant — they don't immediately bounce. Only organic and paid search (which are explicitly optimized for low bounce) beat oLLM here; e.g., email has ~20% higher bounce than oLLM, organic search ~13% lower. Interpretation: oLLM sends relevant clicks. The catch is what happens AFTER the click — the next slide.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Completes the engagement picture. Low bounce but FEW page views and middling time-on-site suggests a highly task-oriented visit: users arrive with intent, look at the target page, and don't browse much. This 'low bounce, shallow browse' signature recurs in the reconciliation with industry reports and supports the proficiency story: people increasingly use oLLM for targeted, decided purchases rather than open-ended exploration.</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Synthesis of the cross-section. The clean one-liner: one year after launch, oLLM is a second-from-bottom channel on the money metrics, beating only paid social. Its one relative strength is bounce rate. Resist the hype: the industry case studies claiming oLLM crushes search do not survive a large, representative sample once the data are modeled properly. The good news is in the next two sections — the trajectory and the heterogeneity.</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Short but important section: the headline finding isn't an artifact of one modeling choice. The only soft spot is the oLLM-vs-organic-search gap.</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Quick orientation for the instructor. Emphasize the modularity: you can teach the 25-minute version (Sections 1, 3, 7), the full main-body version (add methods, robustness, temporal, heterogeneity), or the complete version including the appendix. Tell students up front that the speaker notes contain the precise coefficients — the slides keep the on-screen numbers light.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robustness menu. The point to make: the CR model's fit (pseudo-R² ~0.74) is remarkably stable across wildly different sample sizes and choices — daily vs monthly aggregation, minimum-session filters, winsorizing, top-25% subsets, adding other LLMs or app traffic, and 3/6/12-month windows. This is how you defend a descriptive finding: not one clever spec, but the same answer under a dozen reasonable alternatives.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this as a stability plot: each channel's CR gap versus oLLM, shown for every specification. The bands are tight and on the same side of the line for seven of eight channels. Be honest about the exception: oLLM vs organic search is close enough that in five specifications the difference isn't significant, and in the min-1,000-sessions spec it even flips sign (not significantly). So 'oLLM is roughly on par with organic search on conversion' is a defensible nuance — and it foreshadows the heterogeneity results where oLLM sometimes BEATS organic search.</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trajectory section. Key signature to establish: conversion rate rising, order value falling, revenue per session up only modestly.</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Frame the question and set expectations on the projections. The honest framing: these are not forecasts. They answer 'how fast would oLLM have to keep improving to catch the next channel?' — which is more useful than a point prediction for a 12-month-old channel.</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encouraging trend. oLLM's conversion rate rises across the year from near zero toward the traditional band, while the incumbents are flat apart from the holiday spike. Watch the red line cross above the magenta paid-social line mid-period. This is the 'improving channel' evidence — but pair it immediately with the next slide, because conversion isn't the whole story.</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catch. oLLM's order values are wildly volatile early (tiny sample, big swings) and then settle on a DOWNWARD path, ending near the bottom of the pack. This raises the question the paper takes seriously: is the conversion-rate 'improvement' partly an artifact of people buying cheaper things through oLLM? The honest answer is that rising CR and falling AOV are both real and partly offsetting.</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net of the two opposing trends. RPS (the value of a session) does improve for oLLM, but modestly, because the rising conversion rate is partly cancelled by falling order values. It's still at the bottom of the pack, above paid social. So the one-line trajectory is: 'getting better, but slowly, and in a lopsided way.' The projections quantify how slowly.</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why there are four lines per projection. A young series can be fit by an optimistic exponential or a conservative saturating curve, and they diverge fast when extrapolated. Rather than pick one, the authors show all four and only draw conclusions where they converge. This is a transferable research-methods lesson: when extrapolation is unavoidable, bracket it.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convergence question, answered. In three of four models oLLM's conversion rate rises toward organic search (the next-best channel) but doesn't catch it within a year; only the aggressive linear/logit model has it overtaking. Bottom line for students: oLLM is closing the conversion gap, and under optimistic assumptions could match organic search — but that's the best case, not the base case.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brake. Every model projects oLLM's order value continuing to fall away from the pack. So even as conversion converges, the basket-size gap widens — and the two partly cancel in revenue terms. This is the quantitative version of 'higher conversion but lower order value,' and it's the thread that ties to the mechanism in the next section.</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whole paper in one slide. Two patterns. First, a cross-sectional snapshot: oLLM is a second-from-bottom channel today. Second, a trajectory: it is improving, but in a specific lopsided way (more conversions, smaller baskets). Promise students that the rest of the deck earns these two claims with data, and that the 'why' — growing consumer proficiency — falls out of the evidence rather than being assumed.</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net projection on the metric that matters most. RPS rises, but parity with the next-best channel (organic search) only happens in the most optimistic scenario; the conservative models keep oLLM below it through the horizon. So the measured, defensible claim is: oLLM is on an improving path, but 'catching up' on the value of a session within a year requires the rosy assumptions.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Summarize and hand off to the heterogeneity section. The key move: the very same fingerprint (more conversions, smaller baskets) shows up BOTH over time and across audiences with different proficiency. Two independent views agreeing is what makes the mechanism story credible.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most strategically useful section. Descriptive, not causal — but it tells retailers where oLLM pays off today and points to the mechanism behind the trajectory.</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 up the two mechanisms and the caveat. Usefulness: oLLM should shine where decisions are hard (synthesis, comparison) and add little for simple buys. Proficiency: as people learn to shop with LLMs, outcomes should improve. Stress the design limitation: these are between-website comparisons, so they're suggestive, not causal. That honesty is part of the teaching value.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the complexity split. The 4.6× difference in oLLM traffic SHARE (before we even look at conversion) is itself evidence for the usefulness hypothesis: people already gravitate to oLLM more for complex categories. Note the proxy is at the website-category level, rated by three different LLMs to reduce idiosyncrasy. The next three slides show conversion, order value, and revenue per session under this split.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most striking heterogeneity result. Read the green markers (high-complexity sites): direct, organic search, email, and referral sit to the LEFT of the oLLM line — meaning oLLM out-converts them where products are complex. The blue markers (simple products) are all to the right — oLLM trails everyone. This is the strategic punchline for retailers: for considered, complex purchases, oLLM is already a genuinely competitive conversion channel.</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Order value also improves for oLLM in complex categories — the gaps versus other channels narrow. This fits the usefulness story: for big, considered purchases, oLLM both converts and carries reasonable basket value. Flag the tension to revisit: complexity NARROWS the AOV gap, whereas time and proficiency WIDEN it. Don't paper over that — it's a genuine open question in the paper.</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value-per-session view of the complexity split. On complex-product sites, oLLM's RPS approaches organic and paid search — the closest oLLM gets to the strong channels anywhere in the study. Together, Figures 21–23 make the cleanest practical claim in the paper: oLLM is a high-intent complement to search for complex, considered purchases, today, not someday.</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oversell the complexity result. Two honest caveats: (1) it points the opposite way to the proficiency/temporal AOV evidence, so the AOV story is genuinely unsettled; (2) 'conversion' isn't identical across categories — a finance site's conversion (open an account) differs from apparel (checkout), so some of the split is conversion-type, not LLM usefulness per se. The teaching hook turns this into a strategy discussion about where GEO investment pays off first.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the proficiency split with two proxies. Again, before looking at conversion, the traffic SHARE already moves a lot: 3.8× more oLLM on technophile-heavy sites, 5.5× more on younger-skewing sites. Proficient and younger audiences are simply using oLLM more. Set up the key question: among those proficient audiences, does oLLM also PERFORM better? The next three slides answer it — and reveal the mechanism.</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Roadmap: define oLLM, place it among the eight traditional channels, and set up the central tension — strong reasons it could OUT-perform search, equally strong reasons it could UNDER-perform. The empirics will adjudicate.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Conversion under the proficiency split. In both the technophile and younger-visitor cuts, oLLM's conversion rate rises enough to surpass organic search — the channel it merely tied with on average. Message: oLLM's 'weak conversion' is partly an adoption-stage effect. Where users are fluent, it already converts at search-competitive rates. But watch order value — next slide.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crucial counterpoint. Exactly where conversion improves (proficient audiences), order value gets WORSE relative to other channels. So proficiency buys more conversions but smaller baskets. This is the same rising-CR/falling-AOV signature as the time trend — now in the cross-section. Two independent cuts of the data showing the same lopsided pattern is the heart of the mechanism argument.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net value-per-session view of the proficiency split. The rising conversion and falling order value partly offset, so RPS improvements are real but mixed across channels. The consistent story across Figures 24–26: proficiency clearly helps conversion, hurts basket size, and nets out to a modest value gain — exactly mirroring the temporal section.</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synthesis of the whole heterogeneity section, and arguably the paper's most important inference. Because the identical pattern (more conversions, smaller baskets) shows up both as the channel ages AND as you move toward more-proficient audiences, the most parsimonious explanation is growing consumer proficiency. Offer the two sub-mechanisms: targeting (fluent users buy exactly what they need, less exploratory add-on buying) and price transparency (LLMs surface cheaper alternatives). Both are testable in future work.</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Land the plane. Synthesize the two patterns, translate to action for retailers and platforms, flag the paid-ads wildcard, and be honest about limitations.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Translate the research into a retailer playbook. The actionable split: complex/considered categories should invest now in being recommended and linked by LLMs (GEO); simple/routine categories should monitor but not over-invest. Tie back to Figures 21–23: this isn't a hunch, it's where the data already show oLLM competing.</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forward-looking implication. Platforms are attacking oLLM's exact weak spot (routine purchases) with checkout and agents. And the elephant: paid placements. The study window predates ChatGPT ads, so everything here is the organic baseline. Leave students with the open strategic question: will pLLM make the channel bigger and more commercial, or will ads degrade the trust that currently makes oLLM clicks high-quality?</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upfront about limits — it strengthens the credible parts. The most important one is attribution: last-click almost certainly UNDERSTATES oLLM, because inspiration that happens in the chat but converts later elsewhere is credited to the other channel. Good discussion prompt: design a study that would measure oLLM's true upper-funnel contribution (answer: multi-touch attribution or a website-level experiment).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recap slide. If students remember five things, these are them. Note the deliberate balance: neither 'AI is overhyped' nor 'AI changes everything,' but a calibrated read — a real, improving, still-small channel that already works in specific niches. End by pointing to the open questions (paid ads, causal attribution, the AOV puzzle) as research and strategy opportunities.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Closing slide. Point instructors to the open SSRN preprint and the Marketing Science version of record, and invite them to cite the paper and connect with the authors. The QR code goes to organicllm.org/slides — the paper's companion site with the open-access PDF, the press coverage, and the latest version of this deck; leave this slide on screen at the end so the audience can scan it.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Concrete definition first. A user asks ChatGPT for, say, an espresso machine; ChatGPT returns a comparison and clickable retailer links. When the user clicks through to a shop, that visit is 'organic LLM traffic' (oLLM). Two things to stress: (1) during the study window these links were fully ORGANIC — not ads, not advertiser-driven. (2) This is the LAST-CLICK touch; the research the user may have done earlier is invisible. The channel appeared in August 2024.</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appendix is reference material for the most advanced audiences (doctoral, methods-focused) or for answering the questions that always come up. It is optional — the main deck (Sections 1–7) stands on its own. Highlights to point people to: the full category coverage (Appendix A — including B2B), and the reconciliation with the hyped industry reports (Appendix 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the breadth explicit — this is the single most common misconception. The dataset is a representative cross-section of e-commerce broadly defined, not just Amazon-style retailers. The example domains are the quickest way to land the point: Boeing, Caterpillar, GE (heavy industry); LinkedIn, PayPal, FedEx, Zillow (business services); IRS, gov.uk (government). The next two slides give the full 24-category breakdown. Be clear when presenting: the named domains are SimilarWeb EXAMPLES of each category — not a claim that those specific companies are in the panel.</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 1 of the full category list — the twelve largest by traffic. Note Business &amp; Consumer Services (a B2B-heavy category) is the 3rd largest, with one of the higher oLLM shares (0.10%). Consumer Electronics and Science/Education show the highest oLLM shares here — more considered, information-heavy purchases.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 2 completes all 24. Two things to flag: Heavy Industry &amp; Engineering (Boeing, Caterpillar, GE) is explicitly present — proof the panel isn't only retail. And Jobs &amp; Career stands out with a ~2% oLLM share, an order of magnitude above everything else, hinting at where LLM-led discovery is already mainstream.</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slide that nails the B2B point: a 'conversion' is not always a shopping-cart checkout. For a government site it's a passport fee; for heavy industry, a replacement part; for finance, a wire or premium. It also flags an honest caveat the paper raises: because conversions aren't identical across categories, some of the product-complexity result could reflect conversion-type differences rather than LLM usefulness per se. The full 24-category version is in the paper.</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Establish external validity geographically. The Americas and Europe dominate volume; Asia and Africa show the highest oLLM shares (early-adopter, mobile-first markets). 49 countries clear the 10M-session bar — this is a global panel, not a single-market study. The full country table is in the paper.</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precise definitions behind the six metrics. One subtlety worth saying aloud: RPS keeps zero-revenue sessions (a session that didn't convert is still informative about the channel), whereas AOV is only defined when a purchase happened. That asymmetry is why RPS, not AOV, is the cleanest 'value of a visit' summary.</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estimating equation is the same for all outcomes: outcome = α(channel) + γ(website) + δ(device) + μ(month). The α(channel) terms — differences vs the oLLM baseline — are exactly the numbers plotted in every results figure. The split is about the error structure: bounded proportions (CR, BR) get quasibinomial with a dispersion term; dollar/engagement levels get weighted least squares. Keep this light unless the audience is methods-focused.</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chart that defends the modeling. Under a naive square-root-of-sessions weight (a common default), the very largest websites dominate the estimate — and they're exactly the ones with the least oLLM traffic, so oLLM's signal would be drowned out. The bounded sigmoid weight (w = 1/(1+e^-z), z = standardized session count, per site) favors more precise cells, caps any one site's leverage, and avoids raw-size bias. The flatter cumulative curve is the point.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Frame the next five figures: each is a forest plot of one metric's channel effects, repeated across all twelve robustness specifications. The reader should scan for tight, same-side bands. The honest detail: AOV is the noisiest (it has two non-significant sign flips for organic search), while RPS is rock-solid (oLLM below organic search in every spec). Counter-intuitive teaching point: the top-oLLM and top-transaction site subsets overlap only 40%, so oLLM currently skews to SMALLER sites — the opposite of the 'LLMs favor big/short-tail sources' expectation (Padilla 2025; Gholami 2026). A good discussion prompt.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Position oLLM against the incumbents and plant the most important methodological caveat early: last-click attribution. This caveat cuts in oLLM's favor — if anything, the study UNDERSTATES oLLM's true contribution, because discovery/inspiration that happens inside the chat but converts later through another channel is credited to that other channel. Keep this in your back pocket for the limitations discussion.</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weakest-signal metric. The spread is wider here, but the qualitative conclusion (AOV barely separates oLLM from search-type channels) survives. Don't over-read AOV.</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cleanest robustness story. Whatever you change, oLLM's revenue-per-session sits below organic search. The big-retailer subset widens the gap (large sites are least oLLM-optimized).</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oLLM's one engagement strength holds up across specs: clicks from LLM links land on relevant pages. Only organic/paid search do better.</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Shallow browsing is the stable signature: users arrive decided, view the target page, and don't explore. Pairs with the low bounce to suggest 'relevant but transactional.'</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Completes the engagement triad. Duration is unremarkable (middle of the pack) and stable — the interesting engagement facts are the low bounce and low page-views, not duration.</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representative example of the dozen detailed tables, chosen because it answers the most common methodological question: 'what if you include the other assistants?' Folding in Perplexity, Gemini, Copilot, Deepseek and Grok leaves every coefficient essentially unchanged from the ChatGPT-only main model. The other eleven tables (aggregation, thresholds, subsets, timeframes) are in the paper.</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specifications behind the projection figures (18–20). The teaching point is methodological: when extrapolation is unavoidable, don't pick one curve — bracket the range. The linear model is the rosy scenario; Gompertz and Sigmoid are the disciplined ones; the paper only claims what holds across all four.</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hard numbers behind the complexity story. Read the 'CR: complex' column: Direct (−0.345), Email (−0.317), Referral (−0.398) and Organic Search (−0.374) all turn negative — meaning oLLM out-converts them on complex-product sites. On simple sites (the 'CR: simple' column) every channel beats oLLM. This is the most striking heterogeneity result in the paper.</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Among technophile-heavy audiences (the 'CR: high' column), oLLM's conversion rate surpasses organic search (−0.426) — the channel it merely ties on average. But look at the AOV columns: the gaps WIDEN with proficiency (proficient users convert more, spend less). That rising-CR/falling-AOV signature is the mechanism the paper builds on.</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Age is the second proficiency proxy, and it tells the same story: on younger-skewing sites (the 'CR: younger' column), oLLM beats organic search (−0.310) and is statistically level with most other channels. The two proficiency proxies — technophile share and youth — agree, which is what makes the proficiency mechanism credible.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intellectual tension that motivates the paper — both columns are grounded in prior research and industry reports. Left: LLMs see more context, synthesize across dimensions, and converse — reasons to expect higher-quality traffic, and some case studies report exactly that. Right: but LLMs err, can overload users, and shopping via LLM is still a sliver of usage; other reports find oLLM WORSE. Teaching move: ask students which way they'd bet BEFORE revealing the results. The point of the paper is that cherry-picked case studies can't settle this — you need large, representative, properly modeled data.</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appendix's headline and it directly serves the deck's spine ('resist the hype'). The splashy case studies aren't fabricated — they're unrepresentative single sites plus aggregation choices that inflate a sparse channel. The gap between this paper's regression estimates and the model-free numbers (Section 3) is the same phenomenon: handle the sparsity properly and oLLM looks middling, not miraculous.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Prior theory said LLMs SHOULD beat search (richer context, synthesis, conversation). They don't yet — and this slide gives the three grounded reasons: the platforms haven't built commerce out, retailers haven't optimized (a chicken-and-egg investment trap), and consumers are still learning and verifying. The last-click point matters: verification behavior actively transfers oLLM's credit to search/direct, so the measured numbers understate oLLM's true upper-funnel role.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Close the appendix on the open questions. The mechanism question (Appendix D's signature) is the obvious academic follow-up; GEO is the obvious practitioner one; and pLLM (paid ads inside the LLM) is the wildcard that could change everything. A good place to invite the audience's own research or strategy questions.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optional reference slide for instructors who want to follow up or assign readings. The industry reports are useful precisely because the paper reconciles its findings against them. Point students to the paper's bibliography for the complete list.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conceptual model. Three moving parts: (1) the channel comparison on financial metrics (CR, AOV, RPS) and engagement metrics (BR, SD, PV); (2) temporal dynamics — do gaps change over the year?; (3) cross-website heterogeneity — product complexity and consumer LLM proficiency as moderators. Use this as the map for the rest of the deck: results → robustness → time → heterogeneity → implications.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hyperlink" Target="https://organicllm.org/slides" TargetMode="External"/><Relationship Id="rId2" Type="http://schemas.openxmlformats.org/officeDocument/2006/relationships/slideLayout" Target="../slideLayouts/slideLayout1.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hyperlink" Target="https://organicllm.org/slides" TargetMode="External"/><Relationship Id="rId2" Type="http://schemas.openxmlformats.org/officeDocument/2006/relationships/slideLayout" Target="../slideLayouts/slideLayout1.xml"/><Relationship Id="rId3"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hyperlink" Target="https://organicllm.org/slides" TargetMode="External"/><Relationship Id="rId2" Type="http://schemas.openxmlformats.org/officeDocument/2006/relationships/slideLayout" Target="../slideLayouts/slideLayout1.xml"/><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2" Type="http://schemas.openxmlformats.org/officeDocument/2006/relationships/hyperlink" Target="https://organicllm.org/slides" TargetMode="External"/><Relationship Id="rId1" Type="http://schemas.openxmlformats.org/officeDocument/2006/relationships/image" Target="../media/image-14-1.png"/><Relationship Id="rId3" Type="http://schemas.openxmlformats.org/officeDocument/2006/relationships/slideLayout" Target="../slideLayouts/slideLayout1.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2" Type="http://schemas.openxmlformats.org/officeDocument/2006/relationships/hyperlink" Target="https://organicllm.org/slides" TargetMode="External"/><Relationship Id="rId1" Type="http://schemas.openxmlformats.org/officeDocument/2006/relationships/image" Target="../media/image-15-1.png"/><Relationship Id="rId3" Type="http://schemas.openxmlformats.org/officeDocument/2006/relationships/slideLayout" Target="../slideLayouts/slideLayout1.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hyperlink" Target="https://organicllm.org/slides" TargetMode="External"/><Relationship Id="rId2" Type="http://schemas.openxmlformats.org/officeDocument/2006/relationships/slideLayout" Target="../slideLayouts/slideLayout1.xml"/><Relationship Id="rId3"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hyperlink" Target="https://organicllm.org/slides" TargetMode="External"/><Relationship Id="rId2" Type="http://schemas.openxmlformats.org/officeDocument/2006/relationships/slideLayout" Target="../slideLayouts/slideLayout1.xml"/><Relationship Id="rId3"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hyperlink" Target="https://organicllm.org/slides" TargetMode="External"/><Relationship Id="rId2" Type="http://schemas.openxmlformats.org/officeDocument/2006/relationships/slideLayout" Target="../slideLayouts/slideLayout1.xml"/><Relationship Id="rId3"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hyperlink" Target="https://organicllm.org/slides" TargetMode="External"/><Relationship Id="rId2" Type="http://schemas.openxmlformats.org/officeDocument/2006/relationships/slideLayout" Target="../slideLayouts/slideLayout1.xml"/><Relationship Id="rId3"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hyperlink" Target="https://www.linkedin.com/in/mk-data-science/" TargetMode="External"/><Relationship Id="rId2" Type="http://schemas.openxmlformats.org/officeDocument/2006/relationships/hyperlink" Target="https://www.linkedin.com/in/prof-schulze/" TargetMode="External"/><Relationship Id="rId3" Type="http://schemas.openxmlformats.org/officeDocument/2006/relationships/hyperlink" Target="https://doi.org/10.1287/mksc.2025.0489" TargetMode="External"/><Relationship Id="rId4" Type="http://schemas.openxmlformats.org/officeDocument/2006/relationships/hyperlink" Target="https://organicllm.org/slides" TargetMode="External"/><Relationship Id="rId5" Type="http://schemas.openxmlformats.org/officeDocument/2006/relationships/hyperlink" Target="https://organicllm.org/slides" TargetMode="External"/><Relationship Id="rId6" Type="http://schemas.openxmlformats.org/officeDocument/2006/relationships/slideLayout" Target="../slideLayouts/slideLayout1.xml"/><Relationship Id="rId7"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2" Type="http://schemas.openxmlformats.org/officeDocument/2006/relationships/hyperlink" Target="https://organicllm.org/slides" TargetMode="External"/><Relationship Id="rId1" Type="http://schemas.openxmlformats.org/officeDocument/2006/relationships/image" Target="../media/image-21-1.png"/><Relationship Id="rId3" Type="http://schemas.openxmlformats.org/officeDocument/2006/relationships/slideLayout" Target="../slideLayouts/slideLayout1.xml"/><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hyperlink" Target="https://organicllm.org/slides" TargetMode="External"/><Relationship Id="rId2" Type="http://schemas.openxmlformats.org/officeDocument/2006/relationships/slideLayout" Target="../slideLayouts/slideLayout1.xml"/><Relationship Id="rId3"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2" Type="http://schemas.openxmlformats.org/officeDocument/2006/relationships/hyperlink" Target="https://organicllm.org/slides" TargetMode="External"/><Relationship Id="rId1" Type="http://schemas.openxmlformats.org/officeDocument/2006/relationships/image" Target="../media/image-23-1.png"/><Relationship Id="rId3" Type="http://schemas.openxmlformats.org/officeDocument/2006/relationships/slideLayout" Target="../slideLayouts/slideLayout1.xml"/><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2" Type="http://schemas.openxmlformats.org/officeDocument/2006/relationships/hyperlink" Target="https://organicllm.org/slides" TargetMode="External"/><Relationship Id="rId1" Type="http://schemas.openxmlformats.org/officeDocument/2006/relationships/image" Target="../media/image-24-1.png"/><Relationship Id="rId3" Type="http://schemas.openxmlformats.org/officeDocument/2006/relationships/slideLayout" Target="../slideLayouts/slideLayout1.xml"/><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2" Type="http://schemas.openxmlformats.org/officeDocument/2006/relationships/hyperlink" Target="https://organicllm.org/slides" TargetMode="External"/><Relationship Id="rId1" Type="http://schemas.openxmlformats.org/officeDocument/2006/relationships/image" Target="../media/image-25-1.png"/><Relationship Id="rId3" Type="http://schemas.openxmlformats.org/officeDocument/2006/relationships/slideLayout" Target="../slideLayouts/slideLayout1.xml"/><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2" Type="http://schemas.openxmlformats.org/officeDocument/2006/relationships/hyperlink" Target="https://organicllm.org/slides" TargetMode="External"/><Relationship Id="rId1" Type="http://schemas.openxmlformats.org/officeDocument/2006/relationships/image" Target="../media/image-26-1.png"/><Relationship Id="rId3" Type="http://schemas.openxmlformats.org/officeDocument/2006/relationships/slideLayout" Target="../slideLayouts/slideLayout1.xml"/><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hyperlink" Target="https://organicllm.org/slides" TargetMode="External"/><Relationship Id="rId1" Type="http://schemas.openxmlformats.org/officeDocument/2006/relationships/image" Target="../media/image-27-1.png"/><Relationship Id="rId2" Type="http://schemas.openxmlformats.org/officeDocument/2006/relationships/image" Target="../media/image-27-2.png"/><Relationship Id="rId4" Type="http://schemas.openxmlformats.org/officeDocument/2006/relationships/slideLayout" Target="../slideLayouts/slideLayout1.xml"/><Relationship Id="rId5"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hyperlink" Target="https://organicllm.org/slides" TargetMode="External"/><Relationship Id="rId2" Type="http://schemas.openxmlformats.org/officeDocument/2006/relationships/slideLayout" Target="../slideLayouts/slideLayout1.xml"/><Relationship Id="rId3"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hyperlink" Target="https://organicllm.org/slides" TargetMode="External"/><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hyperlink" Target="https://organicllm.org/slides" TargetMode="External"/><Relationship Id="rId2" Type="http://schemas.openxmlformats.org/officeDocument/2006/relationships/slideLayout" Target="../slideLayouts/slideLayout1.xml"/><Relationship Id="rId3"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2" Type="http://schemas.openxmlformats.org/officeDocument/2006/relationships/hyperlink" Target="https://organicllm.org/slides" TargetMode="External"/><Relationship Id="rId1" Type="http://schemas.openxmlformats.org/officeDocument/2006/relationships/image" Target="../media/image-31-1.png"/><Relationship Id="rId3" Type="http://schemas.openxmlformats.org/officeDocument/2006/relationships/slideLayout" Target="../slideLayouts/slideLayout1.xml"/><Relationship Id="rId4"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hyperlink" Target="https://organicllm.org/slides" TargetMode="External"/><Relationship Id="rId2" Type="http://schemas.openxmlformats.org/officeDocument/2006/relationships/slideLayout" Target="../slideLayouts/slideLayout1.xml"/><Relationship Id="rId3"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2" Type="http://schemas.openxmlformats.org/officeDocument/2006/relationships/hyperlink" Target="https://organicllm.org/slides" TargetMode="External"/><Relationship Id="rId1" Type="http://schemas.openxmlformats.org/officeDocument/2006/relationships/image" Target="../media/image-34-1.png"/><Relationship Id="rId3" Type="http://schemas.openxmlformats.org/officeDocument/2006/relationships/slideLayout" Target="../slideLayouts/slideLayout1.xml"/><Relationship Id="rId4"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2" Type="http://schemas.openxmlformats.org/officeDocument/2006/relationships/hyperlink" Target="https://organicllm.org/slides" TargetMode="External"/><Relationship Id="rId1" Type="http://schemas.openxmlformats.org/officeDocument/2006/relationships/image" Target="../media/image-35-1.png"/><Relationship Id="rId3" Type="http://schemas.openxmlformats.org/officeDocument/2006/relationships/slideLayout" Target="../slideLayouts/slideLayout1.xml"/><Relationship Id="rId4"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2" Type="http://schemas.openxmlformats.org/officeDocument/2006/relationships/hyperlink" Target="https://organicllm.org/slides" TargetMode="External"/><Relationship Id="rId1" Type="http://schemas.openxmlformats.org/officeDocument/2006/relationships/image" Target="../media/image-36-1.png"/><Relationship Id="rId3" Type="http://schemas.openxmlformats.org/officeDocument/2006/relationships/slideLayout" Target="../slideLayouts/slideLayout1.xml"/><Relationship Id="rId4"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hyperlink" Target="https://organicllm.org/slides" TargetMode="External"/><Relationship Id="rId2" Type="http://schemas.openxmlformats.org/officeDocument/2006/relationships/slideLayout" Target="../slideLayouts/slideLayout1.xml"/><Relationship Id="rId3"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2" Type="http://schemas.openxmlformats.org/officeDocument/2006/relationships/hyperlink" Target="https://organicllm.org/slides" TargetMode="External"/><Relationship Id="rId1" Type="http://schemas.openxmlformats.org/officeDocument/2006/relationships/image" Target="../media/image-38-1.png"/><Relationship Id="rId3" Type="http://schemas.openxmlformats.org/officeDocument/2006/relationships/slideLayout" Target="../slideLayouts/slideLayout1.xml"/><Relationship Id="rId4"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2" Type="http://schemas.openxmlformats.org/officeDocument/2006/relationships/hyperlink" Target="https://organicllm.org/slides" TargetMode="External"/><Relationship Id="rId1" Type="http://schemas.openxmlformats.org/officeDocument/2006/relationships/image" Target="../media/image-39-1.png"/><Relationship Id="rId3" Type="http://schemas.openxmlformats.org/officeDocument/2006/relationships/slideLayout" Target="../slideLayouts/slideLayout1.xml"/><Relationship Id="rId4"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hyperlink" Target="https://organicllm.org/slides" TargetMode="External"/><Relationship Id="rId2" Type="http://schemas.openxmlformats.org/officeDocument/2006/relationships/slideLayout" Target="../slideLayouts/slideLayout1.xml"/><Relationship Id="rId3"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2" Type="http://schemas.openxmlformats.org/officeDocument/2006/relationships/hyperlink" Target="https://organicllm.org/slides" TargetMode="External"/><Relationship Id="rId1" Type="http://schemas.openxmlformats.org/officeDocument/2006/relationships/image" Target="../media/image-40-1.png"/><Relationship Id="rId3" Type="http://schemas.openxmlformats.org/officeDocument/2006/relationships/slideLayout" Target="../slideLayouts/slideLayout1.xml"/><Relationship Id="rId4"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hyperlink" Target="https://organicllm.org/slides" TargetMode="External"/><Relationship Id="rId2" Type="http://schemas.openxmlformats.org/officeDocument/2006/relationships/slideLayout" Target="../slideLayouts/slideLayout1.xml"/><Relationship Id="rId3"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hyperlink" Target="https://organicllm.org/slides" TargetMode="External"/><Relationship Id="rId2" Type="http://schemas.openxmlformats.org/officeDocument/2006/relationships/slideLayout" Target="../slideLayouts/slideLayout1.xml"/><Relationship Id="rId3"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hyperlink" Target="https://organicllm.org/slides" TargetMode="External"/><Relationship Id="rId2" Type="http://schemas.openxmlformats.org/officeDocument/2006/relationships/slideLayout" Target="../slideLayouts/slideLayout1.xml"/><Relationship Id="rId3"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2" Type="http://schemas.openxmlformats.org/officeDocument/2006/relationships/hyperlink" Target="https://organicllm.org/slides" TargetMode="External"/><Relationship Id="rId1" Type="http://schemas.openxmlformats.org/officeDocument/2006/relationships/image" Target="../media/image-45-1.png"/><Relationship Id="rId3" Type="http://schemas.openxmlformats.org/officeDocument/2006/relationships/slideLayout" Target="../slideLayouts/slideLayout1.xml"/><Relationship Id="rId4"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2" Type="http://schemas.openxmlformats.org/officeDocument/2006/relationships/hyperlink" Target="https://organicllm.org/slides" TargetMode="External"/><Relationship Id="rId1" Type="http://schemas.openxmlformats.org/officeDocument/2006/relationships/image" Target="../media/image-46-1.png"/><Relationship Id="rId3" Type="http://schemas.openxmlformats.org/officeDocument/2006/relationships/slideLayout" Target="../slideLayouts/slideLayout1.xml"/><Relationship Id="rId4"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2" Type="http://schemas.openxmlformats.org/officeDocument/2006/relationships/hyperlink" Target="https://organicllm.org/slides" TargetMode="External"/><Relationship Id="rId1" Type="http://schemas.openxmlformats.org/officeDocument/2006/relationships/image" Target="../media/image-47-1.png"/><Relationship Id="rId3" Type="http://schemas.openxmlformats.org/officeDocument/2006/relationships/slideLayout" Target="../slideLayouts/slideLayout1.xml"/><Relationship Id="rId4"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hyperlink" Target="https://organicllm.org/slides" TargetMode="External"/><Relationship Id="rId2" Type="http://schemas.openxmlformats.org/officeDocument/2006/relationships/slideLayout" Target="../slideLayouts/slideLayout1.xml"/><Relationship Id="rId3"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hyperlink" Target="https://organicllm.org/slides" TargetMode="External"/><Relationship Id="rId2" Type="http://schemas.openxmlformats.org/officeDocument/2006/relationships/slideLayout" Target="../slideLayouts/slideLayout1.xml"/><Relationship Id="rId3"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hyperlink" Target="https://organicllm.org/slides" TargetMode="External"/><Relationship Id="rId1" Type="http://schemas.openxmlformats.org/officeDocument/2006/relationships/image" Target="../media/image-50-1.png"/><Relationship Id="rId2" Type="http://schemas.openxmlformats.org/officeDocument/2006/relationships/image" Target="../media/image-50-2.png"/><Relationship Id="rId4" Type="http://schemas.openxmlformats.org/officeDocument/2006/relationships/slideLayout" Target="../slideLayouts/slideLayout1.xml"/><Relationship Id="rId5"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3" Type="http://schemas.openxmlformats.org/officeDocument/2006/relationships/hyperlink" Target="https://organicllm.org/slides" TargetMode="External"/><Relationship Id="rId1" Type="http://schemas.openxmlformats.org/officeDocument/2006/relationships/image" Target="../media/image-51-1.png"/><Relationship Id="rId2" Type="http://schemas.openxmlformats.org/officeDocument/2006/relationships/image" Target="../media/image-51-2.png"/><Relationship Id="rId4" Type="http://schemas.openxmlformats.org/officeDocument/2006/relationships/slideLayout" Target="../slideLayouts/slideLayout1.xml"/><Relationship Id="rId5"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3" Type="http://schemas.openxmlformats.org/officeDocument/2006/relationships/hyperlink" Target="https://organicllm.org/slides" TargetMode="External"/><Relationship Id="rId1" Type="http://schemas.openxmlformats.org/officeDocument/2006/relationships/image" Target="../media/image-52-1.png"/><Relationship Id="rId2" Type="http://schemas.openxmlformats.org/officeDocument/2006/relationships/image" Target="../media/image-52-2.png"/><Relationship Id="rId4" Type="http://schemas.openxmlformats.org/officeDocument/2006/relationships/slideLayout" Target="../slideLayouts/slideLayout1.xml"/><Relationship Id="rId5"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hyperlink" Target="https://organicllm.org/slides" TargetMode="External"/><Relationship Id="rId2" Type="http://schemas.openxmlformats.org/officeDocument/2006/relationships/slideLayout" Target="../slideLayouts/slideLayout1.xml"/><Relationship Id="rId3"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hyperlink" Target="https://organicllm.org/slides" TargetMode="External"/><Relationship Id="rId2" Type="http://schemas.openxmlformats.org/officeDocument/2006/relationships/slideLayout" Target="../slideLayouts/slideLayout1.xml"/><Relationship Id="rId3"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hyperlink" Target="https://organicllm.org/slides" TargetMode="External"/><Relationship Id="rId2" Type="http://schemas.openxmlformats.org/officeDocument/2006/relationships/slideLayout" Target="../slideLayouts/slideLayout1.xml"/><Relationship Id="rId3"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hyperlink" Target="https://organicllm.org/slides" TargetMode="External"/><Relationship Id="rId2" Type="http://schemas.openxmlformats.org/officeDocument/2006/relationships/slideLayout" Target="../slideLayouts/slideLayout1.xml"/><Relationship Id="rId3"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hyperlink" Target="https://organicllm.org/slides" TargetMode="External"/><Relationship Id="rId2" Type="http://schemas.openxmlformats.org/officeDocument/2006/relationships/slideLayout" Target="../slideLayouts/slideLayout1.xml"/><Relationship Id="rId3"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hyperlink" Target="https://doi.org/10.1287/mksc.2025.0489" TargetMode="External"/><Relationship Id="rId2" Type="http://schemas.openxmlformats.org/officeDocument/2006/relationships/hyperlink" Target="https://papers.ssrn.com/sol3/papers.cfm?abstract_id=5585812" TargetMode="External"/><Relationship Id="rId3" Type="http://schemas.openxmlformats.org/officeDocument/2006/relationships/hyperlink" Target="https://organicllm.org/slides" TargetMode="External"/><Relationship Id="rId4" Type="http://schemas.openxmlformats.org/officeDocument/2006/relationships/hyperlink" Target="https://www.linkedin.com/in/prof-schulze/" TargetMode="External"/><Relationship Id="rId5" Type="http://schemas.openxmlformats.org/officeDocument/2006/relationships/hyperlink" Target="https://www.linkedin.com/in/mk-data-science/" TargetMode="External"/><Relationship Id="rId6" Type="http://schemas.openxmlformats.org/officeDocument/2006/relationships/image" Target="../media/image-59-1.png"/><Relationship Id="rId7" Type="http://schemas.openxmlformats.org/officeDocument/2006/relationships/slideLayout" Target="../slideLayouts/slideLayout1.xml"/><Relationship Id="rId8"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2" Type="http://schemas.openxmlformats.org/officeDocument/2006/relationships/hyperlink" Target="https://organicllm.org/slides" TargetMode="External"/><Relationship Id="rId1" Type="http://schemas.openxmlformats.org/officeDocument/2006/relationships/image" Target="../media/image-6-1.png"/><Relationship Id="rId3" Type="http://schemas.openxmlformats.org/officeDocument/2006/relationships/slideLayout" Target="../slideLayouts/slideLayout1.xml"/><Relationship Id="rId4"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hyperlink" Target="https://organicllm.org/slides" TargetMode="External"/><Relationship Id="rId2" Type="http://schemas.openxmlformats.org/officeDocument/2006/relationships/slideLayout" Target="../slideLayouts/slideLayout1.xml"/><Relationship Id="rId3"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hyperlink" Target="https://organicllm.org/slides" TargetMode="External"/><Relationship Id="rId2" Type="http://schemas.openxmlformats.org/officeDocument/2006/relationships/slideLayout" Target="../slideLayouts/slideLayout1.xml"/><Relationship Id="rId3"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hyperlink" Target="https://organicllm.org/slides" TargetMode="External"/><Relationship Id="rId2" Type="http://schemas.openxmlformats.org/officeDocument/2006/relationships/slideLayout" Target="../slideLayouts/slideLayout1.xml"/><Relationship Id="rId3"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hyperlink" Target="https://organicllm.org/slides" TargetMode="External"/><Relationship Id="rId2" Type="http://schemas.openxmlformats.org/officeDocument/2006/relationships/slideLayout" Target="../slideLayouts/slideLayout1.xml"/><Relationship Id="rId3"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hyperlink" Target="https://organicllm.org/slides" TargetMode="External"/><Relationship Id="rId2" Type="http://schemas.openxmlformats.org/officeDocument/2006/relationships/slideLayout" Target="../slideLayouts/slideLayout1.xml"/><Relationship Id="rId3"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hyperlink" Target="https://organicllm.org/slides" TargetMode="External"/><Relationship Id="rId2" Type="http://schemas.openxmlformats.org/officeDocument/2006/relationships/slideLayout" Target="../slideLayouts/slideLayout1.xml"/><Relationship Id="rId3"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hyperlink" Target="https://organicllm.org/slides" TargetMode="External"/><Relationship Id="rId2" Type="http://schemas.openxmlformats.org/officeDocument/2006/relationships/slideLayout" Target="../slideLayouts/slideLayout1.xml"/><Relationship Id="rId3"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2" Type="http://schemas.openxmlformats.org/officeDocument/2006/relationships/hyperlink" Target="https://organicllm.org/slides" TargetMode="External"/><Relationship Id="rId1" Type="http://schemas.openxmlformats.org/officeDocument/2006/relationships/image" Target="../media/image-68-1.png"/><Relationship Id="rId3" Type="http://schemas.openxmlformats.org/officeDocument/2006/relationships/slideLayout" Target="../slideLayouts/slideLayout1.xml"/><Relationship Id="rId4"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hyperlink" Target="https://organicllm.org/slides" TargetMode="External"/><Relationship Id="rId2" Type="http://schemas.openxmlformats.org/officeDocument/2006/relationships/slideLayout" Target="../slideLayouts/slideLayout1.xml"/><Relationship Id="rId3"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hyperlink" Target="https://organicllm.org/slides" TargetMode="External"/><Relationship Id="rId2" Type="http://schemas.openxmlformats.org/officeDocument/2006/relationships/slideLayout" Target="../slideLayouts/slideLayout1.xml"/><Relationship Id="rId3"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2" Type="http://schemas.openxmlformats.org/officeDocument/2006/relationships/hyperlink" Target="https://organicllm.org/slides" TargetMode="External"/><Relationship Id="rId1" Type="http://schemas.openxmlformats.org/officeDocument/2006/relationships/image" Target="../media/image-70-1.png"/><Relationship Id="rId3" Type="http://schemas.openxmlformats.org/officeDocument/2006/relationships/slideLayout" Target="../slideLayouts/slideLayout1.xml"/><Relationship Id="rId4"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2" Type="http://schemas.openxmlformats.org/officeDocument/2006/relationships/hyperlink" Target="https://organicllm.org/slides" TargetMode="External"/><Relationship Id="rId1" Type="http://schemas.openxmlformats.org/officeDocument/2006/relationships/image" Target="../media/image-71-1.png"/><Relationship Id="rId3" Type="http://schemas.openxmlformats.org/officeDocument/2006/relationships/slideLayout" Target="../slideLayouts/slideLayout1.xml"/><Relationship Id="rId4"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2" Type="http://schemas.openxmlformats.org/officeDocument/2006/relationships/hyperlink" Target="https://organicllm.org/slides" TargetMode="External"/><Relationship Id="rId1" Type="http://schemas.openxmlformats.org/officeDocument/2006/relationships/image" Target="../media/image-72-1.png"/><Relationship Id="rId3" Type="http://schemas.openxmlformats.org/officeDocument/2006/relationships/slideLayout" Target="../slideLayouts/slideLayout1.xml"/><Relationship Id="rId4"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2" Type="http://schemas.openxmlformats.org/officeDocument/2006/relationships/hyperlink" Target="https://organicllm.org/slides" TargetMode="External"/><Relationship Id="rId1" Type="http://schemas.openxmlformats.org/officeDocument/2006/relationships/image" Target="../media/image-73-1.png"/><Relationship Id="rId3" Type="http://schemas.openxmlformats.org/officeDocument/2006/relationships/slideLayout" Target="../slideLayouts/slideLayout1.xml"/><Relationship Id="rId4"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2" Type="http://schemas.openxmlformats.org/officeDocument/2006/relationships/hyperlink" Target="https://organicllm.org/slides" TargetMode="External"/><Relationship Id="rId1" Type="http://schemas.openxmlformats.org/officeDocument/2006/relationships/image" Target="../media/image-74-1.png"/><Relationship Id="rId3" Type="http://schemas.openxmlformats.org/officeDocument/2006/relationships/slideLayout" Target="../slideLayouts/slideLayout1.xml"/><Relationship Id="rId4"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hyperlink" Target="https://organicllm.org/slides" TargetMode="External"/><Relationship Id="rId2" Type="http://schemas.openxmlformats.org/officeDocument/2006/relationships/slideLayout" Target="../slideLayouts/slideLayout1.xml"/><Relationship Id="rId3"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hyperlink" Target="https://organicllm.org/slides" TargetMode="External"/><Relationship Id="rId2" Type="http://schemas.openxmlformats.org/officeDocument/2006/relationships/slideLayout" Target="../slideLayouts/slideLayout1.xml"/><Relationship Id="rId3"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hyperlink" Target="https://organicllm.org/slides" TargetMode="External"/><Relationship Id="rId2" Type="http://schemas.openxmlformats.org/officeDocument/2006/relationships/slideLayout" Target="../slideLayouts/slideLayout1.xml"/><Relationship Id="rId3"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hyperlink" Target="https://organicllm.org/slides" TargetMode="External"/><Relationship Id="rId2" Type="http://schemas.openxmlformats.org/officeDocument/2006/relationships/slideLayout" Target="../slideLayouts/slideLayout1.xml"/><Relationship Id="rId3"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hyperlink" Target="https://organicllm.org/slides" TargetMode="External"/><Relationship Id="rId2" Type="http://schemas.openxmlformats.org/officeDocument/2006/relationships/slideLayout" Target="../slideLayouts/slideLayout1.xml"/><Relationship Id="rId3"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hyperlink" Target="https://organicllm.org/slides" TargetMode="External"/><Relationship Id="rId2" Type="http://schemas.openxmlformats.org/officeDocument/2006/relationships/slideLayout" Target="../slideLayouts/slideLayout1.xml"/><Relationship Id="rId3"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hyperlink" Target="https://organicllm.org/slides" TargetMode="External"/><Relationship Id="rId2" Type="http://schemas.openxmlformats.org/officeDocument/2006/relationships/slideLayout" Target="../slideLayouts/slideLayout1.xml"/><Relationship Id="rId3"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hyperlink" Target="https://organicllm.org/slides" TargetMode="External"/><Relationship Id="rId2" Type="http://schemas.openxmlformats.org/officeDocument/2006/relationships/slideLayout" Target="../slideLayouts/slideLayout1.xml"/><Relationship Id="rId3"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hyperlink" Target="https://organicllm.org/slides" TargetMode="External"/><Relationship Id="rId2" Type="http://schemas.openxmlformats.org/officeDocument/2006/relationships/slideLayout" Target="../slideLayouts/slideLayout1.xml"/><Relationship Id="rId3"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hyperlink" Target="https://organicllm.org/slides" TargetMode="External"/><Relationship Id="rId2" Type="http://schemas.openxmlformats.org/officeDocument/2006/relationships/slideLayout" Target="../slideLayouts/slideLayout1.xml"/><Relationship Id="rId3" Type="http://schemas.openxmlformats.org/officeDocument/2006/relationships/notesSlide" Target="../notesSlides/notesSlide83.xml"/></Relationships>
</file>

<file path=ppt/slides/_rels/slide9.xml.rels><?xml version="1.0" encoding="UTF-8" standalone="yes"?>
<Relationships xmlns="http://schemas.openxmlformats.org/package/2006/relationships"><Relationship Id="rId2" Type="http://schemas.openxmlformats.org/officeDocument/2006/relationships/hyperlink" Target="https://organicllm.org/slides" TargetMode="External"/><Relationship Id="rId1" Type="http://schemas.openxmlformats.org/officeDocument/2006/relationships/image" Target="../media/image-9-1.png"/><Relationship Id="rId3" Type="http://schemas.openxmlformats.org/officeDocument/2006/relationships/slideLayout" Target="../slideLayouts/slideLayout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0B2D4A"/>
        </a:solidFill>
      </p:bgPr>
    </p:bg>
    <p:spTree>
      <p:nvGrpSpPr>
        <p:cNvPr id="1" name=""/>
        <p:cNvGrpSpPr/>
        <p:nvPr/>
      </p:nvGrpSpPr>
      <p:grpSpPr>
        <a:xfrm>
          <a:off x="0" y="0"/>
          <a:ext cx="0" cy="0"/>
          <a:chOff x="0" y="0"/>
          <a:chExt cx="0" cy="0"/>
        </a:xfrm>
      </p:grpSpPr>
      <p:sp>
        <p:nvSpPr>
          <p:cNvPr id="2" name="Shape 0"/>
          <p:cNvSpPr/>
          <p:nvPr/>
        </p:nvSpPr>
        <p:spPr>
          <a:xfrm>
            <a:off x="0" y="0"/>
            <a:ext cx="91440" cy="6858000"/>
          </a:xfrm>
          <a:prstGeom prst="rect">
            <a:avLst/>
          </a:prstGeom>
          <a:solidFill>
            <a:srgbClr val="D4896E"/>
          </a:solidFill>
          <a:ln/>
        </p:spPr>
      </p:sp>
      <p:sp>
        <p:nvSpPr>
          <p:cNvPr id="3" name="Text 1"/>
          <p:cNvSpPr/>
          <p:nvPr/>
        </p:nvSpPr>
        <p:spPr>
          <a:xfrm>
            <a:off x="1005840" y="1371600"/>
            <a:ext cx="10058400" cy="365760"/>
          </a:xfrm>
          <a:prstGeom prst="rect">
            <a:avLst/>
          </a:prstGeom>
          <a:noFill/>
          <a:ln/>
        </p:spPr>
        <p:txBody>
          <a:bodyPr wrap="square" lIns="0" tIns="0" rIns="0" bIns="0" rtlCol="0" anchor="ctr"/>
          <a:lstStyle/>
          <a:p>
            <a:pPr indent="0" marL="0">
              <a:buNone/>
            </a:pPr>
            <a:r>
              <a:rPr lang="en-US" sz="1300" b="1" spc="400" kern="0" dirty="0">
                <a:solidFill>
                  <a:srgbClr val="E7B4A1"/>
                </a:solidFill>
                <a:latin typeface="Arial" pitchFamily="34" charset="0"/>
                <a:ea typeface="Arial" pitchFamily="34" charset="-122"/>
                <a:cs typeface="Arial" pitchFamily="34" charset="-120"/>
              </a:rPr>
              <a:t>TEACHING DECK · FOR INSTRUCTORS</a:t>
            </a:r>
            <a:endParaRPr lang="en-US" sz="1300" dirty="0"/>
          </a:p>
        </p:txBody>
      </p:sp>
      <p:sp>
        <p:nvSpPr>
          <p:cNvPr id="4" name="Text 2"/>
          <p:cNvSpPr/>
          <p:nvPr/>
        </p:nvSpPr>
        <p:spPr>
          <a:xfrm>
            <a:off x="1005840" y="1828800"/>
            <a:ext cx="10149840" cy="2286000"/>
          </a:xfrm>
          <a:prstGeom prst="rect">
            <a:avLst/>
          </a:prstGeom>
          <a:noFill/>
          <a:ln/>
        </p:spPr>
        <p:txBody>
          <a:bodyPr wrap="square" lIns="0" tIns="0" rIns="0" bIns="0" rtlCol="0" anchor="ctr"/>
          <a:lstStyle/>
          <a:p>
            <a:pPr indent="0" marL="0">
              <a:lnSpc>
                <a:spcPct val="103000"/>
              </a:lnSpc>
              <a:buNone/>
            </a:pPr>
            <a:r>
              <a:rPr lang="en-US" sz="4000" b="1" dirty="0">
                <a:solidFill>
                  <a:srgbClr val="FFFFFF"/>
                </a:solidFill>
                <a:latin typeface="Arial" pitchFamily="34" charset="0"/>
                <a:ea typeface="Arial" pitchFamily="34" charset="-122"/>
                <a:cs typeface="Arial" pitchFamily="34" charset="-120"/>
              </a:rPr>
              <a:t>ChatGPT Referrals to E-Commerce Websites</a:t>
            </a:r>
            <a:endParaRPr lang="en-US" sz="4000" dirty="0"/>
          </a:p>
        </p:txBody>
      </p:sp>
      <p:sp>
        <p:nvSpPr>
          <p:cNvPr id="5" name="Text 3"/>
          <p:cNvSpPr/>
          <p:nvPr/>
        </p:nvSpPr>
        <p:spPr>
          <a:xfrm>
            <a:off x="1005840" y="4069080"/>
            <a:ext cx="9784080" cy="822960"/>
          </a:xfrm>
          <a:prstGeom prst="rect">
            <a:avLst/>
          </a:prstGeom>
          <a:noFill/>
          <a:ln/>
        </p:spPr>
        <p:txBody>
          <a:bodyPr wrap="square" lIns="0" tIns="0" rIns="0" bIns="0" rtlCol="0" anchor="ctr"/>
          <a:lstStyle/>
          <a:p>
            <a:pPr indent="0" marL="0">
              <a:lnSpc>
                <a:spcPct val="110000"/>
              </a:lnSpc>
              <a:buNone/>
            </a:pPr>
            <a:r>
              <a:rPr lang="en-US" sz="1800" dirty="0">
                <a:solidFill>
                  <a:srgbClr val="C9D6E2"/>
                </a:solidFill>
                <a:latin typeface="Arial" pitchFamily="34" charset="0"/>
                <a:ea typeface="Arial" pitchFamily="34" charset="-122"/>
                <a:cs typeface="Arial" pitchFamily="34" charset="-120"/>
              </a:rPr>
              <a:t>How does organic LLM traffic (oLLM) compare against traditional digital channels? A first large-scale empirical study.</a:t>
            </a:r>
            <a:endParaRPr lang="en-US" sz="1800" dirty="0"/>
          </a:p>
        </p:txBody>
      </p:sp>
      <p:sp>
        <p:nvSpPr>
          <p:cNvPr id="6" name="Text 4"/>
          <p:cNvSpPr/>
          <p:nvPr/>
        </p:nvSpPr>
        <p:spPr>
          <a:xfrm>
            <a:off x="1005840" y="5212080"/>
            <a:ext cx="10058400" cy="365760"/>
          </a:xfrm>
          <a:prstGeom prst="rect">
            <a:avLst/>
          </a:prstGeom>
          <a:noFill/>
          <a:ln/>
        </p:spPr>
        <p:txBody>
          <a:bodyPr wrap="square" lIns="0" tIns="0" rIns="0" bIns="0" rtlCol="0" anchor="ctr"/>
          <a:lstStyle/>
          <a:p>
            <a:pPr indent="0" marL="0">
              <a:buNone/>
            </a:pPr>
            <a:r>
              <a:rPr lang="en-US" sz="1500" b="1" dirty="0">
                <a:solidFill>
                  <a:srgbClr val="FFFFFF"/>
                </a:solidFill>
                <a:latin typeface="Arial" pitchFamily="34" charset="0"/>
                <a:ea typeface="Arial" pitchFamily="34" charset="-122"/>
                <a:cs typeface="Arial" pitchFamily="34" charset="-120"/>
              </a:rPr>
              <a:t>Maximilian Kaiser  ·  Christian Schulze</a:t>
            </a:r>
            <a:endParaRPr lang="en-US" sz="1500" dirty="0"/>
          </a:p>
        </p:txBody>
      </p:sp>
      <p:sp>
        <p:nvSpPr>
          <p:cNvPr id="7" name="Text 5"/>
          <p:cNvSpPr/>
          <p:nvPr/>
        </p:nvSpPr>
        <p:spPr>
          <a:xfrm>
            <a:off x="1005840" y="5577840"/>
            <a:ext cx="10058400" cy="365760"/>
          </a:xfrm>
          <a:prstGeom prst="rect">
            <a:avLst/>
          </a:prstGeom>
          <a:noFill/>
          <a:ln/>
        </p:spPr>
        <p:txBody>
          <a:bodyPr wrap="square" lIns="0" tIns="0" rIns="0" bIns="0" rtlCol="0" anchor="ctr"/>
          <a:lstStyle/>
          <a:p>
            <a:pPr indent="0" marL="0">
              <a:buNone/>
            </a:pPr>
            <a:r>
              <a:rPr lang="en-US" sz="1250" dirty="0">
                <a:solidFill>
                  <a:srgbClr val="E7B4A1"/>
                </a:solidFill>
                <a:latin typeface="Arial" pitchFamily="34" charset="0"/>
                <a:ea typeface="Arial" pitchFamily="34" charset="-122"/>
                <a:cs typeface="Arial" pitchFamily="34" charset="-120"/>
              </a:rPr>
              <a:t>Forthcoming, Marketing Science (2026)  ·  Slides for teaching, free to use  ·  organicllm.org</a:t>
            </a:r>
            <a:endParaRPr lang="en-US" sz="12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SECTION 1 · A NEW CHANNEL</a:t>
            </a:r>
            <a:endParaRPr lang="en-US" sz="1100" dirty="0"/>
          </a:p>
        </p:txBody>
      </p:sp>
      <p:sp>
        <p:nvSpPr>
          <p:cNvPr id="3" name="Text 1"/>
          <p:cNvSpPr/>
          <p:nvPr/>
        </p:nvSpPr>
        <p:spPr>
          <a:xfrm>
            <a:off x="566928" y="676656"/>
            <a:ext cx="11055096" cy="8686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Why it matters, and what's new</a:t>
            </a:r>
            <a:endParaRPr lang="en-US" sz="3000" dirty="0"/>
          </a:p>
        </p:txBody>
      </p:sp>
      <p:sp>
        <p:nvSpPr>
          <p:cNvPr id="4" name="Text 2"/>
          <p:cNvSpPr/>
          <p:nvPr/>
        </p:nvSpPr>
        <p:spPr>
          <a:xfrm>
            <a:off x="566928" y="1783080"/>
            <a:ext cx="6766560" cy="4206240"/>
          </a:xfrm>
          <a:prstGeom prst="rect">
            <a:avLst/>
          </a:prstGeom>
          <a:noFill/>
          <a:ln/>
        </p:spPr>
        <p:txBody>
          <a:bodyPr wrap="square" rtlCol="0" anchor="t"/>
          <a:lstStyle/>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First large-scale empirical analysis of oLLM versus traditional channels.</a:t>
            </a:r>
            <a:endParaRPr lang="en-US" sz="1600" dirty="0"/>
          </a:p>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12 months (Aug 2024–Jul 2025), 973 websites, ~$20B revenue, 50,000+ oLLM transactions.</a:t>
            </a:r>
            <a:endParaRPr lang="en-US" sz="1600" dirty="0"/>
          </a:p>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First-party Google Analytics via Grips Intelligence — actual channel and purchase behavior, not surveys or panels.</a:t>
            </a:r>
            <a:endParaRPr lang="en-US" sz="1600" dirty="0"/>
          </a:p>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Stakes: LLMs shift search costs and decision quality (consumer welfare); their recommendations may carry different bias than ads; deep-link entry could reshape website design and retail media.</a:t>
            </a:r>
            <a:endParaRPr lang="en-US" sz="1600" dirty="0"/>
          </a:p>
        </p:txBody>
      </p:sp>
      <p:sp>
        <p:nvSpPr>
          <p:cNvPr id="5" name="Shape 3"/>
          <p:cNvSpPr/>
          <p:nvPr/>
        </p:nvSpPr>
        <p:spPr>
          <a:xfrm>
            <a:off x="7699248" y="1783080"/>
            <a:ext cx="3922776" cy="4114800"/>
          </a:xfrm>
          <a:prstGeom prst="rect">
            <a:avLst/>
          </a:prstGeom>
          <a:solidFill>
            <a:srgbClr val="F7ECE5"/>
          </a:solidFill>
          <a:ln/>
        </p:spPr>
      </p:sp>
      <p:sp>
        <p:nvSpPr>
          <p:cNvPr id="6" name="Shape 4"/>
          <p:cNvSpPr/>
          <p:nvPr/>
        </p:nvSpPr>
        <p:spPr>
          <a:xfrm>
            <a:off x="7699248" y="1783080"/>
            <a:ext cx="36576" cy="4114800"/>
          </a:xfrm>
          <a:prstGeom prst="rect">
            <a:avLst/>
          </a:prstGeom>
          <a:solidFill>
            <a:srgbClr val="D4896E"/>
          </a:solidFill>
          <a:ln/>
        </p:spPr>
      </p:sp>
      <p:sp>
        <p:nvSpPr>
          <p:cNvPr id="7" name="Text 5"/>
          <p:cNvSpPr/>
          <p:nvPr/>
        </p:nvSpPr>
        <p:spPr>
          <a:xfrm>
            <a:off x="7955280" y="2011680"/>
            <a:ext cx="3465576" cy="457200"/>
          </a:xfrm>
          <a:prstGeom prst="rect">
            <a:avLst/>
          </a:prstGeom>
          <a:noFill/>
          <a:ln/>
        </p:spPr>
        <p:txBody>
          <a:bodyPr wrap="square" lIns="0" tIns="0" rIns="0" bIns="0" rtlCol="0" anchor="ctr"/>
          <a:lstStyle/>
          <a:p>
            <a:pPr indent="0" marL="0">
              <a:buNone/>
            </a:pPr>
            <a:r>
              <a:rPr lang="en-US" sz="1400" b="1" dirty="0">
                <a:solidFill>
                  <a:srgbClr val="0B2D4A"/>
                </a:solidFill>
                <a:latin typeface="Arial" pitchFamily="34" charset="0"/>
                <a:ea typeface="Arial" pitchFamily="34" charset="-122"/>
                <a:cs typeface="Arial" pitchFamily="34" charset="-120"/>
              </a:rPr>
              <a:t>Empirics-first</a:t>
            </a:r>
            <a:endParaRPr lang="en-US" sz="1400" dirty="0"/>
          </a:p>
        </p:txBody>
      </p:sp>
      <p:sp>
        <p:nvSpPr>
          <p:cNvPr id="8" name="Text 6"/>
          <p:cNvSpPr/>
          <p:nvPr/>
        </p:nvSpPr>
        <p:spPr>
          <a:xfrm>
            <a:off x="7955280" y="2496312"/>
            <a:ext cx="3465576" cy="3200400"/>
          </a:xfrm>
          <a:prstGeom prst="rect">
            <a:avLst/>
          </a:prstGeom>
          <a:noFill/>
          <a:ln/>
        </p:spPr>
        <p:txBody>
          <a:bodyPr wrap="square" lIns="0" tIns="0" rIns="0" bIns="0" rtlCol="0" anchor="t"/>
          <a:lstStyle/>
          <a:p>
            <a:pPr indent="0" marL="0">
              <a:lnSpc>
                <a:spcPct val="112000"/>
              </a:lnSpc>
              <a:buNone/>
            </a:pPr>
            <a:r>
              <a:rPr lang="en-US" sz="1300" dirty="0">
                <a:solidFill>
                  <a:srgbClr val="3A5A7A"/>
                </a:solidFill>
                <a:latin typeface="Arial" pitchFamily="34" charset="0"/>
                <a:ea typeface="Arial" pitchFamily="34" charset="-122"/>
                <a:cs typeface="Arial" pitchFamily="34" charset="-120"/>
              </a:rPr>
              <a:t>The paper is deliberately descriptive — it documents what happens as a new channel emerges, rather than testing one causal mechanism. Treat it as a benchmark and a map for future causal work.</a:t>
            </a:r>
            <a:endParaRPr lang="en-US" sz="1300" dirty="0"/>
          </a:p>
        </p:txBody>
      </p:sp>
      <p:sp>
        <p:nvSpPr>
          <p:cNvPr id="9" name="Shape 7"/>
          <p:cNvSpPr/>
          <p:nvPr/>
        </p:nvSpPr>
        <p:spPr>
          <a:xfrm>
            <a:off x="566928" y="6382512"/>
            <a:ext cx="11055096" cy="0"/>
          </a:xfrm>
          <a:prstGeom prst="line">
            <a:avLst/>
          </a:prstGeom>
          <a:noFill/>
          <a:ln w="6350">
            <a:solidFill>
              <a:srgbClr val="D7DEE5"/>
            </a:solidFill>
            <a:prstDash val="solid"/>
          </a:ln>
        </p:spPr>
      </p:sp>
      <p:sp>
        <p:nvSpPr>
          <p:cNvPr id="10" name="Text 8"/>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 · </a:t>
            </a:r>
            <a:pPr algn="l" indent="0" marL="0">
              <a:buNone/>
            </a:pPr>
            <a:r>
              <a:rPr lang="en-US" sz="900" u="none" dirty="0">
                <a:solidFill>
                  <a:srgbClr val="A85F43"/>
                </a:solidFill>
                <a:latin typeface="Arial" pitchFamily="34" charset="0"/>
                <a:ea typeface="Arial" pitchFamily="34" charset="-122"/>
                <a:cs typeface="Arial" pitchFamily="34" charset="-120"/>
                <a:hlinkClick r:id="rId1" invalidUrl="" action="" tgtFrame="" tooltip="" history="1" highlightClick="0" endSnd="0">
                  <a:extLst>
                    <a:ext uri="{A12FA001-AC4F-418D-AE19-62706E023703}">
                      <ahyp:hlinkClr xmlns:ahyp="http://schemas.microsoft.com/office/drawing/2018/hyperlinkcolor" val="tx"/>
                    </a:ext>
                  </a:extLst>
                </a:hlinkClick>
              </a:rPr>
              <a:t>organicllm.org</a:t>
            </a:r>
            <a:endParaRPr lang="en-US" sz="900" dirty="0"/>
          </a:p>
        </p:txBody>
      </p:sp>
      <p:sp>
        <p:nvSpPr>
          <p:cNvPr id="11" name="Text 9"/>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10</a:t>
            </a:r>
            <a:endParaRPr lang="en-US" sz="9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0B2D4A"/>
        </a:solidFill>
      </p:bgPr>
    </p:bg>
    <p:spTree>
      <p:nvGrpSpPr>
        <p:cNvPr id="1" name=""/>
        <p:cNvGrpSpPr/>
        <p:nvPr/>
      </p:nvGrpSpPr>
      <p:grpSpPr>
        <a:xfrm>
          <a:off x="0" y="0"/>
          <a:ext cx="0" cy="0"/>
          <a:chOff x="0" y="0"/>
          <a:chExt cx="0" cy="0"/>
        </a:xfrm>
      </p:grpSpPr>
      <p:sp>
        <p:nvSpPr>
          <p:cNvPr id="2" name="Text 0"/>
          <p:cNvSpPr/>
          <p:nvPr/>
        </p:nvSpPr>
        <p:spPr>
          <a:xfrm>
            <a:off x="658368" y="1920240"/>
            <a:ext cx="2743200" cy="1463040"/>
          </a:xfrm>
          <a:prstGeom prst="rect">
            <a:avLst/>
          </a:prstGeom>
          <a:noFill/>
          <a:ln/>
        </p:spPr>
        <p:txBody>
          <a:bodyPr wrap="square" lIns="0" tIns="0" rIns="0" bIns="0" rtlCol="0" anchor="ctr"/>
          <a:lstStyle/>
          <a:p>
            <a:pPr indent="0" marL="0">
              <a:buNone/>
            </a:pPr>
            <a:r>
              <a:rPr lang="en-US" sz="9000" b="1" dirty="0">
                <a:solidFill>
                  <a:srgbClr val="E7B4A1"/>
                </a:solidFill>
                <a:latin typeface="Arial" pitchFamily="34" charset="0"/>
                <a:ea typeface="Arial" pitchFamily="34" charset="-122"/>
                <a:cs typeface="Arial" pitchFamily="34" charset="-120"/>
              </a:rPr>
              <a:t>02</a:t>
            </a:r>
            <a:endParaRPr lang="en-US" sz="9000" dirty="0"/>
          </a:p>
        </p:txBody>
      </p:sp>
      <p:sp>
        <p:nvSpPr>
          <p:cNvPr id="3" name="Text 1"/>
          <p:cNvSpPr/>
          <p:nvPr/>
        </p:nvSpPr>
        <p:spPr>
          <a:xfrm>
            <a:off x="676656" y="3429000"/>
            <a:ext cx="10058400" cy="365760"/>
          </a:xfrm>
          <a:prstGeom prst="rect">
            <a:avLst/>
          </a:prstGeom>
          <a:noFill/>
          <a:ln/>
        </p:spPr>
        <p:txBody>
          <a:bodyPr wrap="square" lIns="0" tIns="0" rIns="0" bIns="0" rtlCol="0" anchor="ctr"/>
          <a:lstStyle/>
          <a:p>
            <a:pPr indent="0" marL="0">
              <a:buNone/>
            </a:pPr>
            <a:r>
              <a:rPr lang="en-US" sz="1300" b="1" spc="400" kern="0" dirty="0">
                <a:solidFill>
                  <a:srgbClr val="E7B4A1"/>
                </a:solidFill>
                <a:latin typeface="Arial" pitchFamily="34" charset="0"/>
                <a:ea typeface="Arial" pitchFamily="34" charset="-122"/>
                <a:cs typeface="Arial" pitchFamily="34" charset="-120"/>
              </a:rPr>
              <a:t>SECTION 2</a:t>
            </a:r>
            <a:endParaRPr lang="en-US" sz="1300" dirty="0"/>
          </a:p>
        </p:txBody>
      </p:sp>
      <p:sp>
        <p:nvSpPr>
          <p:cNvPr id="4" name="Text 2"/>
          <p:cNvSpPr/>
          <p:nvPr/>
        </p:nvSpPr>
        <p:spPr>
          <a:xfrm>
            <a:off x="658368" y="3794760"/>
            <a:ext cx="10424160" cy="1645920"/>
          </a:xfrm>
          <a:prstGeom prst="rect">
            <a:avLst/>
          </a:prstGeom>
          <a:noFill/>
          <a:ln/>
        </p:spPr>
        <p:txBody>
          <a:bodyPr wrap="square" lIns="0" tIns="0" rIns="0" bIns="0" rtlCol="0" anchor="ctr"/>
          <a:lstStyle/>
          <a:p>
            <a:pPr indent="0" marL="0">
              <a:lnSpc>
                <a:spcPct val="104000"/>
              </a:lnSpc>
              <a:buNone/>
            </a:pPr>
            <a:r>
              <a:rPr lang="en-US" sz="3600" b="1" dirty="0">
                <a:solidFill>
                  <a:srgbClr val="FFFFFF"/>
                </a:solidFill>
                <a:latin typeface="Arial" pitchFamily="34" charset="0"/>
                <a:ea typeface="Arial" pitchFamily="34" charset="-122"/>
                <a:cs typeface="Arial" pitchFamily="34" charset="-120"/>
              </a:rPr>
              <a:t>Data, metrics &amp; models</a:t>
            </a:r>
            <a:endParaRPr lang="en-US" sz="3600" dirty="0"/>
          </a:p>
        </p:txBody>
      </p:sp>
      <p:sp>
        <p:nvSpPr>
          <p:cNvPr id="5" name="Text 3"/>
          <p:cNvSpPr/>
          <p:nvPr/>
        </p:nvSpPr>
        <p:spPr>
          <a:xfrm>
            <a:off x="676656" y="5074920"/>
            <a:ext cx="9692640" cy="731520"/>
          </a:xfrm>
          <a:prstGeom prst="rect">
            <a:avLst/>
          </a:prstGeom>
          <a:noFill/>
          <a:ln/>
        </p:spPr>
        <p:txBody>
          <a:bodyPr wrap="square" lIns="0" tIns="0" rIns="0" bIns="0" rtlCol="0" anchor="ctr"/>
          <a:lstStyle/>
          <a:p>
            <a:pPr indent="0" marL="0">
              <a:lnSpc>
                <a:spcPct val="110000"/>
              </a:lnSpc>
              <a:buNone/>
            </a:pPr>
            <a:r>
              <a:rPr lang="en-US" sz="1500" dirty="0">
                <a:solidFill>
                  <a:srgbClr val="C9D6E2"/>
                </a:solidFill>
                <a:latin typeface="Arial" pitchFamily="34" charset="0"/>
                <a:ea typeface="Arial" pitchFamily="34" charset="-122"/>
                <a:cs typeface="Arial" pitchFamily="34" charset="-120"/>
              </a:rPr>
              <a:t>How tiny oLLM is, why ChatGPT is the focus, the six outcome metrics, and the modeling needed to handle extreme data sparsity.</a:t>
            </a:r>
            <a:endParaRPr lang="en-US" sz="15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SECTION 2 · DATA, METRICS &amp; MODELS</a:t>
            </a:r>
            <a:endParaRPr lang="en-US" sz="1100" dirty="0"/>
          </a:p>
        </p:txBody>
      </p:sp>
      <p:sp>
        <p:nvSpPr>
          <p:cNvPr id="3" name="Text 1"/>
          <p:cNvSpPr/>
          <p:nvPr/>
        </p:nvSpPr>
        <p:spPr>
          <a:xfrm>
            <a:off x="566928" y="676656"/>
            <a:ext cx="11055096" cy="8686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One year in, oLLM is still a rounding error</a:t>
            </a:r>
            <a:endParaRPr lang="en-US" sz="3000" dirty="0"/>
          </a:p>
        </p:txBody>
      </p:sp>
      <p:sp>
        <p:nvSpPr>
          <p:cNvPr id="4" name="Shape 2"/>
          <p:cNvSpPr/>
          <p:nvPr/>
        </p:nvSpPr>
        <p:spPr>
          <a:xfrm>
            <a:off x="566928" y="2011680"/>
            <a:ext cx="3441192" cy="2743200"/>
          </a:xfrm>
          <a:prstGeom prst="rect">
            <a:avLst/>
          </a:prstGeom>
          <a:solidFill>
            <a:srgbClr val="F7ECE5"/>
          </a:solidFill>
          <a:ln/>
        </p:spPr>
      </p:sp>
      <p:sp>
        <p:nvSpPr>
          <p:cNvPr id="5" name="Shape 3"/>
          <p:cNvSpPr/>
          <p:nvPr/>
        </p:nvSpPr>
        <p:spPr>
          <a:xfrm>
            <a:off x="566928" y="2011680"/>
            <a:ext cx="3441192" cy="91440"/>
          </a:xfrm>
          <a:prstGeom prst="rect">
            <a:avLst/>
          </a:prstGeom>
          <a:solidFill>
            <a:srgbClr val="D4896E"/>
          </a:solidFill>
          <a:ln/>
        </p:spPr>
      </p:sp>
      <p:sp>
        <p:nvSpPr>
          <p:cNvPr id="6" name="Text 4"/>
          <p:cNvSpPr/>
          <p:nvPr/>
        </p:nvSpPr>
        <p:spPr>
          <a:xfrm>
            <a:off x="749808" y="2514600"/>
            <a:ext cx="3075432" cy="1097280"/>
          </a:xfrm>
          <a:prstGeom prst="rect">
            <a:avLst/>
          </a:prstGeom>
          <a:noFill/>
          <a:ln/>
        </p:spPr>
        <p:txBody>
          <a:bodyPr wrap="square" lIns="0" tIns="0" rIns="0" bIns="0" rtlCol="0" anchor="ctr"/>
          <a:lstStyle/>
          <a:p>
            <a:pPr algn="ctr" indent="0" marL="0">
              <a:buNone/>
            </a:pPr>
            <a:r>
              <a:rPr lang="en-US" sz="5000" b="1" dirty="0">
                <a:solidFill>
                  <a:srgbClr val="A85F43"/>
                </a:solidFill>
                <a:latin typeface="Arial" pitchFamily="34" charset="0"/>
                <a:ea typeface="Arial" pitchFamily="34" charset="-122"/>
                <a:cs typeface="Arial" pitchFamily="34" charset="-120"/>
              </a:rPr>
              <a:t>&lt;0.2%</a:t>
            </a:r>
            <a:endParaRPr lang="en-US" sz="5000" dirty="0"/>
          </a:p>
        </p:txBody>
      </p:sp>
      <p:sp>
        <p:nvSpPr>
          <p:cNvPr id="7" name="Text 5"/>
          <p:cNvSpPr/>
          <p:nvPr/>
        </p:nvSpPr>
        <p:spPr>
          <a:xfrm>
            <a:off x="795528" y="3703320"/>
            <a:ext cx="2983992" cy="914400"/>
          </a:xfrm>
          <a:prstGeom prst="rect">
            <a:avLst/>
          </a:prstGeom>
          <a:noFill/>
          <a:ln/>
        </p:spPr>
        <p:txBody>
          <a:bodyPr wrap="square" lIns="0" tIns="0" rIns="0" bIns="0" rtlCol="0" anchor="t"/>
          <a:lstStyle/>
          <a:p>
            <a:pPr algn="ctr" indent="0" marL="0">
              <a:lnSpc>
                <a:spcPct val="108000"/>
              </a:lnSpc>
              <a:buNone/>
            </a:pPr>
            <a:r>
              <a:rPr lang="en-US" sz="1400" dirty="0">
                <a:solidFill>
                  <a:srgbClr val="0B2D4A"/>
                </a:solidFill>
                <a:latin typeface="Arial" pitchFamily="34" charset="0"/>
                <a:ea typeface="Arial" pitchFamily="34" charset="-122"/>
                <a:cs typeface="Arial" pitchFamily="34" charset="-120"/>
              </a:rPr>
              <a:t>of all sessions in the data come from oLLM</a:t>
            </a:r>
            <a:endParaRPr lang="en-US" sz="1400" dirty="0"/>
          </a:p>
        </p:txBody>
      </p:sp>
      <p:sp>
        <p:nvSpPr>
          <p:cNvPr id="8" name="Shape 6"/>
          <p:cNvSpPr/>
          <p:nvPr/>
        </p:nvSpPr>
        <p:spPr>
          <a:xfrm>
            <a:off x="4373880" y="2011680"/>
            <a:ext cx="3441192" cy="2743200"/>
          </a:xfrm>
          <a:prstGeom prst="rect">
            <a:avLst/>
          </a:prstGeom>
          <a:solidFill>
            <a:srgbClr val="F7ECE5"/>
          </a:solidFill>
          <a:ln/>
        </p:spPr>
      </p:sp>
      <p:sp>
        <p:nvSpPr>
          <p:cNvPr id="9" name="Shape 7"/>
          <p:cNvSpPr/>
          <p:nvPr/>
        </p:nvSpPr>
        <p:spPr>
          <a:xfrm>
            <a:off x="4373880" y="2011680"/>
            <a:ext cx="3441192" cy="91440"/>
          </a:xfrm>
          <a:prstGeom prst="rect">
            <a:avLst/>
          </a:prstGeom>
          <a:solidFill>
            <a:srgbClr val="D4896E"/>
          </a:solidFill>
          <a:ln/>
        </p:spPr>
      </p:sp>
      <p:sp>
        <p:nvSpPr>
          <p:cNvPr id="10" name="Text 8"/>
          <p:cNvSpPr/>
          <p:nvPr/>
        </p:nvSpPr>
        <p:spPr>
          <a:xfrm>
            <a:off x="4556760" y="2514600"/>
            <a:ext cx="3075432" cy="1097280"/>
          </a:xfrm>
          <a:prstGeom prst="rect">
            <a:avLst/>
          </a:prstGeom>
          <a:noFill/>
          <a:ln/>
        </p:spPr>
        <p:txBody>
          <a:bodyPr wrap="square" lIns="0" tIns="0" rIns="0" bIns="0" rtlCol="0" anchor="ctr"/>
          <a:lstStyle/>
          <a:p>
            <a:pPr algn="ctr" indent="0" marL="0">
              <a:buNone/>
            </a:pPr>
            <a:r>
              <a:rPr lang="en-US" sz="5000" b="1" dirty="0">
                <a:solidFill>
                  <a:srgbClr val="A85F43"/>
                </a:solidFill>
                <a:latin typeface="Arial" pitchFamily="34" charset="0"/>
                <a:ea typeface="Arial" pitchFamily="34" charset="-122"/>
                <a:cs typeface="Arial" pitchFamily="34" charset="-120"/>
              </a:rPr>
              <a:t>~200×</a:t>
            </a:r>
            <a:endParaRPr lang="en-US" sz="5000" dirty="0"/>
          </a:p>
        </p:txBody>
      </p:sp>
      <p:sp>
        <p:nvSpPr>
          <p:cNvPr id="11" name="Text 9"/>
          <p:cNvSpPr/>
          <p:nvPr/>
        </p:nvSpPr>
        <p:spPr>
          <a:xfrm>
            <a:off x="4602480" y="3703320"/>
            <a:ext cx="2983992" cy="914400"/>
          </a:xfrm>
          <a:prstGeom prst="rect">
            <a:avLst/>
          </a:prstGeom>
          <a:noFill/>
          <a:ln/>
        </p:spPr>
        <p:txBody>
          <a:bodyPr wrap="square" lIns="0" tIns="0" rIns="0" bIns="0" rtlCol="0" anchor="t"/>
          <a:lstStyle/>
          <a:p>
            <a:pPr algn="ctr" indent="0" marL="0">
              <a:lnSpc>
                <a:spcPct val="108000"/>
              </a:lnSpc>
              <a:buNone/>
            </a:pPr>
            <a:r>
              <a:rPr lang="en-US" sz="1400" dirty="0">
                <a:solidFill>
                  <a:srgbClr val="0B2D4A"/>
                </a:solidFill>
                <a:latin typeface="Arial" pitchFamily="34" charset="0"/>
                <a:ea typeface="Arial" pitchFamily="34" charset="-122"/>
                <a:cs typeface="Arial" pitchFamily="34" charset="-120"/>
              </a:rPr>
              <a:t>smaller than Google organic search</a:t>
            </a:r>
            <a:endParaRPr lang="en-US" sz="1400" dirty="0"/>
          </a:p>
        </p:txBody>
      </p:sp>
      <p:sp>
        <p:nvSpPr>
          <p:cNvPr id="12" name="Shape 10"/>
          <p:cNvSpPr/>
          <p:nvPr/>
        </p:nvSpPr>
        <p:spPr>
          <a:xfrm>
            <a:off x="8180832" y="2011680"/>
            <a:ext cx="3441192" cy="2743200"/>
          </a:xfrm>
          <a:prstGeom prst="rect">
            <a:avLst/>
          </a:prstGeom>
          <a:solidFill>
            <a:srgbClr val="F7ECE5"/>
          </a:solidFill>
          <a:ln/>
        </p:spPr>
      </p:sp>
      <p:sp>
        <p:nvSpPr>
          <p:cNvPr id="13" name="Shape 11"/>
          <p:cNvSpPr/>
          <p:nvPr/>
        </p:nvSpPr>
        <p:spPr>
          <a:xfrm>
            <a:off x="8180832" y="2011680"/>
            <a:ext cx="3441192" cy="91440"/>
          </a:xfrm>
          <a:prstGeom prst="rect">
            <a:avLst/>
          </a:prstGeom>
          <a:solidFill>
            <a:srgbClr val="D4896E"/>
          </a:solidFill>
          <a:ln/>
        </p:spPr>
      </p:sp>
      <p:sp>
        <p:nvSpPr>
          <p:cNvPr id="14" name="Text 12"/>
          <p:cNvSpPr/>
          <p:nvPr/>
        </p:nvSpPr>
        <p:spPr>
          <a:xfrm>
            <a:off x="8363712" y="2514600"/>
            <a:ext cx="3075432" cy="1097280"/>
          </a:xfrm>
          <a:prstGeom prst="rect">
            <a:avLst/>
          </a:prstGeom>
          <a:noFill/>
          <a:ln/>
        </p:spPr>
        <p:txBody>
          <a:bodyPr wrap="square" lIns="0" tIns="0" rIns="0" bIns="0" rtlCol="0" anchor="ctr"/>
          <a:lstStyle/>
          <a:p>
            <a:pPr algn="ctr" indent="0" marL="0">
              <a:buNone/>
            </a:pPr>
            <a:r>
              <a:rPr lang="en-US" sz="5000" b="1" dirty="0">
                <a:solidFill>
                  <a:srgbClr val="A85F43"/>
                </a:solidFill>
                <a:latin typeface="Arial" pitchFamily="34" charset="0"/>
                <a:ea typeface="Arial" pitchFamily="34" charset="-122"/>
                <a:cs typeface="Arial" pitchFamily="34" charset="-120"/>
              </a:rPr>
              <a:t>&gt;90%</a:t>
            </a:r>
            <a:endParaRPr lang="en-US" sz="5000" dirty="0"/>
          </a:p>
        </p:txBody>
      </p:sp>
      <p:sp>
        <p:nvSpPr>
          <p:cNvPr id="15" name="Text 13"/>
          <p:cNvSpPr/>
          <p:nvPr/>
        </p:nvSpPr>
        <p:spPr>
          <a:xfrm>
            <a:off x="8409432" y="3703320"/>
            <a:ext cx="2983992" cy="914400"/>
          </a:xfrm>
          <a:prstGeom prst="rect">
            <a:avLst/>
          </a:prstGeom>
          <a:noFill/>
          <a:ln/>
        </p:spPr>
        <p:txBody>
          <a:bodyPr wrap="square" lIns="0" tIns="0" rIns="0" bIns="0" rtlCol="0" anchor="t"/>
          <a:lstStyle/>
          <a:p>
            <a:pPr algn="ctr" indent="0" marL="0">
              <a:lnSpc>
                <a:spcPct val="108000"/>
              </a:lnSpc>
              <a:buNone/>
            </a:pPr>
            <a:r>
              <a:rPr lang="en-US" sz="1400" dirty="0">
                <a:solidFill>
                  <a:srgbClr val="0B2D4A"/>
                </a:solidFill>
                <a:latin typeface="Arial" pitchFamily="34" charset="0"/>
                <a:ea typeface="Arial" pitchFamily="34" charset="-122"/>
                <a:cs typeface="Arial" pitchFamily="34" charset="-120"/>
              </a:rPr>
              <a:t>of LLM sessions are ChatGPT (the focus of the study)</a:t>
            </a:r>
            <a:endParaRPr lang="en-US" sz="1400" dirty="0"/>
          </a:p>
        </p:txBody>
      </p:sp>
      <p:sp>
        <p:nvSpPr>
          <p:cNvPr id="16" name="Text 14"/>
          <p:cNvSpPr/>
          <p:nvPr/>
        </p:nvSpPr>
        <p:spPr>
          <a:xfrm>
            <a:off x="566928" y="5074920"/>
            <a:ext cx="11055096" cy="548640"/>
          </a:xfrm>
          <a:prstGeom prst="rect">
            <a:avLst/>
          </a:prstGeom>
          <a:noFill/>
          <a:ln/>
        </p:spPr>
        <p:txBody>
          <a:bodyPr wrap="square" lIns="0" tIns="0" rIns="0" bIns="0" rtlCol="0" anchor="t"/>
          <a:lstStyle/>
          <a:p>
            <a:pPr indent="0" marL="0">
              <a:lnSpc>
                <a:spcPct val="110000"/>
              </a:lnSpc>
              <a:buNone/>
            </a:pPr>
            <a:r>
              <a:rPr lang="en-US" sz="1250" i="1" dirty="0">
                <a:solidFill>
                  <a:srgbClr val="3A5A7A"/>
                </a:solidFill>
                <a:latin typeface="Arial" pitchFamily="34" charset="0"/>
                <a:ea typeface="Arial" pitchFamily="34" charset="-122"/>
                <a:cs typeface="Arial" pitchFamily="34" charset="-120"/>
              </a:rPr>
              <a:t>Other LLM platforms are negligible: Perplexity 4.1%, Gemini 2.6%, Copilot 2.1%, Deepseek 0.07%, Grok 0.02%. Main analyses use ChatGPT only; a robustness check adds all platforms and confirms the findings.</a:t>
            </a:r>
            <a:endParaRPr lang="en-US" sz="1250" dirty="0"/>
          </a:p>
        </p:txBody>
      </p:sp>
      <p:sp>
        <p:nvSpPr>
          <p:cNvPr id="17" name="Shape 15"/>
          <p:cNvSpPr/>
          <p:nvPr/>
        </p:nvSpPr>
        <p:spPr>
          <a:xfrm>
            <a:off x="566928" y="6382512"/>
            <a:ext cx="11055096" cy="0"/>
          </a:xfrm>
          <a:prstGeom prst="line">
            <a:avLst/>
          </a:prstGeom>
          <a:noFill/>
          <a:ln w="6350">
            <a:solidFill>
              <a:srgbClr val="D7DEE5"/>
            </a:solidFill>
            <a:prstDash val="solid"/>
          </a:ln>
        </p:spPr>
      </p:sp>
      <p:sp>
        <p:nvSpPr>
          <p:cNvPr id="18" name="Text 16"/>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 · </a:t>
            </a:r>
            <a:pPr algn="l" indent="0" marL="0">
              <a:buNone/>
            </a:pPr>
            <a:r>
              <a:rPr lang="en-US" sz="900" u="none" dirty="0">
                <a:solidFill>
                  <a:srgbClr val="A85F43"/>
                </a:solidFill>
                <a:latin typeface="Arial" pitchFamily="34" charset="0"/>
                <a:ea typeface="Arial" pitchFamily="34" charset="-122"/>
                <a:cs typeface="Arial" pitchFamily="34" charset="-120"/>
                <a:hlinkClick r:id="rId1" invalidUrl="" action="" tgtFrame="" tooltip="" history="1" highlightClick="0" endSnd="0">
                  <a:extLst>
                    <a:ext uri="{A12FA001-AC4F-418D-AE19-62706E023703}">
                      <ahyp:hlinkClr xmlns:ahyp="http://schemas.microsoft.com/office/drawing/2018/hyperlinkcolor" val="tx"/>
                    </a:ext>
                  </a:extLst>
                </a:hlinkClick>
              </a:rPr>
              <a:t>organicllm.org</a:t>
            </a:r>
            <a:endParaRPr lang="en-US" sz="900" dirty="0"/>
          </a:p>
        </p:txBody>
      </p:sp>
      <p:sp>
        <p:nvSpPr>
          <p:cNvPr id="19" name="Text 17"/>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12</a:t>
            </a:r>
            <a:endParaRPr lang="en-US" sz="9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SECTION 2 · DATA, METRICS &amp; MODELS</a:t>
            </a:r>
            <a:endParaRPr lang="en-US" sz="1100" dirty="0"/>
          </a:p>
        </p:txBody>
      </p:sp>
      <p:sp>
        <p:nvSpPr>
          <p:cNvPr id="3" name="Text 1"/>
          <p:cNvSpPr/>
          <p:nvPr/>
        </p:nvSpPr>
        <p:spPr>
          <a:xfrm>
            <a:off x="566928" y="676656"/>
            <a:ext cx="11055096" cy="8686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The dataset: 973 sites, ~$20B revenue, three time windows</a:t>
            </a:r>
            <a:endParaRPr lang="en-US" sz="3000" dirty="0"/>
          </a:p>
        </p:txBody>
      </p:sp>
      <p:graphicFrame>
        <p:nvGraphicFramePr>
          <p:cNvPr id="14" name="Table 0"/>
          <p:cNvGraphicFramePr>
            <a:graphicFrameLocks noGrp="1"/>
          </p:cNvGraphicFramePr>
          <p:nvPr>
            <p:extLst>
              <p:ext uri="{D42A27DB-BD31-4B8C-83A1-F6EECF244321}">
                <p14:modId xmlns:p14="http://schemas.microsoft.com/office/powerpoint/2010/main" val="1579011935"/>
              </p:ext>
            </p:extLst>
          </p:nvPr>
        </p:nvGraphicFramePr>
        <p:xfrm>
          <a:off x="566928" y="1737360"/>
          <a:ext cx="11055096" cy="914400"/>
        </p:xfrm>
        <a:graphic>
          <a:graphicData uri="http://schemas.openxmlformats.org/drawingml/2006/table">
            <a:tbl>
              <a:tblPr/>
              <a:tblGrid>
                <a:gridCol w="3291840"/>
                <a:gridCol w="2587752"/>
                <a:gridCol w="2587752"/>
                <a:gridCol w="2587752"/>
              </a:tblGrid>
              <a:tr h="329184">
                <a:tc>
                  <a:txBody>
                    <a:bodyPr/>
                    <a:lstStyle/>
                    <a:p>
                      <a:pPr algn="ctr" indent="0" marL="0">
                        <a:buNone/>
                      </a:pPr>
                      <a:r>
                        <a:rPr lang="en-US" sz="1200" b="1" dirty="0">
                          <a:solidFill>
                            <a:srgbClr val="FFFFFF"/>
                          </a:solidFill>
                          <a:latin typeface="Arial" pitchFamily="34" charset="0"/>
                          <a:ea typeface="Arial" pitchFamily="34" charset="-122"/>
                          <a:cs typeface="Arial" pitchFamily="34" charset="-120"/>
                        </a:rPr>
                        <a:t>Metric</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0B2D4A"/>
                    </a:solidFill>
                  </a:tcPr>
                </a:tc>
                <a:tc>
                  <a:txBody>
                    <a:bodyPr/>
                    <a:lstStyle/>
                    <a:p>
                      <a:pPr algn="ctr" indent="0" marL="0">
                        <a:buNone/>
                      </a:pPr>
                      <a:r>
                        <a:rPr lang="en-US" sz="1200" b="1" dirty="0">
                          <a:solidFill>
                            <a:srgbClr val="FFFFFF"/>
                          </a:solidFill>
                          <a:latin typeface="Arial" pitchFamily="34" charset="0"/>
                          <a:ea typeface="Arial" pitchFamily="34" charset="-122"/>
                          <a:cs typeface="Arial" pitchFamily="34" charset="-120"/>
                        </a:rPr>
                        <a:t>12 months</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0B2D4A"/>
                    </a:solidFill>
                  </a:tcPr>
                </a:tc>
                <a:tc>
                  <a:txBody>
                    <a:bodyPr/>
                    <a:lstStyle/>
                    <a:p>
                      <a:pPr algn="ctr" indent="0" marL="0">
                        <a:buNone/>
                      </a:pPr>
                      <a:r>
                        <a:rPr lang="en-US" sz="1200" b="1" dirty="0">
                          <a:solidFill>
                            <a:srgbClr val="FFFFFF"/>
                          </a:solidFill>
                          <a:latin typeface="Arial" pitchFamily="34" charset="0"/>
                          <a:ea typeface="Arial" pitchFamily="34" charset="-122"/>
                          <a:cs typeface="Arial" pitchFamily="34" charset="-120"/>
                        </a:rPr>
                        <a:t>6 months (main)</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0B2D4A"/>
                    </a:solidFill>
                  </a:tcPr>
                </a:tc>
                <a:tc>
                  <a:txBody>
                    <a:bodyPr/>
                    <a:lstStyle/>
                    <a:p>
                      <a:pPr algn="ctr" indent="0" marL="0">
                        <a:buNone/>
                      </a:pPr>
                      <a:r>
                        <a:rPr lang="en-US" sz="1200" b="1" dirty="0">
                          <a:solidFill>
                            <a:srgbClr val="FFFFFF"/>
                          </a:solidFill>
                          <a:latin typeface="Arial" pitchFamily="34" charset="0"/>
                          <a:ea typeface="Arial" pitchFamily="34" charset="-122"/>
                          <a:cs typeface="Arial" pitchFamily="34" charset="-120"/>
                        </a:rPr>
                        <a:t>3 months</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0B2D4A"/>
                    </a:solidFill>
                  </a:tcPr>
                </a:tc>
              </a:tr>
              <a:tr h="329184">
                <a:tc>
                  <a:txBody>
                    <a:bodyPr/>
                    <a:lstStyle/>
                    <a:p>
                      <a:pPr algn="l" indent="0" marL="0">
                        <a:buNone/>
                      </a:pPr>
                      <a:r>
                        <a:rPr lang="en-US" sz="1200" b="1" dirty="0">
                          <a:solidFill>
                            <a:srgbClr val="0B2D4A"/>
                          </a:solidFill>
                          <a:latin typeface="Arial" pitchFamily="34" charset="0"/>
                          <a:ea typeface="Arial" pitchFamily="34" charset="-122"/>
                          <a:cs typeface="Arial" pitchFamily="34" charset="-120"/>
                        </a:rPr>
                        <a:t>Websites</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200" dirty="0">
                          <a:solidFill>
                            <a:srgbClr val="0B2D4A"/>
                          </a:solidFill>
                          <a:latin typeface="Arial" pitchFamily="34" charset="0"/>
                          <a:ea typeface="Arial" pitchFamily="34" charset="-122"/>
                          <a:cs typeface="Arial" pitchFamily="34" charset="-120"/>
                        </a:rPr>
                        <a:t>973</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200" dirty="0">
                          <a:solidFill>
                            <a:srgbClr val="0B2D4A"/>
                          </a:solidFill>
                          <a:latin typeface="Arial" pitchFamily="34" charset="0"/>
                          <a:ea typeface="Arial" pitchFamily="34" charset="-122"/>
                          <a:cs typeface="Arial" pitchFamily="34" charset="-120"/>
                        </a:rPr>
                        <a:t>973</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200" dirty="0">
                          <a:solidFill>
                            <a:srgbClr val="0B2D4A"/>
                          </a:solidFill>
                          <a:latin typeface="Arial" pitchFamily="34" charset="0"/>
                          <a:ea typeface="Arial" pitchFamily="34" charset="-122"/>
                          <a:cs typeface="Arial" pitchFamily="34" charset="-120"/>
                        </a:rPr>
                        <a:t>953</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r>
              <a:tr h="329184">
                <a:tc>
                  <a:txBody>
                    <a:bodyPr/>
                    <a:lstStyle/>
                    <a:p>
                      <a:pPr algn="l" indent="0" marL="0">
                        <a:buNone/>
                      </a:pPr>
                      <a:r>
                        <a:rPr lang="en-US" sz="1200" b="1" dirty="0">
                          <a:solidFill>
                            <a:srgbClr val="0B2D4A"/>
                          </a:solidFill>
                          <a:latin typeface="Arial" pitchFamily="34" charset="0"/>
                          <a:ea typeface="Arial" pitchFamily="34" charset="-122"/>
                          <a:cs typeface="Arial" pitchFamily="34" charset="-120"/>
                        </a:rPr>
                        <a:t>Total sessions</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200" dirty="0">
                          <a:solidFill>
                            <a:srgbClr val="0B2D4A"/>
                          </a:solidFill>
                          <a:latin typeface="Arial" pitchFamily="34" charset="0"/>
                          <a:ea typeface="Arial" pitchFamily="34" charset="-122"/>
                          <a:cs typeface="Arial" pitchFamily="34" charset="-120"/>
                        </a:rPr>
                        <a:t>10.5 B</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200" dirty="0">
                          <a:solidFill>
                            <a:srgbClr val="0B2D4A"/>
                          </a:solidFill>
                          <a:latin typeface="Arial" pitchFamily="34" charset="0"/>
                          <a:ea typeface="Arial" pitchFamily="34" charset="-122"/>
                          <a:cs typeface="Arial" pitchFamily="34" charset="-120"/>
                        </a:rPr>
                        <a:t>6.0 B</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200" dirty="0">
                          <a:solidFill>
                            <a:srgbClr val="0B2D4A"/>
                          </a:solidFill>
                          <a:latin typeface="Arial" pitchFamily="34" charset="0"/>
                          <a:ea typeface="Arial" pitchFamily="34" charset="-122"/>
                          <a:cs typeface="Arial" pitchFamily="34" charset="-120"/>
                        </a:rPr>
                        <a:t>3.3 B</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r>
              <a:tr h="329184">
                <a:tc>
                  <a:txBody>
                    <a:bodyPr/>
                    <a:lstStyle/>
                    <a:p>
                      <a:pPr algn="l" indent="0" marL="0">
                        <a:buNone/>
                      </a:pPr>
                      <a:r>
                        <a:rPr lang="en-US" sz="1200" b="1" dirty="0">
                          <a:solidFill>
                            <a:srgbClr val="0B2D4A"/>
                          </a:solidFill>
                          <a:latin typeface="Arial" pitchFamily="34" charset="0"/>
                          <a:ea typeface="Arial" pitchFamily="34" charset="-122"/>
                          <a:cs typeface="Arial" pitchFamily="34" charset="-120"/>
                        </a:rPr>
                        <a:t>Total revenue</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200" dirty="0">
                          <a:solidFill>
                            <a:srgbClr val="0B2D4A"/>
                          </a:solidFill>
                          <a:latin typeface="Arial" pitchFamily="34" charset="0"/>
                          <a:ea typeface="Arial" pitchFamily="34" charset="-122"/>
                          <a:cs typeface="Arial" pitchFamily="34" charset="-120"/>
                        </a:rPr>
                        <a:t>$20.6 B</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200" dirty="0">
                          <a:solidFill>
                            <a:srgbClr val="0B2D4A"/>
                          </a:solidFill>
                          <a:latin typeface="Arial" pitchFamily="34" charset="0"/>
                          <a:ea typeface="Arial" pitchFamily="34" charset="-122"/>
                          <a:cs typeface="Arial" pitchFamily="34" charset="-120"/>
                        </a:rPr>
                        <a:t>$11.5 B</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200" dirty="0">
                          <a:solidFill>
                            <a:srgbClr val="0B2D4A"/>
                          </a:solidFill>
                          <a:latin typeface="Arial" pitchFamily="34" charset="0"/>
                          <a:ea typeface="Arial" pitchFamily="34" charset="-122"/>
                          <a:cs typeface="Arial" pitchFamily="34" charset="-120"/>
                        </a:rPr>
                        <a:t>$6.3 B</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r>
              <a:tr h="329184">
                <a:tc>
                  <a:txBody>
                    <a:bodyPr/>
                    <a:lstStyle/>
                    <a:p>
                      <a:pPr algn="l" indent="0" marL="0">
                        <a:buNone/>
                      </a:pPr>
                      <a:r>
                        <a:rPr lang="en-US" sz="1200" b="1" dirty="0">
                          <a:solidFill>
                            <a:srgbClr val="0B2D4A"/>
                          </a:solidFill>
                          <a:latin typeface="Arial" pitchFamily="34" charset="0"/>
                          <a:ea typeface="Arial" pitchFamily="34" charset="-122"/>
                          <a:cs typeface="Arial" pitchFamily="34" charset="-120"/>
                        </a:rPr>
                        <a:t>Total transactions</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200" dirty="0">
                          <a:solidFill>
                            <a:srgbClr val="0B2D4A"/>
                          </a:solidFill>
                          <a:latin typeface="Arial" pitchFamily="34" charset="0"/>
                          <a:ea typeface="Arial" pitchFamily="34" charset="-122"/>
                          <a:cs typeface="Arial" pitchFamily="34" charset="-120"/>
                        </a:rPr>
                        <a:t>164.9 M</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200" dirty="0">
                          <a:solidFill>
                            <a:srgbClr val="0B2D4A"/>
                          </a:solidFill>
                          <a:latin typeface="Arial" pitchFamily="34" charset="0"/>
                          <a:ea typeface="Arial" pitchFamily="34" charset="-122"/>
                          <a:cs typeface="Arial" pitchFamily="34" charset="-120"/>
                        </a:rPr>
                        <a:t>92.8 M</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200" dirty="0">
                          <a:solidFill>
                            <a:srgbClr val="0B2D4A"/>
                          </a:solidFill>
                          <a:latin typeface="Arial" pitchFamily="34" charset="0"/>
                          <a:ea typeface="Arial" pitchFamily="34" charset="-122"/>
                          <a:cs typeface="Arial" pitchFamily="34" charset="-120"/>
                        </a:rPr>
                        <a:t>51.4 M</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r>
              <a:tr h="329184">
                <a:tc>
                  <a:txBody>
                    <a:bodyPr/>
                    <a:lstStyle/>
                    <a:p>
                      <a:pPr algn="l" indent="0" marL="0">
                        <a:buNone/>
                      </a:pPr>
                      <a:r>
                        <a:rPr lang="en-US" sz="1200" b="1" dirty="0">
                          <a:solidFill>
                            <a:srgbClr val="0B2D4A"/>
                          </a:solidFill>
                          <a:latin typeface="Arial" pitchFamily="34" charset="0"/>
                          <a:ea typeface="Arial" pitchFamily="34" charset="-122"/>
                          <a:cs typeface="Arial" pitchFamily="34" charset="-120"/>
                        </a:rPr>
                        <a:t>oLLM transactions</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200" dirty="0">
                          <a:solidFill>
                            <a:srgbClr val="0B2D4A"/>
                          </a:solidFill>
                          <a:latin typeface="Arial" pitchFamily="34" charset="0"/>
                          <a:ea typeface="Arial" pitchFamily="34" charset="-122"/>
                          <a:cs typeface="Arial" pitchFamily="34" charset="-120"/>
                        </a:rPr>
                        <a:t>50,251</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200" dirty="0">
                          <a:solidFill>
                            <a:srgbClr val="0B2D4A"/>
                          </a:solidFill>
                          <a:latin typeface="Arial" pitchFamily="34" charset="0"/>
                          <a:ea typeface="Arial" pitchFamily="34" charset="-122"/>
                          <a:cs typeface="Arial" pitchFamily="34" charset="-120"/>
                        </a:rPr>
                        <a:t>44,437</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200" dirty="0">
                          <a:solidFill>
                            <a:srgbClr val="0B2D4A"/>
                          </a:solidFill>
                          <a:latin typeface="Arial" pitchFamily="34" charset="0"/>
                          <a:ea typeface="Arial" pitchFamily="34" charset="-122"/>
                          <a:cs typeface="Arial" pitchFamily="34" charset="-120"/>
                        </a:rPr>
                        <a:t>33,680</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r>
              <a:tr h="329184">
                <a:tc>
                  <a:txBody>
                    <a:bodyPr/>
                    <a:lstStyle/>
                    <a:p>
                      <a:pPr algn="l" indent="0" marL="0">
                        <a:buNone/>
                      </a:pPr>
                      <a:r>
                        <a:rPr lang="en-US" sz="1200" b="1" dirty="0">
                          <a:solidFill>
                            <a:srgbClr val="0B2D4A"/>
                          </a:solidFill>
                          <a:latin typeface="Arial" pitchFamily="34" charset="0"/>
                          <a:ea typeface="Arial" pitchFamily="34" charset="-122"/>
                          <a:cs typeface="Arial" pitchFamily="34" charset="-120"/>
                        </a:rPr>
                        <a:t>oLLM sessions</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200" dirty="0">
                          <a:solidFill>
                            <a:srgbClr val="0B2D4A"/>
                          </a:solidFill>
                          <a:latin typeface="Arial" pitchFamily="34" charset="0"/>
                          <a:ea typeface="Arial" pitchFamily="34" charset="-122"/>
                          <a:cs typeface="Arial" pitchFamily="34" charset="-120"/>
                        </a:rPr>
                        <a:t>4.92 M</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200" dirty="0">
                          <a:solidFill>
                            <a:srgbClr val="0B2D4A"/>
                          </a:solidFill>
                          <a:latin typeface="Arial" pitchFamily="34" charset="0"/>
                          <a:ea typeface="Arial" pitchFamily="34" charset="-122"/>
                          <a:cs typeface="Arial" pitchFamily="34" charset="-120"/>
                        </a:rPr>
                        <a:t>4.15 M</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200" dirty="0">
                          <a:solidFill>
                            <a:srgbClr val="0B2D4A"/>
                          </a:solidFill>
                          <a:latin typeface="Arial" pitchFamily="34" charset="0"/>
                          <a:ea typeface="Arial" pitchFamily="34" charset="-122"/>
                          <a:cs typeface="Arial" pitchFamily="34" charset="-120"/>
                        </a:rPr>
                        <a:t>2.94 M</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r>
              <a:tr h="329184">
                <a:tc>
                  <a:txBody>
                    <a:bodyPr/>
                    <a:lstStyle/>
                    <a:p>
                      <a:pPr algn="l" indent="0" marL="0">
                        <a:buNone/>
                      </a:pPr>
                      <a:r>
                        <a:rPr lang="en-US" sz="1200" b="1" dirty="0">
                          <a:solidFill>
                            <a:srgbClr val="0B2D4A"/>
                          </a:solidFill>
                          <a:latin typeface="Arial" pitchFamily="34" charset="0"/>
                          <a:ea typeface="Arial" pitchFamily="34" charset="-122"/>
                          <a:cs typeface="Arial" pitchFamily="34" charset="-120"/>
                        </a:rPr>
                        <a:t>oLLM revenue</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200" dirty="0">
                          <a:solidFill>
                            <a:srgbClr val="0B2D4A"/>
                          </a:solidFill>
                          <a:latin typeface="Arial" pitchFamily="34" charset="0"/>
                          <a:ea typeface="Arial" pitchFamily="34" charset="-122"/>
                          <a:cs typeface="Arial" pitchFamily="34" charset="-120"/>
                        </a:rPr>
                        <a:t>$6.97 M</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200" dirty="0">
                          <a:solidFill>
                            <a:srgbClr val="0B2D4A"/>
                          </a:solidFill>
                          <a:latin typeface="Arial" pitchFamily="34" charset="0"/>
                          <a:ea typeface="Arial" pitchFamily="34" charset="-122"/>
                          <a:cs typeface="Arial" pitchFamily="34" charset="-120"/>
                        </a:rPr>
                        <a:t>$6.08 M</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200" dirty="0">
                          <a:solidFill>
                            <a:srgbClr val="0B2D4A"/>
                          </a:solidFill>
                          <a:latin typeface="Arial" pitchFamily="34" charset="0"/>
                          <a:ea typeface="Arial" pitchFamily="34" charset="-122"/>
                          <a:cs typeface="Arial" pitchFamily="34" charset="-120"/>
                        </a:rPr>
                        <a:t>$4.59 M</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r>
              <a:tr h="329184">
                <a:tc>
                  <a:txBody>
                    <a:bodyPr/>
                    <a:lstStyle/>
                    <a:p>
                      <a:pPr algn="l" indent="0" marL="0">
                        <a:buNone/>
                      </a:pPr>
                      <a:r>
                        <a:rPr lang="en-US" sz="1200" b="1" dirty="0">
                          <a:solidFill>
                            <a:srgbClr val="0B2D4A"/>
                          </a:solidFill>
                          <a:latin typeface="Arial" pitchFamily="34" charset="0"/>
                          <a:ea typeface="Arial" pitchFamily="34" charset="-122"/>
                          <a:cs typeface="Arial" pitchFamily="34" charset="-120"/>
                        </a:rPr>
                        <a:t>Mean CR per site/week</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200" dirty="0">
                          <a:solidFill>
                            <a:srgbClr val="0B2D4A"/>
                          </a:solidFill>
                          <a:latin typeface="Arial" pitchFamily="34" charset="0"/>
                          <a:ea typeface="Arial" pitchFamily="34" charset="-122"/>
                          <a:cs typeface="Arial" pitchFamily="34" charset="-120"/>
                        </a:rPr>
                        <a:t>3.30%</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200" dirty="0">
                          <a:solidFill>
                            <a:srgbClr val="0B2D4A"/>
                          </a:solidFill>
                          <a:latin typeface="Arial" pitchFamily="34" charset="0"/>
                          <a:ea typeface="Arial" pitchFamily="34" charset="-122"/>
                          <a:cs typeface="Arial" pitchFamily="34" charset="-120"/>
                        </a:rPr>
                        <a:t>3.27%</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200" dirty="0">
                          <a:solidFill>
                            <a:srgbClr val="0B2D4A"/>
                          </a:solidFill>
                          <a:latin typeface="Arial" pitchFamily="34" charset="0"/>
                          <a:ea typeface="Arial" pitchFamily="34" charset="-122"/>
                          <a:cs typeface="Arial" pitchFamily="34" charset="-120"/>
                        </a:rPr>
                        <a:t>3.31%</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r>
            </a:tbl>
          </a:graphicData>
        </a:graphic>
      </p:graphicFrame>
      <p:sp>
        <p:nvSpPr>
          <p:cNvPr id="5" name="Text 2"/>
          <p:cNvSpPr/>
          <p:nvPr/>
        </p:nvSpPr>
        <p:spPr>
          <a:xfrm>
            <a:off x="566928" y="5980176"/>
            <a:ext cx="11055096" cy="365760"/>
          </a:xfrm>
          <a:prstGeom prst="rect">
            <a:avLst/>
          </a:prstGeom>
          <a:noFill/>
          <a:ln/>
        </p:spPr>
        <p:txBody>
          <a:bodyPr wrap="square" lIns="0" tIns="0" rIns="0" bIns="0" rtlCol="0" anchor="t"/>
          <a:lstStyle/>
          <a:p>
            <a:pPr indent="0" marL="0">
              <a:buNone/>
            </a:pPr>
            <a:r>
              <a:rPr lang="en-US" sz="1000" i="1" dirty="0">
                <a:solidFill>
                  <a:srgbClr val="3A5A7A"/>
                </a:solidFill>
                <a:latin typeface="Arial" pitchFamily="34" charset="0"/>
                <a:ea typeface="Arial" pitchFamily="34" charset="-122"/>
                <a:cs typeface="Arial" pitchFamily="34" charset="-120"/>
              </a:rPr>
              <a:t>Table 1. Main analyses use the 6-month window (Feb–Aug 2025), weekly aggregation. oLLM = ChatGPT referrals. Data: first-party Google Analytics provided by Grips Intelligence; representativeness validated against Similarweb, Shopify Quarterly Reports &amp; the US E-Commerce Census.</a:t>
            </a:r>
            <a:endParaRPr lang="en-US" sz="1000" dirty="0"/>
          </a:p>
        </p:txBody>
      </p:sp>
      <p:sp>
        <p:nvSpPr>
          <p:cNvPr id="6" name="Shape 3"/>
          <p:cNvSpPr/>
          <p:nvPr/>
        </p:nvSpPr>
        <p:spPr>
          <a:xfrm>
            <a:off x="566928" y="6382512"/>
            <a:ext cx="11055096" cy="0"/>
          </a:xfrm>
          <a:prstGeom prst="line">
            <a:avLst/>
          </a:prstGeom>
          <a:noFill/>
          <a:ln w="6350">
            <a:solidFill>
              <a:srgbClr val="D7DEE5"/>
            </a:solidFill>
            <a:prstDash val="solid"/>
          </a:ln>
        </p:spPr>
      </p:sp>
      <p:sp>
        <p:nvSpPr>
          <p:cNvPr id="7" name="Text 4"/>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 · </a:t>
            </a:r>
            <a:pPr algn="l" indent="0" marL="0">
              <a:buNone/>
            </a:pPr>
            <a:r>
              <a:rPr lang="en-US" sz="900" u="none" dirty="0">
                <a:solidFill>
                  <a:srgbClr val="A85F43"/>
                </a:solidFill>
                <a:latin typeface="Arial" pitchFamily="34" charset="0"/>
                <a:ea typeface="Arial" pitchFamily="34" charset="-122"/>
                <a:cs typeface="Arial" pitchFamily="34" charset="-120"/>
                <a:hlinkClick r:id="rId1" invalidUrl="" action="" tgtFrame="" tooltip="" history="1" highlightClick="0" endSnd="0">
                  <a:extLst>
                    <a:ext uri="{A12FA001-AC4F-418D-AE19-62706E023703}">
                      <ahyp:hlinkClr xmlns:ahyp="http://schemas.microsoft.com/office/drawing/2018/hyperlinkcolor" val="tx"/>
                    </a:ext>
                  </a:extLst>
                </a:hlinkClick>
              </a:rPr>
              <a:t>organicllm.org</a:t>
            </a:r>
            <a:endParaRPr lang="en-US" sz="900" dirty="0"/>
          </a:p>
        </p:txBody>
      </p:sp>
      <p:sp>
        <p:nvSpPr>
          <p:cNvPr id="8" name="Text 5"/>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13</a:t>
            </a:r>
            <a:endParaRPr lang="en-US" sz="9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SECTION 2 · DATA, METRICS &amp; MODELS</a:t>
            </a:r>
            <a:endParaRPr lang="en-US" sz="1100" dirty="0"/>
          </a:p>
        </p:txBody>
      </p:sp>
      <p:sp>
        <p:nvSpPr>
          <p:cNvPr id="3" name="Text 1"/>
          <p:cNvSpPr/>
          <p:nvPr/>
        </p:nvSpPr>
        <p:spPr>
          <a:xfrm>
            <a:off x="566928" y="676656"/>
            <a:ext cx="11055096" cy="6400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How small is oLLM, really?</a:t>
            </a:r>
            <a:endParaRPr lang="en-US" sz="3000" dirty="0"/>
          </a:p>
        </p:txBody>
      </p:sp>
      <p:sp>
        <p:nvSpPr>
          <p:cNvPr id="4" name="Text 2"/>
          <p:cNvSpPr/>
          <p:nvPr/>
        </p:nvSpPr>
        <p:spPr>
          <a:xfrm>
            <a:off x="566928" y="1335024"/>
            <a:ext cx="11055096" cy="457200"/>
          </a:xfrm>
          <a:prstGeom prst="rect">
            <a:avLst/>
          </a:prstGeom>
          <a:noFill/>
          <a:ln/>
        </p:spPr>
        <p:txBody>
          <a:bodyPr wrap="square" lIns="0" tIns="0" rIns="0" bIns="0" rtlCol="0" anchor="ctr"/>
          <a:lstStyle/>
          <a:p>
            <a:pPr indent="0" marL="0">
              <a:buNone/>
            </a:pPr>
            <a:r>
              <a:rPr lang="en-US" sz="1350" b="1" dirty="0">
                <a:solidFill>
                  <a:srgbClr val="A85F43"/>
                </a:solidFill>
                <a:latin typeface="Arial" pitchFamily="34" charset="0"/>
                <a:ea typeface="Arial" pitchFamily="34" charset="-122"/>
                <a:cs typeface="Arial" pitchFamily="34" charset="-120"/>
              </a:rPr>
              <a:t>Takeaway:  </a:t>
            </a:r>
            <a:pPr indent="0" marL="0">
              <a:buNone/>
            </a:pPr>
            <a:r>
              <a:rPr lang="en-US" sz="1350" dirty="0">
                <a:solidFill>
                  <a:srgbClr val="0B2D4A"/>
                </a:solidFill>
                <a:latin typeface="Arial" pitchFamily="34" charset="0"/>
                <a:ea typeface="Arial" pitchFamily="34" charset="-122"/>
                <a:cs typeface="Arial" pitchFamily="34" charset="-120"/>
              </a:rPr>
              <a:t>oLLM (red) grows steeply through early 2025, then plateaus — and still sits roughly 200× below the traditional channels. Note the log scale.</a:t>
            </a:r>
            <a:endParaRPr lang="en-US" sz="1350" dirty="0"/>
          </a:p>
        </p:txBody>
      </p:sp>
      <p:pic>
        <p:nvPicPr>
          <p:cNvPr id="5" name="Image 0" descr="/home/ubuntu/ollm-teaching-deck/assets/figures/Kaiser_Schulze_oLLM_fig_3.png">    </p:cNvPr>
          <p:cNvPicPr>
            <a:picLocks noChangeAspect="1"/>
          </p:cNvPicPr>
          <p:nvPr/>
        </p:nvPicPr>
        <p:blipFill>
          <a:blip r:embed="rId1"/>
          <a:stretch>
            <a:fillRect/>
          </a:stretch>
        </p:blipFill>
        <p:spPr>
          <a:xfrm>
            <a:off x="2607564" y="1828800"/>
            <a:ext cx="6973824" cy="3922776"/>
          </a:xfrm>
          <a:prstGeom prst="rect">
            <a:avLst/>
          </a:prstGeom>
        </p:spPr>
      </p:pic>
      <p:sp>
        <p:nvSpPr>
          <p:cNvPr id="6" name="Text 3"/>
          <p:cNvSpPr/>
          <p:nvPr/>
        </p:nvSpPr>
        <p:spPr>
          <a:xfrm>
            <a:off x="566928" y="5797296"/>
            <a:ext cx="11055096" cy="457200"/>
          </a:xfrm>
          <a:prstGeom prst="rect">
            <a:avLst/>
          </a:prstGeom>
          <a:noFill/>
          <a:ln/>
        </p:spPr>
        <p:txBody>
          <a:bodyPr wrap="square" lIns="0" tIns="0" rIns="0" bIns="0" rtlCol="0" anchor="ctr"/>
          <a:lstStyle/>
          <a:p>
            <a:pPr algn="ctr" indent="0" marL="0">
              <a:buNone/>
            </a:pPr>
            <a:r>
              <a:rPr lang="en-US" sz="1050" i="1" dirty="0">
                <a:solidFill>
                  <a:srgbClr val="3A5A7A"/>
                </a:solidFill>
                <a:latin typeface="Arial" pitchFamily="34" charset="0"/>
                <a:ea typeface="Arial" pitchFamily="34" charset="-122"/>
                <a:cs typeface="Arial" pitchFamily="34" charset="-120"/>
              </a:rPr>
              <a:t>Figure 3. oLLM (ChatGPT only) vs traditional channels — total daily sessions, log scale.</a:t>
            </a:r>
            <a:endParaRPr lang="en-US" sz="1050" dirty="0"/>
          </a:p>
        </p:txBody>
      </p:sp>
      <p:sp>
        <p:nvSpPr>
          <p:cNvPr id="7" name="Shape 4"/>
          <p:cNvSpPr/>
          <p:nvPr/>
        </p:nvSpPr>
        <p:spPr>
          <a:xfrm>
            <a:off x="566928" y="6382512"/>
            <a:ext cx="11055096" cy="0"/>
          </a:xfrm>
          <a:prstGeom prst="line">
            <a:avLst/>
          </a:prstGeom>
          <a:noFill/>
          <a:ln w="6350">
            <a:solidFill>
              <a:srgbClr val="D7DEE5"/>
            </a:solidFill>
            <a:prstDash val="solid"/>
          </a:ln>
        </p:spPr>
      </p:sp>
      <p:sp>
        <p:nvSpPr>
          <p:cNvPr id="8" name="Text 5"/>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 · </a:t>
            </a:r>
            <a:pPr algn="l" indent="0" marL="0">
              <a:buNone/>
            </a:pPr>
            <a:r>
              <a:rPr lang="en-US" sz="900" u="none" dirty="0">
                <a:solidFill>
                  <a:srgbClr val="A85F43"/>
                </a:solidFill>
                <a:latin typeface="Arial" pitchFamily="34" charset="0"/>
                <a:ea typeface="Arial" pitchFamily="34" charset="-122"/>
                <a:cs typeface="Arial" pitchFamily="34" charset="-120"/>
                <a:hlinkClick r:id="rId2" invalidUrl="" action="" tgtFrame="" tooltip="" history="1" highlightClick="0" endSnd="0">
                  <a:extLst>
                    <a:ext uri="{A12FA001-AC4F-418D-AE19-62706E023703}">
                      <ahyp:hlinkClr xmlns:ahyp="http://schemas.microsoft.com/office/drawing/2018/hyperlinkcolor" val="tx"/>
                    </a:ext>
                  </a:extLst>
                </a:hlinkClick>
              </a:rPr>
              <a:t>organicllm.org</a:t>
            </a:r>
            <a:endParaRPr lang="en-US" sz="900" dirty="0"/>
          </a:p>
        </p:txBody>
      </p:sp>
      <p:sp>
        <p:nvSpPr>
          <p:cNvPr id="9" name="Text 6"/>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14</a:t>
            </a:r>
            <a:endParaRPr lang="en-US" sz="9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SECTION 2 · DATA, METRICS &amp; MODELS</a:t>
            </a:r>
            <a:endParaRPr lang="en-US" sz="1100" dirty="0"/>
          </a:p>
        </p:txBody>
      </p:sp>
      <p:sp>
        <p:nvSpPr>
          <p:cNvPr id="3" name="Text 1"/>
          <p:cNvSpPr/>
          <p:nvPr/>
        </p:nvSpPr>
        <p:spPr>
          <a:xfrm>
            <a:off x="566928" y="676656"/>
            <a:ext cx="11055096" cy="6400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ChatGPT is the channel</a:t>
            </a:r>
            <a:endParaRPr lang="en-US" sz="3000" dirty="0"/>
          </a:p>
        </p:txBody>
      </p:sp>
      <p:sp>
        <p:nvSpPr>
          <p:cNvPr id="4" name="Text 2"/>
          <p:cNvSpPr/>
          <p:nvPr/>
        </p:nvSpPr>
        <p:spPr>
          <a:xfrm>
            <a:off x="566928" y="1335024"/>
            <a:ext cx="11055096" cy="457200"/>
          </a:xfrm>
          <a:prstGeom prst="rect">
            <a:avLst/>
          </a:prstGeom>
          <a:noFill/>
          <a:ln/>
        </p:spPr>
        <p:txBody>
          <a:bodyPr wrap="square" lIns="0" tIns="0" rIns="0" bIns="0" rtlCol="0" anchor="ctr"/>
          <a:lstStyle/>
          <a:p>
            <a:pPr indent="0" marL="0">
              <a:buNone/>
            </a:pPr>
            <a:r>
              <a:rPr lang="en-US" sz="1350" b="1" dirty="0">
                <a:solidFill>
                  <a:srgbClr val="A85F43"/>
                </a:solidFill>
                <a:latin typeface="Arial" pitchFamily="34" charset="0"/>
                <a:ea typeface="Arial" pitchFamily="34" charset="-122"/>
                <a:cs typeface="Arial" pitchFamily="34" charset="-120"/>
              </a:rPr>
              <a:t>Takeaway:  </a:t>
            </a:r>
            <a:pPr indent="0" marL="0">
              <a:buNone/>
            </a:pPr>
            <a:r>
              <a:rPr lang="en-US" sz="1350" dirty="0">
                <a:solidFill>
                  <a:srgbClr val="0B2D4A"/>
                </a:solidFill>
                <a:latin typeface="Arial" pitchFamily="34" charset="0"/>
                <a:ea typeface="Arial" pitchFamily="34" charset="-122"/>
                <a:cs typeface="Arial" pitchFamily="34" charset="-120"/>
              </a:rPr>
              <a:t>ChatGPT is &gt;90% of LLM sessions, so it is the focus. A robustness check adds Perplexity, Gemini, Copilot, Deepseek, and Grok — and the findings hold.</a:t>
            </a:r>
            <a:endParaRPr lang="en-US" sz="1350" dirty="0"/>
          </a:p>
        </p:txBody>
      </p:sp>
      <p:pic>
        <p:nvPicPr>
          <p:cNvPr id="5" name="Image 0" descr="/home/ubuntu/ollm-teaching-deck/assets/figures/Kaiser_Schulze_oLLM_fig_4.png">    </p:cNvPr>
          <p:cNvPicPr>
            <a:picLocks noChangeAspect="1"/>
          </p:cNvPicPr>
          <p:nvPr/>
        </p:nvPicPr>
        <p:blipFill>
          <a:blip r:embed="rId1"/>
          <a:stretch>
            <a:fillRect/>
          </a:stretch>
        </p:blipFill>
        <p:spPr>
          <a:xfrm>
            <a:off x="1517904" y="1828800"/>
            <a:ext cx="9153144" cy="3922776"/>
          </a:xfrm>
          <a:prstGeom prst="rect">
            <a:avLst/>
          </a:prstGeom>
        </p:spPr>
      </p:pic>
      <p:sp>
        <p:nvSpPr>
          <p:cNvPr id="6" name="Text 3"/>
          <p:cNvSpPr/>
          <p:nvPr/>
        </p:nvSpPr>
        <p:spPr>
          <a:xfrm>
            <a:off x="566928" y="5797296"/>
            <a:ext cx="11055096" cy="457200"/>
          </a:xfrm>
          <a:prstGeom prst="rect">
            <a:avLst/>
          </a:prstGeom>
          <a:noFill/>
          <a:ln/>
        </p:spPr>
        <p:txBody>
          <a:bodyPr wrap="square" lIns="0" tIns="0" rIns="0" bIns="0" rtlCol="0" anchor="ctr"/>
          <a:lstStyle/>
          <a:p>
            <a:pPr algn="ctr" indent="0" marL="0">
              <a:buNone/>
            </a:pPr>
            <a:r>
              <a:rPr lang="en-US" sz="1050" i="1" dirty="0">
                <a:solidFill>
                  <a:srgbClr val="3A5A7A"/>
                </a:solidFill>
                <a:latin typeface="Arial" pitchFamily="34" charset="0"/>
                <a:ea typeface="Arial" pitchFamily="34" charset="-122"/>
                <a:cs typeface="Arial" pitchFamily="34" charset="-120"/>
              </a:rPr>
              <a:t>Figure 4. Observed traffic from LLM platforms (absolute scale).</a:t>
            </a:r>
            <a:endParaRPr lang="en-US" sz="1050" dirty="0"/>
          </a:p>
        </p:txBody>
      </p:sp>
      <p:sp>
        <p:nvSpPr>
          <p:cNvPr id="7" name="Shape 4"/>
          <p:cNvSpPr/>
          <p:nvPr/>
        </p:nvSpPr>
        <p:spPr>
          <a:xfrm>
            <a:off x="566928" y="6382512"/>
            <a:ext cx="11055096" cy="0"/>
          </a:xfrm>
          <a:prstGeom prst="line">
            <a:avLst/>
          </a:prstGeom>
          <a:noFill/>
          <a:ln w="6350">
            <a:solidFill>
              <a:srgbClr val="D7DEE5"/>
            </a:solidFill>
            <a:prstDash val="solid"/>
          </a:ln>
        </p:spPr>
      </p:sp>
      <p:sp>
        <p:nvSpPr>
          <p:cNvPr id="8" name="Text 5"/>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 · </a:t>
            </a:r>
            <a:pPr algn="l" indent="0" marL="0">
              <a:buNone/>
            </a:pPr>
            <a:r>
              <a:rPr lang="en-US" sz="900" u="none" dirty="0">
                <a:solidFill>
                  <a:srgbClr val="A85F43"/>
                </a:solidFill>
                <a:latin typeface="Arial" pitchFamily="34" charset="0"/>
                <a:ea typeface="Arial" pitchFamily="34" charset="-122"/>
                <a:cs typeface="Arial" pitchFamily="34" charset="-120"/>
                <a:hlinkClick r:id="rId2" invalidUrl="" action="" tgtFrame="" tooltip="" history="1" highlightClick="0" endSnd="0">
                  <a:extLst>
                    <a:ext uri="{A12FA001-AC4F-418D-AE19-62706E023703}">
                      <ahyp:hlinkClr xmlns:ahyp="http://schemas.microsoft.com/office/drawing/2018/hyperlinkcolor" val="tx"/>
                    </a:ext>
                  </a:extLst>
                </a:hlinkClick>
              </a:rPr>
              <a:t>organicllm.org</a:t>
            </a:r>
            <a:endParaRPr lang="en-US" sz="900" dirty="0"/>
          </a:p>
        </p:txBody>
      </p:sp>
      <p:sp>
        <p:nvSpPr>
          <p:cNvPr id="9" name="Text 6"/>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15</a:t>
            </a:r>
            <a:endParaRPr lang="en-US" sz="9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SECTION 2 · DATA, METRICS &amp; MODELS</a:t>
            </a:r>
            <a:endParaRPr lang="en-US" sz="1100" dirty="0"/>
          </a:p>
        </p:txBody>
      </p:sp>
      <p:sp>
        <p:nvSpPr>
          <p:cNvPr id="3" name="Text 1"/>
          <p:cNvSpPr/>
          <p:nvPr/>
        </p:nvSpPr>
        <p:spPr>
          <a:xfrm>
            <a:off x="566928" y="676656"/>
            <a:ext cx="11055096" cy="8686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Channel volumes — oLLM against the incumbents</a:t>
            </a:r>
            <a:endParaRPr lang="en-US" sz="3000" dirty="0"/>
          </a:p>
        </p:txBody>
      </p:sp>
      <p:graphicFrame>
        <p:nvGraphicFramePr>
          <p:cNvPr id="17" name="Table 0"/>
          <p:cNvGraphicFramePr>
            <a:graphicFrameLocks noGrp="1"/>
          </p:cNvGraphicFramePr>
          <p:nvPr>
            <p:extLst>
              <p:ext uri="{D42A27DB-BD31-4B8C-83A1-F6EECF244321}">
                <p14:modId xmlns:p14="http://schemas.microsoft.com/office/powerpoint/2010/main" val="1579011935"/>
              </p:ext>
            </p:extLst>
          </p:nvPr>
        </p:nvGraphicFramePr>
        <p:xfrm>
          <a:off x="566928" y="1737360"/>
          <a:ext cx="11055096" cy="914400"/>
        </p:xfrm>
        <a:graphic>
          <a:graphicData uri="http://schemas.openxmlformats.org/drawingml/2006/table">
            <a:tbl>
              <a:tblPr/>
              <a:tblGrid>
                <a:gridCol w="3291840"/>
                <a:gridCol w="2587752"/>
                <a:gridCol w="2587752"/>
                <a:gridCol w="2587752"/>
              </a:tblGrid>
              <a:tr h="329184">
                <a:tc>
                  <a:txBody>
                    <a:bodyPr/>
                    <a:lstStyle/>
                    <a:p>
                      <a:pPr algn="ctr" indent="0" marL="0">
                        <a:buNone/>
                      </a:pPr>
                      <a:r>
                        <a:rPr lang="en-US" sz="1200" b="1" dirty="0">
                          <a:solidFill>
                            <a:srgbClr val="FFFFFF"/>
                          </a:solidFill>
                          <a:latin typeface="Arial" pitchFamily="34" charset="0"/>
                          <a:ea typeface="Arial" pitchFamily="34" charset="-122"/>
                          <a:cs typeface="Arial" pitchFamily="34" charset="-120"/>
                        </a:rPr>
                        <a:t>Channel</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0B2D4A"/>
                    </a:solidFill>
                  </a:tcPr>
                </a:tc>
                <a:tc>
                  <a:txBody>
                    <a:bodyPr/>
                    <a:lstStyle/>
                    <a:p>
                      <a:pPr algn="ctr" indent="0" marL="0">
                        <a:buNone/>
                      </a:pPr>
                      <a:r>
                        <a:rPr lang="en-US" sz="1200" b="1" dirty="0">
                          <a:solidFill>
                            <a:srgbClr val="FFFFFF"/>
                          </a:solidFill>
                          <a:latin typeface="Arial" pitchFamily="34" charset="0"/>
                          <a:ea typeface="Arial" pitchFamily="34" charset="-122"/>
                          <a:cs typeface="Arial" pitchFamily="34" charset="-120"/>
                        </a:rPr>
                        <a:t>Obs</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0B2D4A"/>
                    </a:solidFill>
                  </a:tcPr>
                </a:tc>
                <a:tc>
                  <a:txBody>
                    <a:bodyPr/>
                    <a:lstStyle/>
                    <a:p>
                      <a:pPr algn="ctr" indent="0" marL="0">
                        <a:buNone/>
                      </a:pPr>
                      <a:r>
                        <a:rPr lang="en-US" sz="1200" b="1" dirty="0">
                          <a:solidFill>
                            <a:srgbClr val="FFFFFF"/>
                          </a:solidFill>
                          <a:latin typeface="Arial" pitchFamily="34" charset="0"/>
                          <a:ea typeface="Arial" pitchFamily="34" charset="-122"/>
                          <a:cs typeface="Arial" pitchFamily="34" charset="-120"/>
                        </a:rPr>
                        <a:t>Sessions (M)</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0B2D4A"/>
                    </a:solidFill>
                  </a:tcPr>
                </a:tc>
                <a:tc>
                  <a:txBody>
                    <a:bodyPr/>
                    <a:lstStyle/>
                    <a:p>
                      <a:pPr algn="ctr" indent="0" marL="0">
                        <a:buNone/>
                      </a:pPr>
                      <a:r>
                        <a:rPr lang="en-US" sz="1200" b="1" dirty="0">
                          <a:solidFill>
                            <a:srgbClr val="FFFFFF"/>
                          </a:solidFill>
                          <a:latin typeface="Arial" pitchFamily="34" charset="0"/>
                          <a:ea typeface="Arial" pitchFamily="34" charset="-122"/>
                          <a:cs typeface="Arial" pitchFamily="34" charset="-120"/>
                        </a:rPr>
                        <a:t>Revenue ($M)</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0B2D4A"/>
                    </a:solidFill>
                  </a:tcPr>
                </a:tc>
              </a:tr>
              <a:tr h="329184">
                <a:tc>
                  <a:txBody>
                    <a:bodyPr/>
                    <a:lstStyle/>
                    <a:p>
                      <a:pPr algn="l" indent="0" marL="0">
                        <a:buNone/>
                      </a:pPr>
                      <a:r>
                        <a:rPr lang="en-US" sz="1200" b="1" dirty="0">
                          <a:solidFill>
                            <a:srgbClr val="0B2D4A"/>
                          </a:solidFill>
                          <a:latin typeface="Arial" pitchFamily="34" charset="0"/>
                          <a:ea typeface="Arial" pitchFamily="34" charset="-122"/>
                          <a:cs typeface="Arial" pitchFamily="34" charset="-120"/>
                        </a:rPr>
                        <a:t>oLLM</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200" dirty="0">
                          <a:solidFill>
                            <a:srgbClr val="0B2D4A"/>
                          </a:solidFill>
                          <a:latin typeface="Arial" pitchFamily="34" charset="0"/>
                          <a:ea typeface="Arial" pitchFamily="34" charset="-122"/>
                          <a:cs typeface="Arial" pitchFamily="34" charset="-120"/>
                        </a:rPr>
                        <a:t>30,232</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200" dirty="0">
                          <a:solidFill>
                            <a:srgbClr val="0B2D4A"/>
                          </a:solidFill>
                          <a:latin typeface="Arial" pitchFamily="34" charset="0"/>
                          <a:ea typeface="Arial" pitchFamily="34" charset="-122"/>
                          <a:cs typeface="Arial" pitchFamily="34" charset="-120"/>
                        </a:rPr>
                        <a:t>4.1</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200" dirty="0">
                          <a:solidFill>
                            <a:srgbClr val="0B2D4A"/>
                          </a:solidFill>
                          <a:latin typeface="Arial" pitchFamily="34" charset="0"/>
                          <a:ea typeface="Arial" pitchFamily="34" charset="-122"/>
                          <a:cs typeface="Arial" pitchFamily="34" charset="-120"/>
                        </a:rPr>
                        <a:t>6.1</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r>
              <a:tr h="329184">
                <a:tc>
                  <a:txBody>
                    <a:bodyPr/>
                    <a:lstStyle/>
                    <a:p>
                      <a:pPr algn="l" indent="0" marL="0">
                        <a:buNone/>
                      </a:pPr>
                      <a:r>
                        <a:rPr lang="en-US" sz="1200" b="1" dirty="0">
                          <a:solidFill>
                            <a:srgbClr val="0B2D4A"/>
                          </a:solidFill>
                          <a:latin typeface="Arial" pitchFamily="34" charset="0"/>
                          <a:ea typeface="Arial" pitchFamily="34" charset="-122"/>
                          <a:cs typeface="Arial" pitchFamily="34" charset="-120"/>
                        </a:rPr>
                        <a:t>Paid Search</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200" dirty="0">
                          <a:solidFill>
                            <a:srgbClr val="0B2D4A"/>
                          </a:solidFill>
                          <a:latin typeface="Arial" pitchFamily="34" charset="0"/>
                          <a:ea typeface="Arial" pitchFamily="34" charset="-122"/>
                          <a:cs typeface="Arial" pitchFamily="34" charset="-120"/>
                        </a:rPr>
                        <a:t>44,800</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200" dirty="0">
                          <a:solidFill>
                            <a:srgbClr val="0B2D4A"/>
                          </a:solidFill>
                          <a:latin typeface="Arial" pitchFamily="34" charset="0"/>
                          <a:ea typeface="Arial" pitchFamily="34" charset="-122"/>
                          <a:cs typeface="Arial" pitchFamily="34" charset="-120"/>
                        </a:rPr>
                        <a:t>1,530.0</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200" dirty="0">
                          <a:solidFill>
                            <a:srgbClr val="0B2D4A"/>
                          </a:solidFill>
                          <a:latin typeface="Arial" pitchFamily="34" charset="0"/>
                          <a:ea typeface="Arial" pitchFamily="34" charset="-122"/>
                          <a:cs typeface="Arial" pitchFamily="34" charset="-120"/>
                        </a:rPr>
                        <a:t>3,190.4</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r>
              <a:tr h="329184">
                <a:tc>
                  <a:txBody>
                    <a:bodyPr/>
                    <a:lstStyle/>
                    <a:p>
                      <a:pPr algn="l" indent="0" marL="0">
                        <a:buNone/>
                      </a:pPr>
                      <a:r>
                        <a:rPr lang="en-US" sz="1200" b="1" dirty="0">
                          <a:solidFill>
                            <a:srgbClr val="0B2D4A"/>
                          </a:solidFill>
                          <a:latin typeface="Arial" pitchFamily="34" charset="0"/>
                          <a:ea typeface="Arial" pitchFamily="34" charset="-122"/>
                          <a:cs typeface="Arial" pitchFamily="34" charset="-120"/>
                        </a:rPr>
                        <a:t>Organic Search</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200" dirty="0">
                          <a:solidFill>
                            <a:srgbClr val="0B2D4A"/>
                          </a:solidFill>
                          <a:latin typeface="Arial" pitchFamily="34" charset="0"/>
                          <a:ea typeface="Arial" pitchFamily="34" charset="-122"/>
                          <a:cs typeface="Arial" pitchFamily="34" charset="-120"/>
                        </a:rPr>
                        <a:t>47,244</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200" dirty="0">
                          <a:solidFill>
                            <a:srgbClr val="0B2D4A"/>
                          </a:solidFill>
                          <a:latin typeface="Arial" pitchFamily="34" charset="0"/>
                          <a:ea typeface="Arial" pitchFamily="34" charset="-122"/>
                          <a:cs typeface="Arial" pitchFamily="34" charset="-120"/>
                        </a:rPr>
                        <a:t>1,427.3</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200" dirty="0">
                          <a:solidFill>
                            <a:srgbClr val="0B2D4A"/>
                          </a:solidFill>
                          <a:latin typeface="Arial" pitchFamily="34" charset="0"/>
                          <a:ea typeface="Arial" pitchFamily="34" charset="-122"/>
                          <a:cs typeface="Arial" pitchFamily="34" charset="-120"/>
                        </a:rPr>
                        <a:t>2,595.4</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r>
              <a:tr h="329184">
                <a:tc>
                  <a:txBody>
                    <a:bodyPr/>
                    <a:lstStyle/>
                    <a:p>
                      <a:pPr algn="l" indent="0" marL="0">
                        <a:buNone/>
                      </a:pPr>
                      <a:r>
                        <a:rPr lang="en-US" sz="1200" b="1" dirty="0">
                          <a:solidFill>
                            <a:srgbClr val="0B2D4A"/>
                          </a:solidFill>
                          <a:latin typeface="Arial" pitchFamily="34" charset="0"/>
                          <a:ea typeface="Arial" pitchFamily="34" charset="-122"/>
                          <a:cs typeface="Arial" pitchFamily="34" charset="-120"/>
                        </a:rPr>
                        <a:t>Direct</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200" dirty="0">
                          <a:solidFill>
                            <a:srgbClr val="0B2D4A"/>
                          </a:solidFill>
                          <a:latin typeface="Arial" pitchFamily="34" charset="0"/>
                          <a:ea typeface="Arial" pitchFamily="34" charset="-122"/>
                          <a:cs typeface="Arial" pitchFamily="34" charset="-120"/>
                        </a:rPr>
                        <a:t>47,247</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200" dirty="0">
                          <a:solidFill>
                            <a:srgbClr val="0B2D4A"/>
                          </a:solidFill>
                          <a:latin typeface="Arial" pitchFamily="34" charset="0"/>
                          <a:ea typeface="Arial" pitchFamily="34" charset="-122"/>
                          <a:cs typeface="Arial" pitchFamily="34" charset="-120"/>
                        </a:rPr>
                        <a:t>1,269.6</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200" dirty="0">
                          <a:solidFill>
                            <a:srgbClr val="0B2D4A"/>
                          </a:solidFill>
                          <a:latin typeface="Arial" pitchFamily="34" charset="0"/>
                          <a:ea typeface="Arial" pitchFamily="34" charset="-122"/>
                          <a:cs typeface="Arial" pitchFamily="34" charset="-120"/>
                        </a:rPr>
                        <a:t>2,695.3</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r>
              <a:tr h="329184">
                <a:tc>
                  <a:txBody>
                    <a:bodyPr/>
                    <a:lstStyle/>
                    <a:p>
                      <a:pPr algn="l" indent="0" marL="0">
                        <a:buNone/>
                      </a:pPr>
                      <a:r>
                        <a:rPr lang="en-US" sz="1200" b="1" dirty="0">
                          <a:solidFill>
                            <a:srgbClr val="0B2D4A"/>
                          </a:solidFill>
                          <a:latin typeface="Arial" pitchFamily="34" charset="0"/>
                          <a:ea typeface="Arial" pitchFamily="34" charset="-122"/>
                          <a:cs typeface="Arial" pitchFamily="34" charset="-120"/>
                        </a:rPr>
                        <a:t>Other</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200" dirty="0">
                          <a:solidFill>
                            <a:srgbClr val="0B2D4A"/>
                          </a:solidFill>
                          <a:latin typeface="Arial" pitchFamily="34" charset="0"/>
                          <a:ea typeface="Arial" pitchFamily="34" charset="-122"/>
                          <a:cs typeface="Arial" pitchFamily="34" charset="-120"/>
                        </a:rPr>
                        <a:t>46,941</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200" dirty="0">
                          <a:solidFill>
                            <a:srgbClr val="0B2D4A"/>
                          </a:solidFill>
                          <a:latin typeface="Arial" pitchFamily="34" charset="0"/>
                          <a:ea typeface="Arial" pitchFamily="34" charset="-122"/>
                          <a:cs typeface="Arial" pitchFamily="34" charset="-120"/>
                        </a:rPr>
                        <a:t>830.5</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200" dirty="0">
                          <a:solidFill>
                            <a:srgbClr val="0B2D4A"/>
                          </a:solidFill>
                          <a:latin typeface="Arial" pitchFamily="34" charset="0"/>
                          <a:ea typeface="Arial" pitchFamily="34" charset="-122"/>
                          <a:cs typeface="Arial" pitchFamily="34" charset="-120"/>
                        </a:rPr>
                        <a:t>1,581.5</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r>
              <a:tr h="329184">
                <a:tc>
                  <a:txBody>
                    <a:bodyPr/>
                    <a:lstStyle/>
                    <a:p>
                      <a:pPr algn="l" indent="0" marL="0">
                        <a:buNone/>
                      </a:pPr>
                      <a:r>
                        <a:rPr lang="en-US" sz="1200" b="1" dirty="0">
                          <a:solidFill>
                            <a:srgbClr val="0B2D4A"/>
                          </a:solidFill>
                          <a:latin typeface="Arial" pitchFamily="34" charset="0"/>
                          <a:ea typeface="Arial" pitchFamily="34" charset="-122"/>
                          <a:cs typeface="Arial" pitchFamily="34" charset="-120"/>
                        </a:rPr>
                        <a:t>Referral</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200" dirty="0">
                          <a:solidFill>
                            <a:srgbClr val="0B2D4A"/>
                          </a:solidFill>
                          <a:latin typeface="Arial" pitchFamily="34" charset="0"/>
                          <a:ea typeface="Arial" pitchFamily="34" charset="-122"/>
                          <a:cs typeface="Arial" pitchFamily="34" charset="-120"/>
                        </a:rPr>
                        <a:t>46,789</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200" dirty="0">
                          <a:solidFill>
                            <a:srgbClr val="0B2D4A"/>
                          </a:solidFill>
                          <a:latin typeface="Arial" pitchFamily="34" charset="0"/>
                          <a:ea typeface="Arial" pitchFamily="34" charset="-122"/>
                          <a:cs typeface="Arial" pitchFamily="34" charset="-120"/>
                        </a:rPr>
                        <a:t>353.5</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200" dirty="0">
                          <a:solidFill>
                            <a:srgbClr val="0B2D4A"/>
                          </a:solidFill>
                          <a:latin typeface="Arial" pitchFamily="34" charset="0"/>
                          <a:ea typeface="Arial" pitchFamily="34" charset="-122"/>
                          <a:cs typeface="Arial" pitchFamily="34" charset="-120"/>
                        </a:rPr>
                        <a:t>605.2</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r>
              <a:tr h="329184">
                <a:tc>
                  <a:txBody>
                    <a:bodyPr/>
                    <a:lstStyle/>
                    <a:p>
                      <a:pPr algn="l" indent="0" marL="0">
                        <a:buNone/>
                      </a:pPr>
                      <a:r>
                        <a:rPr lang="en-US" sz="1200" b="1" dirty="0">
                          <a:solidFill>
                            <a:srgbClr val="0B2D4A"/>
                          </a:solidFill>
                          <a:latin typeface="Arial" pitchFamily="34" charset="0"/>
                          <a:ea typeface="Arial" pitchFamily="34" charset="-122"/>
                          <a:cs typeface="Arial" pitchFamily="34" charset="-120"/>
                        </a:rPr>
                        <a:t>Paid Social</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200" dirty="0">
                          <a:solidFill>
                            <a:srgbClr val="0B2D4A"/>
                          </a:solidFill>
                          <a:latin typeface="Arial" pitchFamily="34" charset="0"/>
                          <a:ea typeface="Arial" pitchFamily="34" charset="-122"/>
                          <a:cs typeface="Arial" pitchFamily="34" charset="-120"/>
                        </a:rPr>
                        <a:t>27,019</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200" dirty="0">
                          <a:solidFill>
                            <a:srgbClr val="0B2D4A"/>
                          </a:solidFill>
                          <a:latin typeface="Arial" pitchFamily="34" charset="0"/>
                          <a:ea typeface="Arial" pitchFamily="34" charset="-122"/>
                          <a:cs typeface="Arial" pitchFamily="34" charset="-120"/>
                        </a:rPr>
                        <a:t>337.5</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200" dirty="0">
                          <a:solidFill>
                            <a:srgbClr val="0B2D4A"/>
                          </a:solidFill>
                          <a:latin typeface="Arial" pitchFamily="34" charset="0"/>
                          <a:ea typeface="Arial" pitchFamily="34" charset="-122"/>
                          <a:cs typeface="Arial" pitchFamily="34" charset="-120"/>
                        </a:rPr>
                        <a:t>145.5</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r>
              <a:tr h="329184">
                <a:tc>
                  <a:txBody>
                    <a:bodyPr/>
                    <a:lstStyle/>
                    <a:p>
                      <a:pPr algn="l" indent="0" marL="0">
                        <a:buNone/>
                      </a:pPr>
                      <a:r>
                        <a:rPr lang="en-US" sz="1200" b="1" dirty="0">
                          <a:solidFill>
                            <a:srgbClr val="0B2D4A"/>
                          </a:solidFill>
                          <a:latin typeface="Arial" pitchFamily="34" charset="0"/>
                          <a:ea typeface="Arial" pitchFamily="34" charset="-122"/>
                          <a:cs typeface="Arial" pitchFamily="34" charset="-120"/>
                        </a:rPr>
                        <a:t>Email</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200" dirty="0">
                          <a:solidFill>
                            <a:srgbClr val="0B2D4A"/>
                          </a:solidFill>
                          <a:latin typeface="Arial" pitchFamily="34" charset="0"/>
                          <a:ea typeface="Arial" pitchFamily="34" charset="-122"/>
                          <a:cs typeface="Arial" pitchFamily="34" charset="-120"/>
                        </a:rPr>
                        <a:t>36,544</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200" dirty="0">
                          <a:solidFill>
                            <a:srgbClr val="0B2D4A"/>
                          </a:solidFill>
                          <a:latin typeface="Arial" pitchFamily="34" charset="0"/>
                          <a:ea typeface="Arial" pitchFamily="34" charset="-122"/>
                          <a:cs typeface="Arial" pitchFamily="34" charset="-120"/>
                        </a:rPr>
                        <a:t>215.9</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200" dirty="0">
                          <a:solidFill>
                            <a:srgbClr val="0B2D4A"/>
                          </a:solidFill>
                          <a:latin typeface="Arial" pitchFamily="34" charset="0"/>
                          <a:ea typeface="Arial" pitchFamily="34" charset="-122"/>
                          <a:cs typeface="Arial" pitchFamily="34" charset="-120"/>
                        </a:rPr>
                        <a:t>513.5</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r>
              <a:tr h="329184">
                <a:tc>
                  <a:txBody>
                    <a:bodyPr/>
                    <a:lstStyle/>
                    <a:p>
                      <a:pPr algn="l" indent="0" marL="0">
                        <a:buNone/>
                      </a:pPr>
                      <a:r>
                        <a:rPr lang="en-US" sz="1200" b="1" dirty="0">
                          <a:solidFill>
                            <a:srgbClr val="0B2D4A"/>
                          </a:solidFill>
                          <a:latin typeface="Arial" pitchFamily="34" charset="0"/>
                          <a:ea typeface="Arial" pitchFamily="34" charset="-122"/>
                          <a:cs typeface="Arial" pitchFamily="34" charset="-120"/>
                        </a:rPr>
                        <a:t>Affiliate</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200" dirty="0">
                          <a:solidFill>
                            <a:srgbClr val="0B2D4A"/>
                          </a:solidFill>
                          <a:latin typeface="Arial" pitchFamily="34" charset="0"/>
                          <a:ea typeface="Arial" pitchFamily="34" charset="-122"/>
                          <a:cs typeface="Arial" pitchFamily="34" charset="-120"/>
                        </a:rPr>
                        <a:t>13,476</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200" dirty="0">
                          <a:solidFill>
                            <a:srgbClr val="0B2D4A"/>
                          </a:solidFill>
                          <a:latin typeface="Arial" pitchFamily="34" charset="0"/>
                          <a:ea typeface="Arial" pitchFamily="34" charset="-122"/>
                          <a:cs typeface="Arial" pitchFamily="34" charset="-120"/>
                        </a:rPr>
                        <a:t>42.5</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200" dirty="0">
                          <a:solidFill>
                            <a:srgbClr val="0B2D4A"/>
                          </a:solidFill>
                          <a:latin typeface="Arial" pitchFamily="34" charset="0"/>
                          <a:ea typeface="Arial" pitchFamily="34" charset="-122"/>
                          <a:cs typeface="Arial" pitchFamily="34" charset="-120"/>
                        </a:rPr>
                        <a:t>152.6</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r>
            </a:tbl>
          </a:graphicData>
        </a:graphic>
      </p:graphicFrame>
      <p:sp>
        <p:nvSpPr>
          <p:cNvPr id="5" name="Text 2"/>
          <p:cNvSpPr/>
          <p:nvPr/>
        </p:nvSpPr>
        <p:spPr>
          <a:xfrm>
            <a:off x="566928" y="5980176"/>
            <a:ext cx="11055096" cy="365760"/>
          </a:xfrm>
          <a:prstGeom prst="rect">
            <a:avLst/>
          </a:prstGeom>
          <a:noFill/>
          <a:ln/>
        </p:spPr>
        <p:txBody>
          <a:bodyPr wrap="square" lIns="0" tIns="0" rIns="0" bIns="0" rtlCol="0" anchor="t"/>
          <a:lstStyle/>
          <a:p>
            <a:pPr indent="0" marL="0">
              <a:buNone/>
            </a:pPr>
            <a:r>
              <a:rPr lang="en-US" sz="1000" i="1" dirty="0">
                <a:solidFill>
                  <a:srgbClr val="3A5A7A"/>
                </a:solidFill>
                <a:latin typeface="Arial" pitchFamily="34" charset="0"/>
                <a:ea typeface="Arial" pitchFamily="34" charset="-122"/>
                <a:cs typeface="Arial" pitchFamily="34" charset="-120"/>
              </a:rPr>
              <a:t>Table 2 (Feb–Aug 2025). Obs = week × website × device × channel cells. oLLM's 4.1M sessions sit against 1.5B for paid search.</a:t>
            </a:r>
            <a:endParaRPr lang="en-US" sz="1000" dirty="0"/>
          </a:p>
        </p:txBody>
      </p:sp>
      <p:sp>
        <p:nvSpPr>
          <p:cNvPr id="6" name="Shape 3"/>
          <p:cNvSpPr/>
          <p:nvPr/>
        </p:nvSpPr>
        <p:spPr>
          <a:xfrm>
            <a:off x="566928" y="6382512"/>
            <a:ext cx="11055096" cy="0"/>
          </a:xfrm>
          <a:prstGeom prst="line">
            <a:avLst/>
          </a:prstGeom>
          <a:noFill/>
          <a:ln w="6350">
            <a:solidFill>
              <a:srgbClr val="D7DEE5"/>
            </a:solidFill>
            <a:prstDash val="solid"/>
          </a:ln>
        </p:spPr>
      </p:sp>
      <p:sp>
        <p:nvSpPr>
          <p:cNvPr id="7" name="Text 4"/>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 · </a:t>
            </a:r>
            <a:pPr algn="l" indent="0" marL="0">
              <a:buNone/>
            </a:pPr>
            <a:r>
              <a:rPr lang="en-US" sz="900" u="none" dirty="0">
                <a:solidFill>
                  <a:srgbClr val="A85F43"/>
                </a:solidFill>
                <a:latin typeface="Arial" pitchFamily="34" charset="0"/>
                <a:ea typeface="Arial" pitchFamily="34" charset="-122"/>
                <a:cs typeface="Arial" pitchFamily="34" charset="-120"/>
                <a:hlinkClick r:id="rId1" invalidUrl="" action="" tgtFrame="" tooltip="" history="1" highlightClick="0" endSnd="0">
                  <a:extLst>
                    <a:ext uri="{A12FA001-AC4F-418D-AE19-62706E023703}">
                      <ahyp:hlinkClr xmlns:ahyp="http://schemas.microsoft.com/office/drawing/2018/hyperlinkcolor" val="tx"/>
                    </a:ext>
                  </a:extLst>
                </a:hlinkClick>
              </a:rPr>
              <a:t>organicllm.org</a:t>
            </a:r>
            <a:endParaRPr lang="en-US" sz="900" dirty="0"/>
          </a:p>
        </p:txBody>
      </p:sp>
      <p:sp>
        <p:nvSpPr>
          <p:cNvPr id="8" name="Text 5"/>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16</a:t>
            </a:r>
            <a:endParaRPr lang="en-US" sz="9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SECTION 2 · DATA, METRICS &amp; MODELS</a:t>
            </a:r>
            <a:endParaRPr lang="en-US" sz="1100" dirty="0"/>
          </a:p>
        </p:txBody>
      </p:sp>
      <p:sp>
        <p:nvSpPr>
          <p:cNvPr id="3" name="Text 1"/>
          <p:cNvSpPr/>
          <p:nvPr/>
        </p:nvSpPr>
        <p:spPr>
          <a:xfrm>
            <a:off x="566928" y="676656"/>
            <a:ext cx="11055096" cy="8686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Six outcome metrics: money and engagement</a:t>
            </a:r>
            <a:endParaRPr lang="en-US" sz="3000" dirty="0"/>
          </a:p>
        </p:txBody>
      </p:sp>
      <p:sp>
        <p:nvSpPr>
          <p:cNvPr id="4" name="Shape 2"/>
          <p:cNvSpPr/>
          <p:nvPr/>
        </p:nvSpPr>
        <p:spPr>
          <a:xfrm>
            <a:off x="566928" y="1783080"/>
            <a:ext cx="5298948" cy="4160520"/>
          </a:xfrm>
          <a:prstGeom prst="roundRect">
            <a:avLst>
              <a:gd name="adj" fmla="val 1319"/>
            </a:avLst>
          </a:prstGeom>
          <a:solidFill>
            <a:srgbClr val="FFFFFF"/>
          </a:solidFill>
          <a:ln w="3175">
            <a:solidFill>
              <a:srgbClr val="A85F43"/>
            </a:solidFill>
            <a:prstDash val="solid"/>
          </a:ln>
        </p:spPr>
      </p:sp>
      <p:sp>
        <p:nvSpPr>
          <p:cNvPr id="5" name="Shape 3"/>
          <p:cNvSpPr/>
          <p:nvPr/>
        </p:nvSpPr>
        <p:spPr>
          <a:xfrm>
            <a:off x="566928" y="1783080"/>
            <a:ext cx="5298948" cy="475488"/>
          </a:xfrm>
          <a:prstGeom prst="roundRect">
            <a:avLst>
              <a:gd name="adj" fmla="val 11538"/>
            </a:avLst>
          </a:prstGeom>
          <a:solidFill>
            <a:srgbClr val="A85F43"/>
          </a:solidFill>
          <a:ln/>
        </p:spPr>
      </p:sp>
      <p:sp>
        <p:nvSpPr>
          <p:cNvPr id="6" name="Shape 4"/>
          <p:cNvSpPr/>
          <p:nvPr/>
        </p:nvSpPr>
        <p:spPr>
          <a:xfrm>
            <a:off x="566928" y="1837944"/>
            <a:ext cx="5298948" cy="420624"/>
          </a:xfrm>
          <a:prstGeom prst="rect">
            <a:avLst/>
          </a:prstGeom>
          <a:solidFill>
            <a:srgbClr val="A85F43"/>
          </a:solidFill>
          <a:ln/>
        </p:spPr>
      </p:sp>
      <p:sp>
        <p:nvSpPr>
          <p:cNvPr id="7" name="Text 5"/>
          <p:cNvSpPr/>
          <p:nvPr/>
        </p:nvSpPr>
        <p:spPr>
          <a:xfrm>
            <a:off x="841248" y="1783080"/>
            <a:ext cx="4750308" cy="475488"/>
          </a:xfrm>
          <a:prstGeom prst="rect">
            <a:avLst/>
          </a:prstGeom>
          <a:noFill/>
          <a:ln/>
        </p:spPr>
        <p:txBody>
          <a:bodyPr wrap="square" lIns="0" tIns="0" rIns="0" bIns="0" rtlCol="0" anchor="ctr"/>
          <a:lstStyle/>
          <a:p>
            <a:pPr indent="0" marL="0">
              <a:buNone/>
            </a:pPr>
            <a:r>
              <a:rPr lang="en-US" sz="1500" b="1" dirty="0">
                <a:solidFill>
                  <a:srgbClr val="FFFFFF"/>
                </a:solidFill>
                <a:latin typeface="Arial" pitchFamily="34" charset="0"/>
                <a:ea typeface="Arial" pitchFamily="34" charset="-122"/>
                <a:cs typeface="Arial" pitchFamily="34" charset="-120"/>
              </a:rPr>
              <a:t>Financial metrics</a:t>
            </a:r>
            <a:endParaRPr lang="en-US" sz="1500" dirty="0"/>
          </a:p>
        </p:txBody>
      </p:sp>
      <p:sp>
        <p:nvSpPr>
          <p:cNvPr id="8" name="Text 6"/>
          <p:cNvSpPr/>
          <p:nvPr/>
        </p:nvSpPr>
        <p:spPr>
          <a:xfrm>
            <a:off x="841248" y="2423160"/>
            <a:ext cx="4750308" cy="3364992"/>
          </a:xfrm>
          <a:prstGeom prst="rect">
            <a:avLst/>
          </a:prstGeom>
          <a:noFill/>
          <a:ln/>
        </p:spPr>
        <p:txBody>
          <a:bodyPr wrap="square" rtlCol="0" anchor="t"/>
          <a:lstStyle/>
          <a:p>
            <a:pPr marL="177800" indent="-177800">
              <a:spcAft>
                <a:spcPts val="800"/>
              </a:spcAft>
              <a:buSzPct val="100000"/>
              <a:buChar char="•"/>
            </a:pPr>
            <a:r>
              <a:rPr lang="en-US" sz="1350" dirty="0">
                <a:solidFill>
                  <a:srgbClr val="0B2D4A"/>
                </a:solidFill>
                <a:latin typeface="Arial" pitchFamily="34" charset="0"/>
                <a:ea typeface="Arial" pitchFamily="34" charset="-122"/>
                <a:cs typeface="Arial" pitchFamily="34" charset="-120"/>
              </a:rPr>
              <a:t>CR — conversion rate: share of sessions that convert (the headline metric).</a:t>
            </a:r>
            <a:endParaRPr lang="en-US" sz="1350" dirty="0"/>
          </a:p>
          <a:p>
            <a:pPr marL="177800" indent="-177800">
              <a:spcAft>
                <a:spcPts val="800"/>
              </a:spcAft>
              <a:buSzPct val="100000"/>
              <a:buChar char="•"/>
            </a:pPr>
            <a:r>
              <a:rPr lang="en-US" sz="1350" dirty="0">
                <a:solidFill>
                  <a:srgbClr val="0B2D4A"/>
                </a:solidFill>
                <a:latin typeface="Arial" pitchFamily="34" charset="0"/>
                <a:ea typeface="Arial" pitchFamily="34" charset="-122"/>
                <a:cs typeface="Arial" pitchFamily="34" charset="-120"/>
              </a:rPr>
              <a:t>AOV — average order value: basket size. Confounded with CR (cheaper products convert more often).</a:t>
            </a:r>
            <a:endParaRPr lang="en-US" sz="1350" dirty="0"/>
          </a:p>
          <a:p>
            <a:pPr marL="177800" indent="-177800">
              <a:spcAft>
                <a:spcPts val="800"/>
              </a:spcAft>
              <a:buSzPct val="100000"/>
              <a:buChar char="•"/>
            </a:pPr>
            <a:r>
              <a:rPr lang="en-US" sz="1350" dirty="0">
                <a:solidFill>
                  <a:srgbClr val="0B2D4A"/>
                </a:solidFill>
                <a:latin typeface="Arial" pitchFamily="34" charset="0"/>
                <a:ea typeface="Arial" pitchFamily="34" charset="-122"/>
                <a:cs typeface="Arial" pitchFamily="34" charset="-120"/>
              </a:rPr>
              <a:t>RPS — revenue per session = CR × AOV. The advertiser's value-of-a-visit metric.</a:t>
            </a:r>
            <a:endParaRPr lang="en-US" sz="1350" dirty="0"/>
          </a:p>
        </p:txBody>
      </p:sp>
      <p:sp>
        <p:nvSpPr>
          <p:cNvPr id="9" name="Shape 7"/>
          <p:cNvSpPr/>
          <p:nvPr/>
        </p:nvSpPr>
        <p:spPr>
          <a:xfrm>
            <a:off x="6323076" y="1783080"/>
            <a:ext cx="5298948" cy="4160520"/>
          </a:xfrm>
          <a:prstGeom prst="roundRect">
            <a:avLst>
              <a:gd name="adj" fmla="val 1319"/>
            </a:avLst>
          </a:prstGeom>
          <a:solidFill>
            <a:srgbClr val="FFFFFF"/>
          </a:solidFill>
          <a:ln w="3175">
            <a:solidFill>
              <a:srgbClr val="3A5A7A"/>
            </a:solidFill>
            <a:prstDash val="solid"/>
          </a:ln>
        </p:spPr>
      </p:sp>
      <p:sp>
        <p:nvSpPr>
          <p:cNvPr id="10" name="Shape 8"/>
          <p:cNvSpPr/>
          <p:nvPr/>
        </p:nvSpPr>
        <p:spPr>
          <a:xfrm>
            <a:off x="6323076" y="1783080"/>
            <a:ext cx="5298948" cy="475488"/>
          </a:xfrm>
          <a:prstGeom prst="roundRect">
            <a:avLst>
              <a:gd name="adj" fmla="val 11538"/>
            </a:avLst>
          </a:prstGeom>
          <a:solidFill>
            <a:srgbClr val="3A5A7A"/>
          </a:solidFill>
          <a:ln/>
        </p:spPr>
      </p:sp>
      <p:sp>
        <p:nvSpPr>
          <p:cNvPr id="11" name="Shape 9"/>
          <p:cNvSpPr/>
          <p:nvPr/>
        </p:nvSpPr>
        <p:spPr>
          <a:xfrm>
            <a:off x="6323076" y="1837944"/>
            <a:ext cx="5298948" cy="420624"/>
          </a:xfrm>
          <a:prstGeom prst="rect">
            <a:avLst/>
          </a:prstGeom>
          <a:solidFill>
            <a:srgbClr val="3A5A7A"/>
          </a:solidFill>
          <a:ln/>
        </p:spPr>
      </p:sp>
      <p:sp>
        <p:nvSpPr>
          <p:cNvPr id="12" name="Text 10"/>
          <p:cNvSpPr/>
          <p:nvPr/>
        </p:nvSpPr>
        <p:spPr>
          <a:xfrm>
            <a:off x="6597396" y="1783080"/>
            <a:ext cx="4750308" cy="475488"/>
          </a:xfrm>
          <a:prstGeom prst="rect">
            <a:avLst/>
          </a:prstGeom>
          <a:noFill/>
          <a:ln/>
        </p:spPr>
        <p:txBody>
          <a:bodyPr wrap="square" lIns="0" tIns="0" rIns="0" bIns="0" rtlCol="0" anchor="ctr"/>
          <a:lstStyle/>
          <a:p>
            <a:pPr indent="0" marL="0">
              <a:buNone/>
            </a:pPr>
            <a:r>
              <a:rPr lang="en-US" sz="1500" b="1" dirty="0">
                <a:solidFill>
                  <a:srgbClr val="FFFFFF"/>
                </a:solidFill>
                <a:latin typeface="Arial" pitchFamily="34" charset="0"/>
                <a:ea typeface="Arial" pitchFamily="34" charset="-122"/>
                <a:cs typeface="Arial" pitchFamily="34" charset="-120"/>
              </a:rPr>
              <a:t>Engagement metrics</a:t>
            </a:r>
            <a:endParaRPr lang="en-US" sz="1500" dirty="0"/>
          </a:p>
        </p:txBody>
      </p:sp>
      <p:sp>
        <p:nvSpPr>
          <p:cNvPr id="13" name="Text 11"/>
          <p:cNvSpPr/>
          <p:nvPr/>
        </p:nvSpPr>
        <p:spPr>
          <a:xfrm>
            <a:off x="6597396" y="2423160"/>
            <a:ext cx="4750308" cy="3364992"/>
          </a:xfrm>
          <a:prstGeom prst="rect">
            <a:avLst/>
          </a:prstGeom>
          <a:noFill/>
          <a:ln/>
        </p:spPr>
        <p:txBody>
          <a:bodyPr wrap="square" rtlCol="0" anchor="t"/>
          <a:lstStyle/>
          <a:p>
            <a:pPr marL="177800" indent="-177800">
              <a:spcAft>
                <a:spcPts val="800"/>
              </a:spcAft>
              <a:buSzPct val="100000"/>
              <a:buChar char="•"/>
            </a:pPr>
            <a:r>
              <a:rPr lang="en-US" sz="1350" dirty="0">
                <a:solidFill>
                  <a:srgbClr val="0B2D4A"/>
                </a:solidFill>
                <a:latin typeface="Arial" pitchFamily="34" charset="0"/>
                <a:ea typeface="Arial" pitchFamily="34" charset="-122"/>
                <a:cs typeface="Arial" pitchFamily="34" charset="-120"/>
              </a:rPr>
              <a:t>BR — bounce rate: share leaving without another action (content fit).</a:t>
            </a:r>
            <a:endParaRPr lang="en-US" sz="1350" dirty="0"/>
          </a:p>
          <a:p>
            <a:pPr marL="177800" indent="-177800">
              <a:spcAft>
                <a:spcPts val="800"/>
              </a:spcAft>
              <a:buSzPct val="100000"/>
              <a:buChar char="•"/>
            </a:pPr>
            <a:r>
              <a:rPr lang="en-US" sz="1350" dirty="0">
                <a:solidFill>
                  <a:srgbClr val="0B2D4A"/>
                </a:solidFill>
                <a:latin typeface="Arial" pitchFamily="34" charset="0"/>
                <a:ea typeface="Arial" pitchFamily="34" charset="-122"/>
                <a:cs typeface="Arial" pitchFamily="34" charset="-120"/>
              </a:rPr>
              <a:t>SD — session duration: deliberation depth.</a:t>
            </a:r>
            <a:endParaRPr lang="en-US" sz="1350" dirty="0"/>
          </a:p>
          <a:p>
            <a:pPr marL="177800" indent="-177800">
              <a:spcAft>
                <a:spcPts val="800"/>
              </a:spcAft>
              <a:buSzPct val="100000"/>
              <a:buChar char="•"/>
            </a:pPr>
            <a:r>
              <a:rPr lang="en-US" sz="1350" dirty="0">
                <a:solidFill>
                  <a:srgbClr val="0B2D4A"/>
                </a:solidFill>
                <a:latin typeface="Arial" pitchFamily="34" charset="0"/>
                <a:ea typeface="Arial" pitchFamily="34" charset="-122"/>
                <a:cs typeface="Arial" pitchFamily="34" charset="-120"/>
              </a:rPr>
              <a:t>PV — page views per session: destination relevance.</a:t>
            </a:r>
            <a:endParaRPr lang="en-US" sz="1350" dirty="0"/>
          </a:p>
          <a:p>
            <a:pPr marL="177800" indent="-177800">
              <a:spcAft>
                <a:spcPts val="800"/>
              </a:spcAft>
              <a:buSzPct val="100000"/>
              <a:buChar char="•"/>
            </a:pPr>
            <a:r>
              <a:rPr lang="en-US" sz="1350" dirty="0">
                <a:solidFill>
                  <a:srgbClr val="0B2D4A"/>
                </a:solidFill>
                <a:latin typeface="Arial" pitchFamily="34" charset="0"/>
                <a:ea typeface="Arial" pitchFamily="34" charset="-122"/>
                <a:cs typeface="Arial" pitchFamily="34" charset="-120"/>
              </a:rPr>
              <a:t>Engagement isn't money, but it signals traffic quality.</a:t>
            </a:r>
            <a:endParaRPr lang="en-US" sz="1350" dirty="0"/>
          </a:p>
        </p:txBody>
      </p:sp>
      <p:sp>
        <p:nvSpPr>
          <p:cNvPr id="14" name="Shape 12"/>
          <p:cNvSpPr/>
          <p:nvPr/>
        </p:nvSpPr>
        <p:spPr>
          <a:xfrm>
            <a:off x="566928" y="6382512"/>
            <a:ext cx="11055096" cy="0"/>
          </a:xfrm>
          <a:prstGeom prst="line">
            <a:avLst/>
          </a:prstGeom>
          <a:noFill/>
          <a:ln w="6350">
            <a:solidFill>
              <a:srgbClr val="D7DEE5"/>
            </a:solidFill>
            <a:prstDash val="solid"/>
          </a:ln>
        </p:spPr>
      </p:sp>
      <p:sp>
        <p:nvSpPr>
          <p:cNvPr id="15" name="Text 13"/>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 · </a:t>
            </a:r>
            <a:pPr algn="l" indent="0" marL="0">
              <a:buNone/>
            </a:pPr>
            <a:r>
              <a:rPr lang="en-US" sz="900" u="none" dirty="0">
                <a:solidFill>
                  <a:srgbClr val="A85F43"/>
                </a:solidFill>
                <a:latin typeface="Arial" pitchFamily="34" charset="0"/>
                <a:ea typeface="Arial" pitchFamily="34" charset="-122"/>
                <a:cs typeface="Arial" pitchFamily="34" charset="-120"/>
                <a:hlinkClick r:id="rId1" invalidUrl="" action="" tgtFrame="" tooltip="" history="1" highlightClick="0" endSnd="0">
                  <a:extLst>
                    <a:ext uri="{A12FA001-AC4F-418D-AE19-62706E023703}">
                      <ahyp:hlinkClr xmlns:ahyp="http://schemas.microsoft.com/office/drawing/2018/hyperlinkcolor" val="tx"/>
                    </a:ext>
                  </a:extLst>
                </a:hlinkClick>
              </a:rPr>
              <a:t>organicllm.org</a:t>
            </a:r>
            <a:endParaRPr lang="en-US" sz="900" dirty="0"/>
          </a:p>
        </p:txBody>
      </p:sp>
      <p:sp>
        <p:nvSpPr>
          <p:cNvPr id="16" name="Text 14"/>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17</a:t>
            </a:r>
            <a:endParaRPr lang="en-US" sz="9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SECTION 2 · METHODS (OPTIONAL DEEP-DIVE)</a:t>
            </a:r>
            <a:endParaRPr lang="en-US" sz="1100" dirty="0"/>
          </a:p>
        </p:txBody>
      </p:sp>
      <p:sp>
        <p:nvSpPr>
          <p:cNvPr id="3" name="Text 1"/>
          <p:cNvSpPr/>
          <p:nvPr/>
        </p:nvSpPr>
        <p:spPr>
          <a:xfrm>
            <a:off x="566928" y="676656"/>
            <a:ext cx="11055096" cy="8686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The modeling challenge: extreme sparsity</a:t>
            </a:r>
            <a:endParaRPr lang="en-US" sz="3000" dirty="0"/>
          </a:p>
        </p:txBody>
      </p:sp>
      <p:sp>
        <p:nvSpPr>
          <p:cNvPr id="4" name="Text 2"/>
          <p:cNvSpPr/>
          <p:nvPr/>
        </p:nvSpPr>
        <p:spPr>
          <a:xfrm>
            <a:off x="566928" y="1783080"/>
            <a:ext cx="6766560" cy="4206240"/>
          </a:xfrm>
          <a:prstGeom prst="rect">
            <a:avLst/>
          </a:prstGeom>
          <a:noFill/>
          <a:ln/>
        </p:spPr>
        <p:txBody>
          <a:bodyPr wrap="square" rtlCol="0" anchor="t"/>
          <a:lstStyle/>
          <a:p>
            <a:pPr marL="177800" indent="-177800">
              <a:buSzPct val="100000"/>
              <a:buChar char="•"/>
            </a:pPr>
            <a:r>
              <a:rPr lang="en-US" sz="1600" dirty="0">
                <a:solidFill>
                  <a:srgbClr val="0B2D4A"/>
                </a:solidFill>
                <a:latin typeface="Arial" pitchFamily="34" charset="0"/>
                <a:ea typeface="Arial" pitchFamily="34" charset="-122"/>
                <a:cs typeface="Arial" pitchFamily="34" charset="-120"/>
              </a:rPr>
              <a:t>oLLM is so rare that the </a:t>
            </a:r>
            <a:pPr indent="0" marL="0">
              <a:buNone/>
            </a:pPr>
            <a:r>
              <a:rPr lang="en-US" sz="1600" i="1" dirty="0">
                <a:solidFill>
                  <a:srgbClr val="0B2D4A"/>
                </a:solidFill>
                <a:latin typeface="Arial" pitchFamily="34" charset="0"/>
                <a:ea typeface="Arial" pitchFamily="34" charset="-122"/>
                <a:cs typeface="Arial" pitchFamily="34" charset="-120"/>
              </a:rPr>
              <a:t>median</a:t>
            </a:r>
            <a:pPr indent="0" marL="0">
              <a:spcAft>
                <a:spcPts val="1000"/>
              </a:spcAft>
              <a:buNone/>
            </a:pPr>
            <a:r>
              <a:rPr lang="en-US" sz="1600" dirty="0">
                <a:solidFill>
                  <a:srgbClr val="0B2D4A"/>
                </a:solidFill>
                <a:latin typeface="Arial" pitchFamily="34" charset="0"/>
                <a:ea typeface="Arial" pitchFamily="34" charset="-122"/>
                <a:cs typeface="Arial" pitchFamily="34" charset="-120"/>
              </a:rPr>
              <a:t> week × site × device cell has zero transactions.</a:t>
            </a:r>
            <a:endParaRPr lang="en-US" sz="1600" dirty="0"/>
          </a:p>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Averaging raw ratios over such cells is dominated by noise, not signal.</a:t>
            </a:r>
            <a:endParaRPr lang="en-US" sz="1600" dirty="0"/>
          </a:p>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Two problems: cells vary enormously in underlying sessions; ratio metrics are overdispersed.</a:t>
            </a:r>
            <a:endParaRPr lang="en-US" sz="1600" dirty="0"/>
          </a:p>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Consequence: naive 'model-free' comparisons make oLLM look far worse than it actually is.</a:t>
            </a:r>
            <a:endParaRPr lang="en-US" sz="1600" dirty="0"/>
          </a:p>
        </p:txBody>
      </p:sp>
      <p:sp>
        <p:nvSpPr>
          <p:cNvPr id="5" name="Shape 3"/>
          <p:cNvSpPr/>
          <p:nvPr/>
        </p:nvSpPr>
        <p:spPr>
          <a:xfrm>
            <a:off x="7699248" y="1783080"/>
            <a:ext cx="3922776" cy="4114800"/>
          </a:xfrm>
          <a:prstGeom prst="rect">
            <a:avLst/>
          </a:prstGeom>
          <a:solidFill>
            <a:srgbClr val="F7ECE5"/>
          </a:solidFill>
          <a:ln/>
        </p:spPr>
      </p:sp>
      <p:sp>
        <p:nvSpPr>
          <p:cNvPr id="6" name="Shape 4"/>
          <p:cNvSpPr/>
          <p:nvPr/>
        </p:nvSpPr>
        <p:spPr>
          <a:xfrm>
            <a:off x="7699248" y="1783080"/>
            <a:ext cx="36576" cy="4114800"/>
          </a:xfrm>
          <a:prstGeom prst="rect">
            <a:avLst/>
          </a:prstGeom>
          <a:solidFill>
            <a:srgbClr val="D4896E"/>
          </a:solidFill>
          <a:ln/>
        </p:spPr>
      </p:sp>
      <p:sp>
        <p:nvSpPr>
          <p:cNvPr id="7" name="Text 5"/>
          <p:cNvSpPr/>
          <p:nvPr/>
        </p:nvSpPr>
        <p:spPr>
          <a:xfrm>
            <a:off x="7955280" y="2011680"/>
            <a:ext cx="3465576" cy="457200"/>
          </a:xfrm>
          <a:prstGeom prst="rect">
            <a:avLst/>
          </a:prstGeom>
          <a:noFill/>
          <a:ln/>
        </p:spPr>
        <p:txBody>
          <a:bodyPr wrap="square" lIns="0" tIns="0" rIns="0" bIns="0" rtlCol="0" anchor="ctr"/>
          <a:lstStyle/>
          <a:p>
            <a:pPr indent="0" marL="0">
              <a:buNone/>
            </a:pPr>
            <a:r>
              <a:rPr lang="en-US" sz="1400" b="1" dirty="0">
                <a:solidFill>
                  <a:srgbClr val="0B2D4A"/>
                </a:solidFill>
                <a:latin typeface="Arial" pitchFamily="34" charset="0"/>
                <a:ea typeface="Arial" pitchFamily="34" charset="-122"/>
                <a:cs typeface="Arial" pitchFamily="34" charset="-120"/>
              </a:rPr>
              <a:t>Why this is the whole ballgame</a:t>
            </a:r>
            <a:endParaRPr lang="en-US" sz="1400" dirty="0"/>
          </a:p>
        </p:txBody>
      </p:sp>
      <p:sp>
        <p:nvSpPr>
          <p:cNvPr id="8" name="Text 6"/>
          <p:cNvSpPr/>
          <p:nvPr/>
        </p:nvSpPr>
        <p:spPr>
          <a:xfrm>
            <a:off x="7955280" y="2496312"/>
            <a:ext cx="3465576" cy="3200400"/>
          </a:xfrm>
          <a:prstGeom prst="rect">
            <a:avLst/>
          </a:prstGeom>
          <a:noFill/>
          <a:ln/>
        </p:spPr>
        <p:txBody>
          <a:bodyPr wrap="square" lIns="0" tIns="0" rIns="0" bIns="0" rtlCol="0" anchor="t"/>
          <a:lstStyle/>
          <a:p>
            <a:pPr indent="0" marL="0">
              <a:lnSpc>
                <a:spcPct val="112000"/>
              </a:lnSpc>
              <a:buNone/>
            </a:pPr>
            <a:r>
              <a:rPr lang="en-US" sz="1300" dirty="0">
                <a:solidFill>
                  <a:srgbClr val="3A5A7A"/>
                </a:solidFill>
                <a:latin typeface="Arial" pitchFamily="34" charset="0"/>
                <a:ea typeface="Arial" pitchFamily="34" charset="-122"/>
                <a:cs typeface="Arial" pitchFamily="34" charset="-120"/>
              </a:rPr>
              <a:t>The gap between the raw numbers and the regression estimates </a:t>
            </a:r>
            <a:pPr indent="0" marL="0">
              <a:lnSpc>
                <a:spcPct val="112000"/>
              </a:lnSpc>
              <a:buNone/>
            </a:pPr>
            <a:r>
              <a:rPr lang="en-US" sz="1300" i="1" dirty="0">
                <a:solidFill>
                  <a:srgbClr val="3A5A7A"/>
                </a:solidFill>
                <a:latin typeface="Arial" pitchFamily="34" charset="0"/>
                <a:ea typeface="Arial" pitchFamily="34" charset="-122"/>
                <a:cs typeface="Arial" pitchFamily="34" charset="-120"/>
              </a:rPr>
              <a:t>is</a:t>
            </a:r>
            <a:pPr indent="0" marL="0">
              <a:lnSpc>
                <a:spcPct val="112000"/>
              </a:lnSpc>
              <a:buNone/>
            </a:pPr>
            <a:r>
              <a:rPr lang="en-US" sz="1300" dirty="0">
                <a:solidFill>
                  <a:srgbClr val="3A5A7A"/>
                </a:solidFill>
                <a:latin typeface="Arial" pitchFamily="34" charset="0"/>
                <a:ea typeface="Arial" pitchFamily="34" charset="-122"/>
                <a:cs typeface="Arial" pitchFamily="34" charset="-120"/>
              </a:rPr>
              <a:t> the result. Several industry reports that hype oLLM rely on exactly the kind of daily, unmodeled aggregation this sparsity corrupts.</a:t>
            </a:r>
            <a:endParaRPr lang="en-US" sz="1300" dirty="0"/>
          </a:p>
        </p:txBody>
      </p:sp>
      <p:sp>
        <p:nvSpPr>
          <p:cNvPr id="9" name="Shape 7"/>
          <p:cNvSpPr/>
          <p:nvPr/>
        </p:nvSpPr>
        <p:spPr>
          <a:xfrm>
            <a:off x="566928" y="6382512"/>
            <a:ext cx="11055096" cy="0"/>
          </a:xfrm>
          <a:prstGeom prst="line">
            <a:avLst/>
          </a:prstGeom>
          <a:noFill/>
          <a:ln w="6350">
            <a:solidFill>
              <a:srgbClr val="D7DEE5"/>
            </a:solidFill>
            <a:prstDash val="solid"/>
          </a:ln>
        </p:spPr>
      </p:sp>
      <p:sp>
        <p:nvSpPr>
          <p:cNvPr id="10" name="Text 8"/>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 · </a:t>
            </a:r>
            <a:pPr algn="l" indent="0" marL="0">
              <a:buNone/>
            </a:pPr>
            <a:r>
              <a:rPr lang="en-US" sz="900" u="none" dirty="0">
                <a:solidFill>
                  <a:srgbClr val="A85F43"/>
                </a:solidFill>
                <a:latin typeface="Arial" pitchFamily="34" charset="0"/>
                <a:ea typeface="Arial" pitchFamily="34" charset="-122"/>
                <a:cs typeface="Arial" pitchFamily="34" charset="-120"/>
                <a:hlinkClick r:id="rId1" invalidUrl="" action="" tgtFrame="" tooltip="" history="1" highlightClick="0" endSnd="0">
                  <a:extLst>
                    <a:ext uri="{A12FA001-AC4F-418D-AE19-62706E023703}">
                      <ahyp:hlinkClr xmlns:ahyp="http://schemas.microsoft.com/office/drawing/2018/hyperlinkcolor" val="tx"/>
                    </a:ext>
                  </a:extLst>
                </a:hlinkClick>
              </a:rPr>
              <a:t>organicllm.org</a:t>
            </a:r>
            <a:endParaRPr lang="en-US" sz="900" dirty="0"/>
          </a:p>
        </p:txBody>
      </p:sp>
      <p:sp>
        <p:nvSpPr>
          <p:cNvPr id="11" name="Text 9"/>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18</a:t>
            </a:r>
            <a:endParaRPr lang="en-US" sz="9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SECTION 2 · METHODS (OPTIONAL DEEP-DIVE)</a:t>
            </a:r>
            <a:endParaRPr lang="en-US" sz="1100" dirty="0"/>
          </a:p>
        </p:txBody>
      </p:sp>
      <p:sp>
        <p:nvSpPr>
          <p:cNvPr id="3" name="Text 1"/>
          <p:cNvSpPr/>
          <p:nvPr/>
        </p:nvSpPr>
        <p:spPr>
          <a:xfrm>
            <a:off x="566928" y="676656"/>
            <a:ext cx="11055096" cy="8686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The models: fixed effects with oLLM as baseline</a:t>
            </a:r>
            <a:endParaRPr lang="en-US" sz="3000" dirty="0"/>
          </a:p>
        </p:txBody>
      </p:sp>
      <p:sp>
        <p:nvSpPr>
          <p:cNvPr id="4" name="Text 2"/>
          <p:cNvSpPr/>
          <p:nvPr/>
        </p:nvSpPr>
        <p:spPr>
          <a:xfrm>
            <a:off x="566928" y="1783080"/>
            <a:ext cx="6766560" cy="4206240"/>
          </a:xfrm>
          <a:prstGeom prst="rect">
            <a:avLst/>
          </a:prstGeom>
          <a:noFill/>
          <a:ln/>
        </p:spPr>
        <p:txBody>
          <a:bodyPr wrap="square" rtlCol="0" anchor="t"/>
          <a:lstStyle/>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Conversion &amp; bounce rate: quasibinomial models — sessions enter the likelihood; a dispersion parameter absorbs overdispersion.</a:t>
            </a:r>
            <a:endParaRPr lang="en-US" sz="1600" dirty="0"/>
          </a:p>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AOV, RPS, duration, page views: weighted linear models — weights bound leverage so a few noisy small cells can't dominate.</a:t>
            </a:r>
            <a:endParaRPr lang="en-US" sz="1600" dirty="0"/>
          </a:p>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All models include channel + website + device + month fixed effects; oLLM is the baseline category.</a:t>
            </a:r>
            <a:endParaRPr lang="en-US" sz="1600" dirty="0"/>
          </a:p>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So every coefficient reads as 'this channel vs oLLM, holding website, device, and month constant.'</a:t>
            </a:r>
            <a:endParaRPr lang="en-US" sz="1600" dirty="0"/>
          </a:p>
        </p:txBody>
      </p:sp>
      <p:sp>
        <p:nvSpPr>
          <p:cNvPr id="5" name="Shape 3"/>
          <p:cNvSpPr/>
          <p:nvPr/>
        </p:nvSpPr>
        <p:spPr>
          <a:xfrm>
            <a:off x="7699248" y="1783080"/>
            <a:ext cx="3922776" cy="4114800"/>
          </a:xfrm>
          <a:prstGeom prst="rect">
            <a:avLst/>
          </a:prstGeom>
          <a:solidFill>
            <a:srgbClr val="F7ECE5"/>
          </a:solidFill>
          <a:ln/>
        </p:spPr>
      </p:sp>
      <p:sp>
        <p:nvSpPr>
          <p:cNvPr id="6" name="Shape 4"/>
          <p:cNvSpPr/>
          <p:nvPr/>
        </p:nvSpPr>
        <p:spPr>
          <a:xfrm>
            <a:off x="7699248" y="1783080"/>
            <a:ext cx="36576" cy="4114800"/>
          </a:xfrm>
          <a:prstGeom prst="rect">
            <a:avLst/>
          </a:prstGeom>
          <a:solidFill>
            <a:srgbClr val="D4896E"/>
          </a:solidFill>
          <a:ln/>
        </p:spPr>
      </p:sp>
      <p:sp>
        <p:nvSpPr>
          <p:cNvPr id="7" name="Text 5"/>
          <p:cNvSpPr/>
          <p:nvPr/>
        </p:nvSpPr>
        <p:spPr>
          <a:xfrm>
            <a:off x="7955280" y="2011680"/>
            <a:ext cx="3465576" cy="457200"/>
          </a:xfrm>
          <a:prstGeom prst="rect">
            <a:avLst/>
          </a:prstGeom>
          <a:noFill/>
          <a:ln/>
        </p:spPr>
        <p:txBody>
          <a:bodyPr wrap="square" lIns="0" tIns="0" rIns="0" bIns="0" rtlCol="0" anchor="ctr"/>
          <a:lstStyle/>
          <a:p>
            <a:pPr indent="0" marL="0">
              <a:buNone/>
            </a:pPr>
            <a:r>
              <a:rPr lang="en-US" sz="1400" b="1" dirty="0">
                <a:solidFill>
                  <a:srgbClr val="0B2D4A"/>
                </a:solidFill>
                <a:latin typeface="Arial" pitchFamily="34" charset="0"/>
                <a:ea typeface="Arial" pitchFamily="34" charset="-122"/>
                <a:cs typeface="Arial" pitchFamily="34" charset="-120"/>
              </a:rPr>
              <a:t>The estimating equation</a:t>
            </a:r>
            <a:endParaRPr lang="en-US" sz="1400" dirty="0"/>
          </a:p>
        </p:txBody>
      </p:sp>
      <p:sp>
        <p:nvSpPr>
          <p:cNvPr id="8" name="Text 6"/>
          <p:cNvSpPr/>
          <p:nvPr/>
        </p:nvSpPr>
        <p:spPr>
          <a:xfrm>
            <a:off x="7955280" y="2496312"/>
            <a:ext cx="3465576" cy="3200400"/>
          </a:xfrm>
          <a:prstGeom prst="rect">
            <a:avLst/>
          </a:prstGeom>
          <a:noFill/>
          <a:ln/>
        </p:spPr>
        <p:txBody>
          <a:bodyPr wrap="square" lIns="0" tIns="0" rIns="0" bIns="0" rtlCol="0" anchor="t"/>
          <a:lstStyle/>
          <a:p>
            <a:pPr indent="0" marL="0">
              <a:lnSpc>
                <a:spcPct val="112000"/>
              </a:lnSpc>
              <a:buNone/>
            </a:pPr>
            <a:r>
              <a:rPr lang="en-US" sz="1300" dirty="0">
                <a:solidFill>
                  <a:srgbClr val="3A5A7A"/>
                </a:solidFill>
                <a:latin typeface="Arial" pitchFamily="34" charset="0"/>
                <a:ea typeface="Arial" pitchFamily="34" charset="-122"/>
                <a:cs typeface="Arial" pitchFamily="34" charset="-120"/>
              </a:rPr>
              <a:t>logit(CR) = α(channel) + γ(website) + δ(device) + μ(month). The channel fixed effects α are exactly the numbers plotted in every results figure.</a:t>
            </a:r>
            <a:endParaRPr lang="en-US" sz="1300" dirty="0"/>
          </a:p>
        </p:txBody>
      </p:sp>
      <p:sp>
        <p:nvSpPr>
          <p:cNvPr id="9" name="Shape 7"/>
          <p:cNvSpPr/>
          <p:nvPr/>
        </p:nvSpPr>
        <p:spPr>
          <a:xfrm>
            <a:off x="566928" y="6382512"/>
            <a:ext cx="11055096" cy="0"/>
          </a:xfrm>
          <a:prstGeom prst="line">
            <a:avLst/>
          </a:prstGeom>
          <a:noFill/>
          <a:ln w="6350">
            <a:solidFill>
              <a:srgbClr val="D7DEE5"/>
            </a:solidFill>
            <a:prstDash val="solid"/>
          </a:ln>
        </p:spPr>
      </p:sp>
      <p:sp>
        <p:nvSpPr>
          <p:cNvPr id="10" name="Text 8"/>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 · </a:t>
            </a:r>
            <a:pPr algn="l" indent="0" marL="0">
              <a:buNone/>
            </a:pPr>
            <a:r>
              <a:rPr lang="en-US" sz="900" u="none" dirty="0">
                <a:solidFill>
                  <a:srgbClr val="A85F43"/>
                </a:solidFill>
                <a:latin typeface="Arial" pitchFamily="34" charset="0"/>
                <a:ea typeface="Arial" pitchFamily="34" charset="-122"/>
                <a:cs typeface="Arial" pitchFamily="34" charset="-120"/>
                <a:hlinkClick r:id="rId1" invalidUrl="" action="" tgtFrame="" tooltip="" history="1" highlightClick="0" endSnd="0">
                  <a:extLst>
                    <a:ext uri="{A12FA001-AC4F-418D-AE19-62706E023703}">
                      <ahyp:hlinkClr xmlns:ahyp="http://schemas.microsoft.com/office/drawing/2018/hyperlinkcolor" val="tx"/>
                    </a:ext>
                  </a:extLst>
                </a:hlinkClick>
              </a:rPr>
              <a:t>organicllm.org</a:t>
            </a:r>
            <a:endParaRPr lang="en-US" sz="900" dirty="0"/>
          </a:p>
        </p:txBody>
      </p:sp>
      <p:sp>
        <p:nvSpPr>
          <p:cNvPr id="11" name="Text 9"/>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19</a:t>
            </a:r>
            <a:endParaRPr lang="en-US" sz="9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ABOUT THE AUTHORS &amp; THE PAPER</a:t>
            </a:r>
            <a:endParaRPr lang="en-US" sz="1100" dirty="0"/>
          </a:p>
        </p:txBody>
      </p:sp>
      <p:sp>
        <p:nvSpPr>
          <p:cNvPr id="3" name="Text 1"/>
          <p:cNvSpPr/>
          <p:nvPr/>
        </p:nvSpPr>
        <p:spPr>
          <a:xfrm>
            <a:off x="566928" y="676656"/>
            <a:ext cx="11055096" cy="8686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The authors &amp; the paper</a:t>
            </a:r>
            <a:endParaRPr lang="en-US" sz="3000" dirty="0"/>
          </a:p>
        </p:txBody>
      </p:sp>
      <p:sp>
        <p:nvSpPr>
          <p:cNvPr id="4" name="Shape 2"/>
          <p:cNvSpPr/>
          <p:nvPr/>
        </p:nvSpPr>
        <p:spPr>
          <a:xfrm>
            <a:off x="566928" y="1783080"/>
            <a:ext cx="5298948" cy="2468880"/>
          </a:xfrm>
          <a:prstGeom prst="roundRect">
            <a:avLst>
              <a:gd name="adj" fmla="val 2222"/>
            </a:avLst>
          </a:prstGeom>
          <a:solidFill>
            <a:srgbClr val="FFFFFF"/>
          </a:solidFill>
          <a:ln w="3175">
            <a:solidFill>
              <a:srgbClr val="9DB2CC"/>
            </a:solidFill>
            <a:prstDash val="solid"/>
          </a:ln>
        </p:spPr>
      </p:sp>
      <p:sp>
        <p:nvSpPr>
          <p:cNvPr id="5" name="Text 3"/>
          <p:cNvSpPr/>
          <p:nvPr/>
        </p:nvSpPr>
        <p:spPr>
          <a:xfrm>
            <a:off x="841248" y="2011680"/>
            <a:ext cx="4750308" cy="457200"/>
          </a:xfrm>
          <a:prstGeom prst="rect">
            <a:avLst/>
          </a:prstGeom>
          <a:noFill/>
          <a:ln/>
        </p:spPr>
        <p:txBody>
          <a:bodyPr wrap="square" lIns="0" tIns="0" rIns="0" bIns="0" rtlCol="0" anchor="ctr"/>
          <a:lstStyle/>
          <a:p>
            <a:pPr indent="0" marL="0">
              <a:buNone/>
            </a:pPr>
            <a:r>
              <a:rPr lang="en-US" sz="2000" b="1" dirty="0">
                <a:solidFill>
                  <a:srgbClr val="0B2D4A"/>
                </a:solidFill>
                <a:latin typeface="Arial" pitchFamily="34" charset="0"/>
                <a:ea typeface="Arial" pitchFamily="34" charset="-122"/>
                <a:cs typeface="Arial" pitchFamily="34" charset="-120"/>
              </a:rPr>
              <a:t>Maximilian Kaiser</a:t>
            </a:r>
            <a:endParaRPr lang="en-US" sz="2000" dirty="0"/>
          </a:p>
        </p:txBody>
      </p:sp>
      <p:sp>
        <p:nvSpPr>
          <p:cNvPr id="6" name="Text 4"/>
          <p:cNvSpPr/>
          <p:nvPr/>
        </p:nvSpPr>
        <p:spPr>
          <a:xfrm>
            <a:off x="841248" y="2496312"/>
            <a:ext cx="4750308" cy="640080"/>
          </a:xfrm>
          <a:prstGeom prst="rect">
            <a:avLst/>
          </a:prstGeom>
          <a:noFill/>
          <a:ln/>
        </p:spPr>
        <p:txBody>
          <a:bodyPr wrap="square" lIns="0" tIns="0" rIns="0" bIns="0" rtlCol="0" anchor="ctr"/>
          <a:lstStyle/>
          <a:p>
            <a:pPr indent="0" marL="0">
              <a:lnSpc>
                <a:spcPct val="105000"/>
              </a:lnSpc>
              <a:buNone/>
            </a:pPr>
            <a:r>
              <a:rPr lang="en-US" sz="1350" dirty="0">
                <a:solidFill>
                  <a:srgbClr val="3A5A7A"/>
                </a:solidFill>
                <a:latin typeface="Arial" pitchFamily="34" charset="0"/>
                <a:ea typeface="Arial" pitchFamily="34" charset="-122"/>
                <a:cs typeface="Arial" pitchFamily="34" charset="-120"/>
              </a:rPr>
              <a:t>University of Hamburg · Grips Intelligence</a:t>
            </a:r>
            <a:endParaRPr lang="en-US" sz="1350" dirty="0"/>
          </a:p>
        </p:txBody>
      </p:sp>
      <p:sp>
        <p:nvSpPr>
          <p:cNvPr id="7" name="Text 5"/>
          <p:cNvSpPr/>
          <p:nvPr/>
        </p:nvSpPr>
        <p:spPr>
          <a:xfrm>
            <a:off x="841248" y="3566160"/>
            <a:ext cx="4750308" cy="365760"/>
          </a:xfrm>
          <a:prstGeom prst="rect">
            <a:avLst/>
          </a:prstGeom>
          <a:noFill/>
          <a:ln/>
        </p:spPr>
        <p:txBody>
          <a:bodyPr wrap="square" lIns="0" tIns="0" rIns="0" bIns="0" rtlCol="0" anchor="ctr"/>
          <a:lstStyle/>
          <a:p>
            <a:pPr indent="0" marL="0">
              <a:buNone/>
            </a:pPr>
            <a:r>
              <a:rPr lang="en-US" sz="1350" b="1" u="none" dirty="0">
                <a:solidFill>
                  <a:srgbClr val="A85F43"/>
                </a:solidFill>
                <a:latin typeface="Arial" pitchFamily="34" charset="0"/>
                <a:ea typeface="Arial" pitchFamily="34" charset="-122"/>
                <a:cs typeface="Arial" pitchFamily="34" charset="-120"/>
                <a:hlinkClick r:id="rId1" invalidUrl="" action="" tgtFrame="" tooltip="" history="1" highlightClick="0" endSnd="0">
                  <a:extLst>
                    <a:ext uri="{A12FA001-AC4F-418D-AE19-62706E023703}">
                      <ahyp:hlinkClr xmlns:ahyp="http://schemas.microsoft.com/office/drawing/2018/hyperlinkcolor" val="tx"/>
                    </a:ext>
                  </a:extLst>
                </a:hlinkClick>
              </a:rPr>
              <a:t>LinkedIn</a:t>
            </a:r>
            <a:endParaRPr lang="en-US" sz="1350" dirty="0"/>
          </a:p>
        </p:txBody>
      </p:sp>
      <p:sp>
        <p:nvSpPr>
          <p:cNvPr id="8" name="Shape 6"/>
          <p:cNvSpPr/>
          <p:nvPr/>
        </p:nvSpPr>
        <p:spPr>
          <a:xfrm>
            <a:off x="6323076" y="1783080"/>
            <a:ext cx="5298948" cy="2468880"/>
          </a:xfrm>
          <a:prstGeom prst="roundRect">
            <a:avLst>
              <a:gd name="adj" fmla="val 2222"/>
            </a:avLst>
          </a:prstGeom>
          <a:solidFill>
            <a:srgbClr val="FFFFFF"/>
          </a:solidFill>
          <a:ln w="3175">
            <a:solidFill>
              <a:srgbClr val="9DB2CC"/>
            </a:solidFill>
            <a:prstDash val="solid"/>
          </a:ln>
        </p:spPr>
      </p:sp>
      <p:sp>
        <p:nvSpPr>
          <p:cNvPr id="9" name="Text 7"/>
          <p:cNvSpPr/>
          <p:nvPr/>
        </p:nvSpPr>
        <p:spPr>
          <a:xfrm>
            <a:off x="6597396" y="2011680"/>
            <a:ext cx="4750308" cy="457200"/>
          </a:xfrm>
          <a:prstGeom prst="rect">
            <a:avLst/>
          </a:prstGeom>
          <a:noFill/>
          <a:ln/>
        </p:spPr>
        <p:txBody>
          <a:bodyPr wrap="square" lIns="0" tIns="0" rIns="0" bIns="0" rtlCol="0" anchor="ctr"/>
          <a:lstStyle/>
          <a:p>
            <a:pPr indent="0" marL="0">
              <a:buNone/>
            </a:pPr>
            <a:r>
              <a:rPr lang="en-US" sz="2000" b="1" dirty="0">
                <a:solidFill>
                  <a:srgbClr val="0B2D4A"/>
                </a:solidFill>
                <a:latin typeface="Arial" pitchFamily="34" charset="0"/>
                <a:ea typeface="Arial" pitchFamily="34" charset="-122"/>
                <a:cs typeface="Arial" pitchFamily="34" charset="-120"/>
              </a:rPr>
              <a:t>Christian Schulze</a:t>
            </a:r>
            <a:endParaRPr lang="en-US" sz="2000" dirty="0"/>
          </a:p>
        </p:txBody>
      </p:sp>
      <p:sp>
        <p:nvSpPr>
          <p:cNvPr id="10" name="Text 8"/>
          <p:cNvSpPr/>
          <p:nvPr/>
        </p:nvSpPr>
        <p:spPr>
          <a:xfrm>
            <a:off x="6597396" y="2496312"/>
            <a:ext cx="4750308" cy="640080"/>
          </a:xfrm>
          <a:prstGeom prst="rect">
            <a:avLst/>
          </a:prstGeom>
          <a:noFill/>
          <a:ln/>
        </p:spPr>
        <p:txBody>
          <a:bodyPr wrap="square" lIns="0" tIns="0" rIns="0" bIns="0" rtlCol="0" anchor="ctr"/>
          <a:lstStyle/>
          <a:p>
            <a:pPr indent="0" marL="0">
              <a:lnSpc>
                <a:spcPct val="105000"/>
              </a:lnSpc>
              <a:buNone/>
            </a:pPr>
            <a:r>
              <a:rPr lang="en-US" sz="1350" dirty="0">
                <a:solidFill>
                  <a:srgbClr val="3A5A7A"/>
                </a:solidFill>
                <a:latin typeface="Arial" pitchFamily="34" charset="0"/>
                <a:ea typeface="Arial" pitchFamily="34" charset="-122"/>
                <a:cs typeface="Arial" pitchFamily="34" charset="-120"/>
              </a:rPr>
              <a:t>Frankfurt School of Finance &amp; Management</a:t>
            </a:r>
            <a:endParaRPr lang="en-US" sz="1350" dirty="0"/>
          </a:p>
        </p:txBody>
      </p:sp>
      <p:sp>
        <p:nvSpPr>
          <p:cNvPr id="11" name="Text 9"/>
          <p:cNvSpPr/>
          <p:nvPr/>
        </p:nvSpPr>
        <p:spPr>
          <a:xfrm>
            <a:off x="6597396" y="3566160"/>
            <a:ext cx="4750308" cy="365760"/>
          </a:xfrm>
          <a:prstGeom prst="rect">
            <a:avLst/>
          </a:prstGeom>
          <a:noFill/>
          <a:ln/>
        </p:spPr>
        <p:txBody>
          <a:bodyPr wrap="square" lIns="0" tIns="0" rIns="0" bIns="0" rtlCol="0" anchor="ctr"/>
          <a:lstStyle/>
          <a:p>
            <a:pPr indent="0" marL="0">
              <a:buNone/>
            </a:pPr>
            <a:r>
              <a:rPr lang="en-US" sz="1350" b="1" u="none" dirty="0">
                <a:solidFill>
                  <a:srgbClr val="A85F43"/>
                </a:solidFill>
                <a:latin typeface="Arial" pitchFamily="34" charset="0"/>
                <a:ea typeface="Arial" pitchFamily="34" charset="-122"/>
                <a:cs typeface="Arial" pitchFamily="34" charset="-120"/>
                <a:hlinkClick r:id="rId2" invalidUrl="" action="" tgtFrame="" tooltip="" history="1" highlightClick="0" endSnd="0">
                  <a:extLst>
                    <a:ext uri="{A12FA001-AC4F-418D-AE19-62706E023703}">
                      <ahyp:hlinkClr xmlns:ahyp="http://schemas.microsoft.com/office/drawing/2018/hyperlinkcolor" val="tx"/>
                    </a:ext>
                  </a:extLst>
                </a:hlinkClick>
              </a:rPr>
              <a:t>LinkedIn</a:t>
            </a:r>
            <a:endParaRPr lang="en-US" sz="1350" dirty="0"/>
          </a:p>
        </p:txBody>
      </p:sp>
      <p:sp>
        <p:nvSpPr>
          <p:cNvPr id="12" name="Text 10"/>
          <p:cNvSpPr/>
          <p:nvPr/>
        </p:nvSpPr>
        <p:spPr>
          <a:xfrm>
            <a:off x="566928" y="4617720"/>
            <a:ext cx="11055096" cy="320040"/>
          </a:xfrm>
          <a:prstGeom prst="rect">
            <a:avLst/>
          </a:prstGeom>
          <a:noFill/>
          <a:ln/>
        </p:spPr>
        <p:txBody>
          <a:bodyPr wrap="square" lIns="0" tIns="0" rIns="0" bIns="0" rtlCol="0" anchor="ctr"/>
          <a:lstStyle/>
          <a:p>
            <a:pPr indent="0" marL="0">
              <a:buNone/>
            </a:pPr>
            <a:r>
              <a:rPr lang="en-US" sz="1400" b="1" dirty="0">
                <a:solidFill>
                  <a:srgbClr val="0B2D4A"/>
                </a:solidFill>
                <a:latin typeface="Arial" pitchFamily="34" charset="0"/>
                <a:ea typeface="Arial" pitchFamily="34" charset="-122"/>
                <a:cs typeface="Arial" pitchFamily="34" charset="-120"/>
              </a:rPr>
              <a:t>Read the paper</a:t>
            </a:r>
            <a:endParaRPr lang="en-US" sz="1400" dirty="0"/>
          </a:p>
        </p:txBody>
      </p:sp>
      <p:sp>
        <p:nvSpPr>
          <p:cNvPr id="13" name="Text 11"/>
          <p:cNvSpPr/>
          <p:nvPr/>
        </p:nvSpPr>
        <p:spPr>
          <a:xfrm>
            <a:off x="566928" y="4965192"/>
            <a:ext cx="11055096" cy="365760"/>
          </a:xfrm>
          <a:prstGeom prst="rect">
            <a:avLst/>
          </a:prstGeom>
          <a:noFill/>
          <a:ln/>
        </p:spPr>
        <p:txBody>
          <a:bodyPr wrap="square" lIns="0" tIns="0" rIns="0" bIns="0" rtlCol="0" anchor="ctr"/>
          <a:lstStyle/>
          <a:p>
            <a:pPr indent="0" marL="0">
              <a:buNone/>
            </a:pPr>
            <a:r>
              <a:rPr lang="en-US" sz="1400" b="1" u="none" dirty="0">
                <a:solidFill>
                  <a:srgbClr val="A85F43"/>
                </a:solidFill>
                <a:latin typeface="Arial" pitchFamily="34" charset="0"/>
                <a:ea typeface="Arial" pitchFamily="34" charset="-122"/>
                <a:cs typeface="Arial" pitchFamily="34" charset="-120"/>
                <a:hlinkClick r:id="rId3" invalidUrl="" action="" tgtFrame="" tooltip="" history="1" highlightClick="0" endSnd="0">
                  <a:extLst>
                    <a:ext uri="{A12FA001-AC4F-418D-AE19-62706E023703}">
                      <ahyp:hlinkClr xmlns:ahyp="http://schemas.microsoft.com/office/drawing/2018/hyperlinkcolor" val="tx"/>
                    </a:ext>
                  </a:extLst>
                </a:hlinkClick>
              </a:rPr>
              <a:t>Marketing Science (forthcoming)</a:t>
            </a:r>
            <a:pPr indent="0" marL="0">
              <a:buNone/>
            </a:pPr>
            <a:r>
              <a:rPr lang="en-US" sz="1400" dirty="0">
                <a:solidFill>
                  <a:srgbClr val="3A5A7A"/>
                </a:solidFill>
                <a:latin typeface="Arial" pitchFamily="34" charset="0"/>
                <a:ea typeface="Arial" pitchFamily="34" charset="-122"/>
                <a:cs typeface="Arial" pitchFamily="34" charset="-120"/>
              </a:rPr>
              <a:t>      ·      </a:t>
            </a:r>
            <a:pPr indent="0" marL="0">
              <a:buNone/>
            </a:pPr>
            <a:r>
              <a:rPr lang="en-US" sz="1400" b="1" u="none" dirty="0">
                <a:solidFill>
                  <a:srgbClr val="A85F43"/>
                </a:solidFill>
                <a:latin typeface="Arial" pitchFamily="34" charset="0"/>
                <a:ea typeface="Arial" pitchFamily="34" charset="-122"/>
                <a:cs typeface="Arial" pitchFamily="34" charset="-120"/>
                <a:hlinkClick r:id="rId4" invalidUrl="" action="" tgtFrame="" tooltip="" history="1" highlightClick="0" endSnd="0">
                  <a:extLst>
                    <a:ext uri="{A12FA001-AC4F-418D-AE19-62706E023703}">
                      <ahyp:hlinkClr xmlns:ahyp="http://schemas.microsoft.com/office/drawing/2018/hyperlinkcolor" val="tx"/>
                    </a:ext>
                  </a:extLst>
                </a:hlinkClick>
              </a:rPr>
              <a:t>organicllm.org — paper companion site</a:t>
            </a:r>
            <a:endParaRPr lang="en-US" sz="1400" dirty="0"/>
          </a:p>
        </p:txBody>
      </p:sp>
      <p:sp>
        <p:nvSpPr>
          <p:cNvPr id="14" name="Shape 12"/>
          <p:cNvSpPr/>
          <p:nvPr/>
        </p:nvSpPr>
        <p:spPr>
          <a:xfrm>
            <a:off x="566928" y="6382512"/>
            <a:ext cx="11055096" cy="0"/>
          </a:xfrm>
          <a:prstGeom prst="line">
            <a:avLst/>
          </a:prstGeom>
          <a:noFill/>
          <a:ln w="6350">
            <a:solidFill>
              <a:srgbClr val="D7DEE5"/>
            </a:solidFill>
            <a:prstDash val="solid"/>
          </a:ln>
        </p:spPr>
      </p:sp>
      <p:sp>
        <p:nvSpPr>
          <p:cNvPr id="15" name="Text 13"/>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 · </a:t>
            </a:r>
            <a:pPr algn="l" indent="0" marL="0">
              <a:buNone/>
            </a:pPr>
            <a:r>
              <a:rPr lang="en-US" sz="900" u="none" dirty="0">
                <a:solidFill>
                  <a:srgbClr val="A85F43"/>
                </a:solidFill>
                <a:latin typeface="Arial" pitchFamily="34" charset="0"/>
                <a:ea typeface="Arial" pitchFamily="34" charset="-122"/>
                <a:cs typeface="Arial" pitchFamily="34" charset="-120"/>
                <a:hlinkClick r:id="rId5" invalidUrl="" action="" tgtFrame="" tooltip="" history="1" highlightClick="0" endSnd="0">
                  <a:extLst>
                    <a:ext uri="{A12FA001-AC4F-418D-AE19-62706E023703}">
                      <ahyp:hlinkClr xmlns:ahyp="http://schemas.microsoft.com/office/drawing/2018/hyperlinkcolor" val="tx"/>
                    </a:ext>
                  </a:extLst>
                </a:hlinkClick>
              </a:rPr>
              <a:t>organicllm.org</a:t>
            </a:r>
            <a:endParaRPr lang="en-US" sz="900" dirty="0"/>
          </a:p>
        </p:txBody>
      </p:sp>
      <p:sp>
        <p:nvSpPr>
          <p:cNvPr id="16" name="Text 14"/>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2</a:t>
            </a:r>
            <a:endParaRPr lang="en-US" sz="9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0B2D4A"/>
        </a:solidFill>
      </p:bgPr>
    </p:bg>
    <p:spTree>
      <p:nvGrpSpPr>
        <p:cNvPr id="1" name=""/>
        <p:cNvGrpSpPr/>
        <p:nvPr/>
      </p:nvGrpSpPr>
      <p:grpSpPr>
        <a:xfrm>
          <a:off x="0" y="0"/>
          <a:ext cx="0" cy="0"/>
          <a:chOff x="0" y="0"/>
          <a:chExt cx="0" cy="0"/>
        </a:xfrm>
      </p:grpSpPr>
      <p:sp>
        <p:nvSpPr>
          <p:cNvPr id="2" name="Text 0"/>
          <p:cNvSpPr/>
          <p:nvPr/>
        </p:nvSpPr>
        <p:spPr>
          <a:xfrm>
            <a:off x="658368" y="1920240"/>
            <a:ext cx="2743200" cy="1463040"/>
          </a:xfrm>
          <a:prstGeom prst="rect">
            <a:avLst/>
          </a:prstGeom>
          <a:noFill/>
          <a:ln/>
        </p:spPr>
        <p:txBody>
          <a:bodyPr wrap="square" lIns="0" tIns="0" rIns="0" bIns="0" rtlCol="0" anchor="ctr"/>
          <a:lstStyle/>
          <a:p>
            <a:pPr indent="0" marL="0">
              <a:buNone/>
            </a:pPr>
            <a:r>
              <a:rPr lang="en-US" sz="9000" b="1" dirty="0">
                <a:solidFill>
                  <a:srgbClr val="E7B4A1"/>
                </a:solidFill>
                <a:latin typeface="Arial" pitchFamily="34" charset="0"/>
                <a:ea typeface="Arial" pitchFamily="34" charset="-122"/>
                <a:cs typeface="Arial" pitchFamily="34" charset="-120"/>
              </a:rPr>
              <a:t>03</a:t>
            </a:r>
            <a:endParaRPr lang="en-US" sz="9000" dirty="0"/>
          </a:p>
        </p:txBody>
      </p:sp>
      <p:sp>
        <p:nvSpPr>
          <p:cNvPr id="3" name="Text 1"/>
          <p:cNvSpPr/>
          <p:nvPr/>
        </p:nvSpPr>
        <p:spPr>
          <a:xfrm>
            <a:off x="676656" y="3429000"/>
            <a:ext cx="10058400" cy="365760"/>
          </a:xfrm>
          <a:prstGeom prst="rect">
            <a:avLst/>
          </a:prstGeom>
          <a:noFill/>
          <a:ln/>
        </p:spPr>
        <p:txBody>
          <a:bodyPr wrap="square" lIns="0" tIns="0" rIns="0" bIns="0" rtlCol="0" anchor="ctr"/>
          <a:lstStyle/>
          <a:p>
            <a:pPr indent="0" marL="0">
              <a:buNone/>
            </a:pPr>
            <a:r>
              <a:rPr lang="en-US" sz="1300" b="1" spc="400" kern="0" dirty="0">
                <a:solidFill>
                  <a:srgbClr val="E7B4A1"/>
                </a:solidFill>
                <a:latin typeface="Arial" pitchFamily="34" charset="0"/>
                <a:ea typeface="Arial" pitchFamily="34" charset="-122"/>
                <a:cs typeface="Arial" pitchFamily="34" charset="-120"/>
              </a:rPr>
              <a:t>SECTION 3</a:t>
            </a:r>
            <a:endParaRPr lang="en-US" sz="1300" dirty="0"/>
          </a:p>
        </p:txBody>
      </p:sp>
      <p:sp>
        <p:nvSpPr>
          <p:cNvPr id="4" name="Text 2"/>
          <p:cNvSpPr/>
          <p:nvPr/>
        </p:nvSpPr>
        <p:spPr>
          <a:xfrm>
            <a:off x="658368" y="3794760"/>
            <a:ext cx="10424160" cy="1645920"/>
          </a:xfrm>
          <a:prstGeom prst="rect">
            <a:avLst/>
          </a:prstGeom>
          <a:noFill/>
          <a:ln/>
        </p:spPr>
        <p:txBody>
          <a:bodyPr wrap="square" lIns="0" tIns="0" rIns="0" bIns="0" rtlCol="0" anchor="ctr"/>
          <a:lstStyle/>
          <a:p>
            <a:pPr indent="0" marL="0">
              <a:lnSpc>
                <a:spcPct val="104000"/>
              </a:lnSpc>
              <a:buNone/>
            </a:pPr>
            <a:r>
              <a:rPr lang="en-US" sz="3600" b="1" dirty="0">
                <a:solidFill>
                  <a:srgbClr val="FFFFFF"/>
                </a:solidFill>
                <a:latin typeface="Arial" pitchFamily="34" charset="0"/>
                <a:ea typeface="Arial" pitchFamily="34" charset="-122"/>
                <a:cs typeface="Arial" pitchFamily="34" charset="-120"/>
              </a:rPr>
              <a:t>Results: where oLLM stands today</a:t>
            </a:r>
            <a:endParaRPr lang="en-US" sz="3600" dirty="0"/>
          </a:p>
        </p:txBody>
      </p:sp>
      <p:sp>
        <p:nvSpPr>
          <p:cNvPr id="5" name="Text 3"/>
          <p:cNvSpPr/>
          <p:nvPr/>
        </p:nvSpPr>
        <p:spPr>
          <a:xfrm>
            <a:off x="676656" y="5074920"/>
            <a:ext cx="9692640" cy="731520"/>
          </a:xfrm>
          <a:prstGeom prst="rect">
            <a:avLst/>
          </a:prstGeom>
          <a:noFill/>
          <a:ln/>
        </p:spPr>
        <p:txBody>
          <a:bodyPr wrap="square" lIns="0" tIns="0" rIns="0" bIns="0" rtlCol="0" anchor="ctr"/>
          <a:lstStyle/>
          <a:p>
            <a:pPr indent="0" marL="0">
              <a:lnSpc>
                <a:spcPct val="110000"/>
              </a:lnSpc>
              <a:buNone/>
            </a:pPr>
            <a:r>
              <a:rPr lang="en-US" sz="1500" dirty="0">
                <a:solidFill>
                  <a:srgbClr val="C9D6E2"/>
                </a:solidFill>
                <a:latin typeface="Arial" pitchFamily="34" charset="0"/>
                <a:ea typeface="Arial" pitchFamily="34" charset="-122"/>
                <a:cs typeface="Arial" pitchFamily="34" charset="-120"/>
              </a:rPr>
              <a:t>Why the raw numbers mislead, then the regression-adjusted picture across conversion, order value, revenue per session, and engagement.</a:t>
            </a:r>
            <a:endParaRPr lang="en-US" sz="15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1">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SECTION 3 · RESULTS</a:t>
            </a:r>
            <a:endParaRPr lang="en-US" sz="1100" dirty="0"/>
          </a:p>
        </p:txBody>
      </p:sp>
      <p:sp>
        <p:nvSpPr>
          <p:cNvPr id="3" name="Text 1"/>
          <p:cNvSpPr/>
          <p:nvPr/>
        </p:nvSpPr>
        <p:spPr>
          <a:xfrm>
            <a:off x="566928" y="676656"/>
            <a:ext cx="11055096" cy="6400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Why the raw numbers mislead</a:t>
            </a:r>
            <a:endParaRPr lang="en-US" sz="3000" dirty="0"/>
          </a:p>
        </p:txBody>
      </p:sp>
      <p:sp>
        <p:nvSpPr>
          <p:cNvPr id="4" name="Text 2"/>
          <p:cNvSpPr/>
          <p:nvPr/>
        </p:nvSpPr>
        <p:spPr>
          <a:xfrm>
            <a:off x="566928" y="1335024"/>
            <a:ext cx="11055096" cy="457200"/>
          </a:xfrm>
          <a:prstGeom prst="rect">
            <a:avLst/>
          </a:prstGeom>
          <a:noFill/>
          <a:ln/>
        </p:spPr>
        <p:txBody>
          <a:bodyPr wrap="square" lIns="0" tIns="0" rIns="0" bIns="0" rtlCol="0" anchor="ctr"/>
          <a:lstStyle/>
          <a:p>
            <a:pPr indent="0" marL="0">
              <a:buNone/>
            </a:pPr>
            <a:r>
              <a:rPr lang="en-US" sz="1350" b="1" dirty="0">
                <a:solidFill>
                  <a:srgbClr val="A85F43"/>
                </a:solidFill>
                <a:latin typeface="Arial" pitchFamily="34" charset="0"/>
                <a:ea typeface="Arial" pitchFamily="34" charset="-122"/>
                <a:cs typeface="Arial" pitchFamily="34" charset="-120"/>
              </a:rPr>
              <a:t>Takeaway:  </a:t>
            </a:r>
            <a:pPr indent="0" marL="0">
              <a:buNone/>
            </a:pPr>
            <a:r>
              <a:rPr lang="en-US" sz="1350" dirty="0">
                <a:solidFill>
                  <a:srgbClr val="0B2D4A"/>
                </a:solidFill>
                <a:latin typeface="Arial" pitchFamily="34" charset="0"/>
                <a:ea typeface="Arial" pitchFamily="34" charset="-122"/>
                <a:cs typeface="Arial" pitchFamily="34" charset="-120"/>
              </a:rPr>
              <a:t>Unmodeled CR makes oLLM look terrible — but that's the sparsity artifact, not channel quality. The regressions (next) correct it.</a:t>
            </a:r>
            <a:endParaRPr lang="en-US" sz="1350" dirty="0"/>
          </a:p>
        </p:txBody>
      </p:sp>
      <p:pic>
        <p:nvPicPr>
          <p:cNvPr id="5" name="Image 0" descr="/home/ubuntu/ollm-teaching-deck/assets/figures/Kaiser_Schulze_oLLM_fig_5.png">    </p:cNvPr>
          <p:cNvPicPr>
            <a:picLocks noChangeAspect="1"/>
          </p:cNvPicPr>
          <p:nvPr/>
        </p:nvPicPr>
        <p:blipFill>
          <a:blip r:embed="rId1"/>
          <a:stretch>
            <a:fillRect/>
          </a:stretch>
        </p:blipFill>
        <p:spPr>
          <a:xfrm>
            <a:off x="2662047" y="1828800"/>
            <a:ext cx="6864858" cy="3922776"/>
          </a:xfrm>
          <a:prstGeom prst="rect">
            <a:avLst/>
          </a:prstGeom>
        </p:spPr>
      </p:pic>
      <p:sp>
        <p:nvSpPr>
          <p:cNvPr id="6" name="Text 3"/>
          <p:cNvSpPr/>
          <p:nvPr/>
        </p:nvSpPr>
        <p:spPr>
          <a:xfrm>
            <a:off x="566928" y="5797296"/>
            <a:ext cx="11055096" cy="457200"/>
          </a:xfrm>
          <a:prstGeom prst="rect">
            <a:avLst/>
          </a:prstGeom>
          <a:noFill/>
          <a:ln/>
        </p:spPr>
        <p:txBody>
          <a:bodyPr wrap="square" lIns="0" tIns="0" rIns="0" bIns="0" rtlCol="0" anchor="ctr"/>
          <a:lstStyle/>
          <a:p>
            <a:pPr algn="ctr" indent="0" marL="0">
              <a:buNone/>
            </a:pPr>
            <a:r>
              <a:rPr lang="en-US" sz="1050" i="1" dirty="0">
                <a:solidFill>
                  <a:srgbClr val="3A5A7A"/>
                </a:solidFill>
                <a:latin typeface="Arial" pitchFamily="34" charset="0"/>
                <a:ea typeface="Arial" pitchFamily="34" charset="-122"/>
                <a:cs typeface="Arial" pitchFamily="34" charset="-120"/>
              </a:rPr>
              <a:t>Figure 5. Model-free CR by channel. AOV, RPS, and engagement (Figures 6–8 in the paper) show the same artifact.</a:t>
            </a:r>
            <a:endParaRPr lang="en-US" sz="1050" dirty="0"/>
          </a:p>
        </p:txBody>
      </p:sp>
      <p:sp>
        <p:nvSpPr>
          <p:cNvPr id="7" name="Shape 4"/>
          <p:cNvSpPr/>
          <p:nvPr/>
        </p:nvSpPr>
        <p:spPr>
          <a:xfrm>
            <a:off x="566928" y="6382512"/>
            <a:ext cx="11055096" cy="0"/>
          </a:xfrm>
          <a:prstGeom prst="line">
            <a:avLst/>
          </a:prstGeom>
          <a:noFill/>
          <a:ln w="6350">
            <a:solidFill>
              <a:srgbClr val="D7DEE5"/>
            </a:solidFill>
            <a:prstDash val="solid"/>
          </a:ln>
        </p:spPr>
      </p:sp>
      <p:sp>
        <p:nvSpPr>
          <p:cNvPr id="8" name="Text 5"/>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 · </a:t>
            </a:r>
            <a:pPr algn="l" indent="0" marL="0">
              <a:buNone/>
            </a:pPr>
            <a:r>
              <a:rPr lang="en-US" sz="900" u="none" dirty="0">
                <a:solidFill>
                  <a:srgbClr val="A85F43"/>
                </a:solidFill>
                <a:latin typeface="Arial" pitchFamily="34" charset="0"/>
                <a:ea typeface="Arial" pitchFamily="34" charset="-122"/>
                <a:cs typeface="Arial" pitchFamily="34" charset="-120"/>
                <a:hlinkClick r:id="rId2" invalidUrl="" action="" tgtFrame="" tooltip="" history="1" highlightClick="0" endSnd="0">
                  <a:extLst>
                    <a:ext uri="{A12FA001-AC4F-418D-AE19-62706E023703}">
                      <ahyp:hlinkClr xmlns:ahyp="http://schemas.microsoft.com/office/drawing/2018/hyperlinkcolor" val="tx"/>
                    </a:ext>
                  </a:extLst>
                </a:hlinkClick>
              </a:rPr>
              <a:t>organicllm.org</a:t>
            </a:r>
            <a:endParaRPr lang="en-US" sz="900" dirty="0"/>
          </a:p>
        </p:txBody>
      </p:sp>
      <p:sp>
        <p:nvSpPr>
          <p:cNvPr id="9" name="Text 6"/>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21</a:t>
            </a:r>
            <a:endParaRPr lang="en-US" sz="9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22">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SECTION 3 · RESULTS</a:t>
            </a:r>
            <a:endParaRPr lang="en-US" sz="1100" dirty="0"/>
          </a:p>
        </p:txBody>
      </p:sp>
      <p:sp>
        <p:nvSpPr>
          <p:cNvPr id="3" name="Text 1"/>
          <p:cNvSpPr/>
          <p:nvPr/>
        </p:nvSpPr>
        <p:spPr>
          <a:xfrm>
            <a:off x="566928" y="676656"/>
            <a:ext cx="11055096" cy="8686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The regression results (6-month data)</a:t>
            </a:r>
            <a:endParaRPr lang="en-US" sz="3000" dirty="0"/>
          </a:p>
        </p:txBody>
      </p:sp>
      <p:graphicFrame>
        <p:nvGraphicFramePr>
          <p:cNvPr id="23" name="Table 0"/>
          <p:cNvGraphicFramePr>
            <a:graphicFrameLocks noGrp="1"/>
          </p:cNvGraphicFramePr>
          <p:nvPr>
            <p:extLst>
              <p:ext uri="{D42A27DB-BD31-4B8C-83A1-F6EECF244321}">
                <p14:modId xmlns:p14="http://schemas.microsoft.com/office/powerpoint/2010/main" val="1579011935"/>
              </p:ext>
            </p:extLst>
          </p:nvPr>
        </p:nvGraphicFramePr>
        <p:xfrm>
          <a:off x="566928" y="1737360"/>
          <a:ext cx="11055096" cy="914400"/>
        </p:xfrm>
        <a:graphic>
          <a:graphicData uri="http://schemas.openxmlformats.org/drawingml/2006/table">
            <a:tbl>
              <a:tblPr/>
              <a:tblGrid>
                <a:gridCol w="2331720"/>
                <a:gridCol w="1453896"/>
                <a:gridCol w="1453896"/>
                <a:gridCol w="1453896"/>
                <a:gridCol w="1453896"/>
                <a:gridCol w="1453896"/>
                <a:gridCol w="1453896"/>
              </a:tblGrid>
              <a:tr h="365760">
                <a:tc>
                  <a:txBody>
                    <a:bodyPr/>
                    <a:lstStyle/>
                    <a:p>
                      <a:pPr algn="ctr" indent="0" marL="0">
                        <a:buNone/>
                      </a:pPr>
                      <a:r>
                        <a:rPr lang="en-US" sz="1150" b="1" dirty="0">
                          <a:solidFill>
                            <a:srgbClr val="FFFFFF"/>
                          </a:solidFill>
                          <a:latin typeface="Arial" pitchFamily="34" charset="0"/>
                          <a:ea typeface="Arial" pitchFamily="34" charset="-122"/>
                          <a:cs typeface="Arial" pitchFamily="34" charset="-120"/>
                        </a:rPr>
                        <a:t>Channel (vs oLLM)</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0B2D4A"/>
                    </a:solidFill>
                  </a:tcPr>
                </a:tc>
                <a:tc>
                  <a:txBody>
                    <a:bodyPr/>
                    <a:lstStyle/>
                    <a:p>
                      <a:pPr algn="ctr" indent="0" marL="0">
                        <a:buNone/>
                      </a:pPr>
                      <a:r>
                        <a:rPr lang="en-US" sz="1150" b="1" dirty="0">
                          <a:solidFill>
                            <a:srgbClr val="FFFFFF"/>
                          </a:solidFill>
                          <a:latin typeface="Arial" pitchFamily="34" charset="0"/>
                          <a:ea typeface="Arial" pitchFamily="34" charset="-122"/>
                          <a:cs typeface="Arial" pitchFamily="34" charset="-120"/>
                        </a:rPr>
                        <a:t>CR</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0B2D4A"/>
                    </a:solidFill>
                  </a:tcPr>
                </a:tc>
                <a:tc>
                  <a:txBody>
                    <a:bodyPr/>
                    <a:lstStyle/>
                    <a:p>
                      <a:pPr algn="ctr" indent="0" marL="0">
                        <a:buNone/>
                      </a:pPr>
                      <a:r>
                        <a:rPr lang="en-US" sz="1150" b="1" dirty="0">
                          <a:solidFill>
                            <a:srgbClr val="FFFFFF"/>
                          </a:solidFill>
                          <a:latin typeface="Arial" pitchFamily="34" charset="0"/>
                          <a:ea typeface="Arial" pitchFamily="34" charset="-122"/>
                          <a:cs typeface="Arial" pitchFamily="34" charset="-120"/>
                        </a:rPr>
                        <a:t>AOV</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0B2D4A"/>
                    </a:solidFill>
                  </a:tcPr>
                </a:tc>
                <a:tc>
                  <a:txBody>
                    <a:bodyPr/>
                    <a:lstStyle/>
                    <a:p>
                      <a:pPr algn="ctr" indent="0" marL="0">
                        <a:buNone/>
                      </a:pPr>
                      <a:r>
                        <a:rPr lang="en-US" sz="1150" b="1" dirty="0">
                          <a:solidFill>
                            <a:srgbClr val="FFFFFF"/>
                          </a:solidFill>
                          <a:latin typeface="Arial" pitchFamily="34" charset="0"/>
                          <a:ea typeface="Arial" pitchFamily="34" charset="-122"/>
                          <a:cs typeface="Arial" pitchFamily="34" charset="-120"/>
                        </a:rPr>
                        <a:t>RPS</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0B2D4A"/>
                    </a:solidFill>
                  </a:tcPr>
                </a:tc>
                <a:tc>
                  <a:txBody>
                    <a:bodyPr/>
                    <a:lstStyle/>
                    <a:p>
                      <a:pPr algn="ctr" indent="0" marL="0">
                        <a:buNone/>
                      </a:pPr>
                      <a:r>
                        <a:rPr lang="en-US" sz="1150" b="1" dirty="0">
                          <a:solidFill>
                            <a:srgbClr val="FFFFFF"/>
                          </a:solidFill>
                          <a:latin typeface="Arial" pitchFamily="34" charset="0"/>
                          <a:ea typeface="Arial" pitchFamily="34" charset="-122"/>
                          <a:cs typeface="Arial" pitchFamily="34" charset="-120"/>
                        </a:rPr>
                        <a:t>BR</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0B2D4A"/>
                    </a:solidFill>
                  </a:tcPr>
                </a:tc>
                <a:tc>
                  <a:txBody>
                    <a:bodyPr/>
                    <a:lstStyle/>
                    <a:p>
                      <a:pPr algn="ctr" indent="0" marL="0">
                        <a:buNone/>
                      </a:pPr>
                      <a:r>
                        <a:rPr lang="en-US" sz="1150" b="1" dirty="0">
                          <a:solidFill>
                            <a:srgbClr val="FFFFFF"/>
                          </a:solidFill>
                          <a:latin typeface="Arial" pitchFamily="34" charset="0"/>
                          <a:ea typeface="Arial" pitchFamily="34" charset="-122"/>
                          <a:cs typeface="Arial" pitchFamily="34" charset="-120"/>
                        </a:rPr>
                        <a:t>SD</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0B2D4A"/>
                    </a:solidFill>
                  </a:tcPr>
                </a:tc>
                <a:tc>
                  <a:txBody>
                    <a:bodyPr/>
                    <a:lstStyle/>
                    <a:p>
                      <a:pPr algn="ctr" indent="0" marL="0">
                        <a:buNone/>
                      </a:pPr>
                      <a:r>
                        <a:rPr lang="en-US" sz="1150" b="1" dirty="0">
                          <a:solidFill>
                            <a:srgbClr val="FFFFFF"/>
                          </a:solidFill>
                          <a:latin typeface="Arial" pitchFamily="34" charset="0"/>
                          <a:ea typeface="Arial" pitchFamily="34" charset="-122"/>
                          <a:cs typeface="Arial" pitchFamily="34" charset="-120"/>
                        </a:rPr>
                        <a:t>PV</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0B2D4A"/>
                    </a:solidFill>
                  </a:tcPr>
                </a:tc>
              </a:tr>
              <a:tr h="365760">
                <a:tc>
                  <a:txBody>
                    <a:bodyPr/>
                    <a:lstStyle/>
                    <a:p>
                      <a:pPr algn="l" indent="0" marL="0">
                        <a:buNone/>
                      </a:pPr>
                      <a:r>
                        <a:rPr lang="en-US" sz="1150" b="1" dirty="0">
                          <a:solidFill>
                            <a:srgbClr val="0B2D4A"/>
                          </a:solidFill>
                          <a:latin typeface="Arial" pitchFamily="34" charset="0"/>
                          <a:ea typeface="Arial" pitchFamily="34" charset="-122"/>
                          <a:cs typeface="Arial" pitchFamily="34" charset="-120"/>
                        </a:rPr>
                        <a:t>Affiliate</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0.621***</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24.7***</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3.57***</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0.217***</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−12.2*</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0.642***</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r>
              <a:tr h="365760">
                <a:tc>
                  <a:txBody>
                    <a:bodyPr/>
                    <a:lstStyle/>
                    <a:p>
                      <a:pPr algn="l" indent="0" marL="0">
                        <a:buNone/>
                      </a:pPr>
                      <a:r>
                        <a:rPr lang="en-US" sz="1150" b="1" dirty="0">
                          <a:solidFill>
                            <a:srgbClr val="0B2D4A"/>
                          </a:solidFill>
                          <a:latin typeface="Arial" pitchFamily="34" charset="0"/>
                          <a:ea typeface="Arial" pitchFamily="34" charset="-122"/>
                          <a:cs typeface="Arial" pitchFamily="34" charset="-120"/>
                        </a:rPr>
                        <a:t>Paid Search</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0.370***</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4.08</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1.95***</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−0.156***</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31.2***</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0.905***</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r>
              <a:tr h="365760">
                <a:tc>
                  <a:txBody>
                    <a:bodyPr/>
                    <a:lstStyle/>
                    <a:p>
                      <a:pPr algn="l" indent="0" marL="0">
                        <a:buNone/>
                      </a:pPr>
                      <a:r>
                        <a:rPr lang="en-US" sz="1150" b="1" dirty="0">
                          <a:solidFill>
                            <a:srgbClr val="0B2D4A"/>
                          </a:solidFill>
                          <a:latin typeface="Arial" pitchFamily="34" charset="0"/>
                          <a:ea typeface="Arial" pitchFamily="34" charset="-122"/>
                          <a:cs typeface="Arial" pitchFamily="34" charset="-120"/>
                        </a:rPr>
                        <a:t>Other</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0.366***</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5.51*</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2.19***</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0.883***</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46.1***</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0.622***</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r>
              <a:tr h="365760">
                <a:tc>
                  <a:txBody>
                    <a:bodyPr/>
                    <a:lstStyle/>
                    <a:p>
                      <a:pPr algn="l" indent="0" marL="0">
                        <a:buNone/>
                      </a:pPr>
                      <a:r>
                        <a:rPr lang="en-US" sz="1150" b="1" dirty="0">
                          <a:solidFill>
                            <a:srgbClr val="0B2D4A"/>
                          </a:solidFill>
                          <a:latin typeface="Arial" pitchFamily="34" charset="0"/>
                          <a:ea typeface="Arial" pitchFamily="34" charset="-122"/>
                          <a:cs typeface="Arial" pitchFamily="34" charset="-120"/>
                        </a:rPr>
                        <a:t>Direct</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0.282***</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13.5***</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3.07***</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0.321***</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5.86</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0.692***</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r>
              <a:tr h="365760">
                <a:tc>
                  <a:txBody>
                    <a:bodyPr/>
                    <a:lstStyle/>
                    <a:p>
                      <a:pPr algn="l" indent="0" marL="0">
                        <a:buNone/>
                      </a:pPr>
                      <a:r>
                        <a:rPr lang="en-US" sz="1150" b="1" dirty="0">
                          <a:solidFill>
                            <a:srgbClr val="0B2D4A"/>
                          </a:solidFill>
                          <a:latin typeface="Arial" pitchFamily="34" charset="0"/>
                          <a:ea typeface="Arial" pitchFamily="34" charset="-122"/>
                          <a:cs typeface="Arial" pitchFamily="34" charset="-120"/>
                        </a:rPr>
                        <a:t>Email</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0.276***</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10.5***</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2.69***</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0.181***</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55.4***</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0.876***</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r>
              <a:tr h="365760">
                <a:tc>
                  <a:txBody>
                    <a:bodyPr/>
                    <a:lstStyle/>
                    <a:p>
                      <a:pPr algn="l" indent="0" marL="0">
                        <a:buNone/>
                      </a:pPr>
                      <a:r>
                        <a:rPr lang="en-US" sz="1150" b="1" dirty="0">
                          <a:solidFill>
                            <a:srgbClr val="0B2D4A"/>
                          </a:solidFill>
                          <a:latin typeface="Arial" pitchFamily="34" charset="0"/>
                          <a:ea typeface="Arial" pitchFamily="34" charset="-122"/>
                          <a:cs typeface="Arial" pitchFamily="34" charset="-120"/>
                        </a:rPr>
                        <a:t>Referral</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0.218***</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12.6***</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1.61***</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0.202***</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59.8***</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0.776***</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r>
              <a:tr h="365760">
                <a:tc>
                  <a:txBody>
                    <a:bodyPr/>
                    <a:lstStyle/>
                    <a:p>
                      <a:pPr algn="l" indent="0" marL="0">
                        <a:buNone/>
                      </a:pPr>
                      <a:r>
                        <a:rPr lang="en-US" sz="1150" b="1" dirty="0">
                          <a:solidFill>
                            <a:srgbClr val="0B2D4A"/>
                          </a:solidFill>
                          <a:latin typeface="Arial" pitchFamily="34" charset="0"/>
                          <a:ea typeface="Arial" pitchFamily="34" charset="-122"/>
                          <a:cs typeface="Arial" pitchFamily="34" charset="-120"/>
                        </a:rPr>
                        <a:t>Organic Search</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0.121**</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1.83</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1.01***</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−0.136***</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14.6***</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0.571***</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r>
              <a:tr h="365760">
                <a:tc>
                  <a:txBody>
                    <a:bodyPr/>
                    <a:lstStyle/>
                    <a:p>
                      <a:pPr algn="l" indent="0" marL="0">
                        <a:buNone/>
                      </a:pPr>
                      <a:r>
                        <a:rPr lang="en-US" sz="1150" b="1" dirty="0">
                          <a:solidFill>
                            <a:srgbClr val="0B2D4A"/>
                          </a:solidFill>
                          <a:latin typeface="Arial" pitchFamily="34" charset="0"/>
                          <a:ea typeface="Arial" pitchFamily="34" charset="-122"/>
                          <a:cs typeface="Arial" pitchFamily="34" charset="-120"/>
                        </a:rPr>
                        <a:t>Paid Social</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−0.760***</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5.42</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−0.718***</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0.360***</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−131***</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−0.413***</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r>
            </a:tbl>
          </a:graphicData>
        </a:graphic>
      </p:graphicFrame>
      <p:sp>
        <p:nvSpPr>
          <p:cNvPr id="5" name="Text 2"/>
          <p:cNvSpPr/>
          <p:nvPr/>
        </p:nvSpPr>
        <p:spPr>
          <a:xfrm>
            <a:off x="566928" y="5980176"/>
            <a:ext cx="11055096" cy="365760"/>
          </a:xfrm>
          <a:prstGeom prst="rect">
            <a:avLst/>
          </a:prstGeom>
          <a:noFill/>
          <a:ln/>
        </p:spPr>
        <p:txBody>
          <a:bodyPr wrap="square" lIns="0" tIns="0" rIns="0" bIns="0" rtlCol="0" anchor="t"/>
          <a:lstStyle/>
          <a:p>
            <a:pPr indent="0" marL="0">
              <a:buNone/>
            </a:pPr>
            <a:r>
              <a:rPr lang="en-US" sz="1000" i="1" dirty="0">
                <a:solidFill>
                  <a:srgbClr val="3A5A7A"/>
                </a:solidFill>
                <a:latin typeface="Arial" pitchFamily="34" charset="0"/>
                <a:ea typeface="Arial" pitchFamily="34" charset="-122"/>
                <a:cs typeface="Arial" pitchFamily="34" charset="-120"/>
              </a:rPr>
              <a:t>Table 3. Coefficients vs oLLM baseline. *** p&lt;.01, ** p&lt;.05, * p&lt;.1. CR &amp; BR are log-odds; AOV/RPS in $, SD in seconds, PV in pages. For CR &amp; RPS, positive = better than oLLM; for BR, negative = fewer bounces (better).</a:t>
            </a:r>
            <a:endParaRPr lang="en-US" sz="1000" dirty="0"/>
          </a:p>
        </p:txBody>
      </p:sp>
      <p:sp>
        <p:nvSpPr>
          <p:cNvPr id="6" name="Shape 3"/>
          <p:cNvSpPr/>
          <p:nvPr/>
        </p:nvSpPr>
        <p:spPr>
          <a:xfrm>
            <a:off x="566928" y="6382512"/>
            <a:ext cx="11055096" cy="0"/>
          </a:xfrm>
          <a:prstGeom prst="line">
            <a:avLst/>
          </a:prstGeom>
          <a:noFill/>
          <a:ln w="6350">
            <a:solidFill>
              <a:srgbClr val="D7DEE5"/>
            </a:solidFill>
            <a:prstDash val="solid"/>
          </a:ln>
        </p:spPr>
      </p:sp>
      <p:sp>
        <p:nvSpPr>
          <p:cNvPr id="7" name="Text 4"/>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 · </a:t>
            </a:r>
            <a:pPr algn="l" indent="0" marL="0">
              <a:buNone/>
            </a:pPr>
            <a:r>
              <a:rPr lang="en-US" sz="900" u="none" dirty="0">
                <a:solidFill>
                  <a:srgbClr val="A85F43"/>
                </a:solidFill>
                <a:latin typeface="Arial" pitchFamily="34" charset="0"/>
                <a:ea typeface="Arial" pitchFamily="34" charset="-122"/>
                <a:cs typeface="Arial" pitchFamily="34" charset="-120"/>
                <a:hlinkClick r:id="rId1" invalidUrl="" action="" tgtFrame="" tooltip="" history="1" highlightClick="0" endSnd="0">
                  <a:extLst>
                    <a:ext uri="{A12FA001-AC4F-418D-AE19-62706E023703}">
                      <ahyp:hlinkClr xmlns:ahyp="http://schemas.microsoft.com/office/drawing/2018/hyperlinkcolor" val="tx"/>
                    </a:ext>
                  </a:extLst>
                </a:hlinkClick>
              </a:rPr>
              <a:t>organicllm.org</a:t>
            </a:r>
            <a:endParaRPr lang="en-US" sz="900" dirty="0"/>
          </a:p>
        </p:txBody>
      </p:sp>
      <p:sp>
        <p:nvSpPr>
          <p:cNvPr id="8" name="Text 5"/>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22</a:t>
            </a:r>
            <a:endParaRPr lang="en-US" sz="9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23">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SECTION 3 · RESULTS</a:t>
            </a:r>
            <a:endParaRPr lang="en-US" sz="1100" dirty="0"/>
          </a:p>
        </p:txBody>
      </p:sp>
      <p:sp>
        <p:nvSpPr>
          <p:cNvPr id="3" name="Text 1"/>
          <p:cNvSpPr/>
          <p:nvPr/>
        </p:nvSpPr>
        <p:spPr>
          <a:xfrm>
            <a:off x="566928" y="676656"/>
            <a:ext cx="11055096" cy="6400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Conversion rate — oLLM beats only paid social</a:t>
            </a:r>
            <a:endParaRPr lang="en-US" sz="3000" dirty="0"/>
          </a:p>
        </p:txBody>
      </p:sp>
      <p:sp>
        <p:nvSpPr>
          <p:cNvPr id="4" name="Text 2"/>
          <p:cNvSpPr/>
          <p:nvPr/>
        </p:nvSpPr>
        <p:spPr>
          <a:xfrm>
            <a:off x="566928" y="1335024"/>
            <a:ext cx="11055096" cy="457200"/>
          </a:xfrm>
          <a:prstGeom prst="rect">
            <a:avLst/>
          </a:prstGeom>
          <a:noFill/>
          <a:ln/>
        </p:spPr>
        <p:txBody>
          <a:bodyPr wrap="square" lIns="0" tIns="0" rIns="0" bIns="0" rtlCol="0" anchor="ctr"/>
          <a:lstStyle/>
          <a:p>
            <a:pPr indent="0" marL="0">
              <a:buNone/>
            </a:pPr>
            <a:r>
              <a:rPr lang="en-US" sz="1350" b="1" dirty="0">
                <a:solidFill>
                  <a:srgbClr val="A85F43"/>
                </a:solidFill>
                <a:latin typeface="Arial" pitchFamily="34" charset="0"/>
                <a:ea typeface="Arial" pitchFamily="34" charset="-122"/>
                <a:cs typeface="Arial" pitchFamily="34" charset="-120"/>
              </a:rPr>
              <a:t>Takeaway:  </a:t>
            </a:r>
            <a:pPr indent="0" marL="0">
              <a:buNone/>
            </a:pPr>
            <a:r>
              <a:rPr lang="en-US" sz="1350" dirty="0">
                <a:solidFill>
                  <a:srgbClr val="0B2D4A"/>
                </a:solidFill>
                <a:latin typeface="Arial" pitchFamily="34" charset="0"/>
                <a:ea typeface="Arial" pitchFamily="34" charset="-122"/>
                <a:cs typeface="Arial" pitchFamily="34" charset="-120"/>
              </a:rPr>
              <a:t>Regression-adjusted, oLLM out-converts only paid social (−0.76 log-odds, ≈53% lower); organic search sits just ~13% above oLLM, affiliate ~86% above.</a:t>
            </a:r>
            <a:endParaRPr lang="en-US" sz="1350" dirty="0"/>
          </a:p>
        </p:txBody>
      </p:sp>
      <p:pic>
        <p:nvPicPr>
          <p:cNvPr id="5" name="Image 0" descr="/home/ubuntu/ollm-teaching-deck/assets/figures/Kaiser_Schulze_oLLM_fig_9.png">    </p:cNvPr>
          <p:cNvPicPr>
            <a:picLocks noChangeAspect="1"/>
          </p:cNvPicPr>
          <p:nvPr/>
        </p:nvPicPr>
        <p:blipFill>
          <a:blip r:embed="rId1"/>
          <a:stretch>
            <a:fillRect/>
          </a:stretch>
        </p:blipFill>
        <p:spPr>
          <a:xfrm>
            <a:off x="1517904" y="1828800"/>
            <a:ext cx="9153144" cy="3922776"/>
          </a:xfrm>
          <a:prstGeom prst="rect">
            <a:avLst/>
          </a:prstGeom>
        </p:spPr>
      </p:pic>
      <p:sp>
        <p:nvSpPr>
          <p:cNvPr id="6" name="Text 3"/>
          <p:cNvSpPr/>
          <p:nvPr/>
        </p:nvSpPr>
        <p:spPr>
          <a:xfrm>
            <a:off x="566928" y="5797296"/>
            <a:ext cx="11055096" cy="457200"/>
          </a:xfrm>
          <a:prstGeom prst="rect">
            <a:avLst/>
          </a:prstGeom>
          <a:noFill/>
          <a:ln/>
        </p:spPr>
        <p:txBody>
          <a:bodyPr wrap="square" lIns="0" tIns="0" rIns="0" bIns="0" rtlCol="0" anchor="ctr"/>
          <a:lstStyle/>
          <a:p>
            <a:pPr algn="ctr" indent="0" marL="0">
              <a:buNone/>
            </a:pPr>
            <a:r>
              <a:rPr lang="en-US" sz="1050" i="1" dirty="0">
                <a:solidFill>
                  <a:srgbClr val="3A5A7A"/>
                </a:solidFill>
                <a:latin typeface="Arial" pitchFamily="34" charset="0"/>
                <a:ea typeface="Arial" pitchFamily="34" charset="-122"/>
                <a:cs typeface="Arial" pitchFamily="34" charset="-120"/>
              </a:rPr>
              <a:t>Figure 9. Regression results for CR by channel (log-odds), relative to the oLLM baseline (red line). Bold = significant and favoring oLLM.</a:t>
            </a:r>
            <a:endParaRPr lang="en-US" sz="1050" dirty="0"/>
          </a:p>
        </p:txBody>
      </p:sp>
      <p:sp>
        <p:nvSpPr>
          <p:cNvPr id="7" name="Shape 4"/>
          <p:cNvSpPr/>
          <p:nvPr/>
        </p:nvSpPr>
        <p:spPr>
          <a:xfrm>
            <a:off x="566928" y="6382512"/>
            <a:ext cx="11055096" cy="0"/>
          </a:xfrm>
          <a:prstGeom prst="line">
            <a:avLst/>
          </a:prstGeom>
          <a:noFill/>
          <a:ln w="6350">
            <a:solidFill>
              <a:srgbClr val="D7DEE5"/>
            </a:solidFill>
            <a:prstDash val="solid"/>
          </a:ln>
        </p:spPr>
      </p:sp>
      <p:sp>
        <p:nvSpPr>
          <p:cNvPr id="8" name="Text 5"/>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 · </a:t>
            </a:r>
            <a:pPr algn="l" indent="0" marL="0">
              <a:buNone/>
            </a:pPr>
            <a:r>
              <a:rPr lang="en-US" sz="900" u="none" dirty="0">
                <a:solidFill>
                  <a:srgbClr val="A85F43"/>
                </a:solidFill>
                <a:latin typeface="Arial" pitchFamily="34" charset="0"/>
                <a:ea typeface="Arial" pitchFamily="34" charset="-122"/>
                <a:cs typeface="Arial" pitchFamily="34" charset="-120"/>
                <a:hlinkClick r:id="rId2" invalidUrl="" action="" tgtFrame="" tooltip="" history="1" highlightClick="0" endSnd="0">
                  <a:extLst>
                    <a:ext uri="{A12FA001-AC4F-418D-AE19-62706E023703}">
                      <ahyp:hlinkClr xmlns:ahyp="http://schemas.microsoft.com/office/drawing/2018/hyperlinkcolor" val="tx"/>
                    </a:ext>
                  </a:extLst>
                </a:hlinkClick>
              </a:rPr>
              <a:t>organicllm.org</a:t>
            </a:r>
            <a:endParaRPr lang="en-US" sz="900" dirty="0"/>
          </a:p>
        </p:txBody>
      </p:sp>
      <p:sp>
        <p:nvSpPr>
          <p:cNvPr id="9" name="Text 6"/>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23</a:t>
            </a:r>
            <a:endParaRPr lang="en-US" sz="9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 24">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SECTION 3 · RESULTS</a:t>
            </a:r>
            <a:endParaRPr lang="en-US" sz="1100" dirty="0"/>
          </a:p>
        </p:txBody>
      </p:sp>
      <p:sp>
        <p:nvSpPr>
          <p:cNvPr id="3" name="Text 1"/>
          <p:cNvSpPr/>
          <p:nvPr/>
        </p:nvSpPr>
        <p:spPr>
          <a:xfrm>
            <a:off x="566928" y="676656"/>
            <a:ext cx="11055096" cy="6400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Average order value — a weak signal</a:t>
            </a:r>
            <a:endParaRPr lang="en-US" sz="3000" dirty="0"/>
          </a:p>
        </p:txBody>
      </p:sp>
      <p:sp>
        <p:nvSpPr>
          <p:cNvPr id="4" name="Text 2"/>
          <p:cNvSpPr/>
          <p:nvPr/>
        </p:nvSpPr>
        <p:spPr>
          <a:xfrm>
            <a:off x="566928" y="1335024"/>
            <a:ext cx="11055096" cy="457200"/>
          </a:xfrm>
          <a:prstGeom prst="rect">
            <a:avLst/>
          </a:prstGeom>
          <a:noFill/>
          <a:ln/>
        </p:spPr>
        <p:txBody>
          <a:bodyPr wrap="square" lIns="0" tIns="0" rIns="0" bIns="0" rtlCol="0" anchor="ctr"/>
          <a:lstStyle/>
          <a:p>
            <a:pPr indent="0" marL="0">
              <a:buNone/>
            </a:pPr>
            <a:r>
              <a:rPr lang="en-US" sz="1350" b="1" dirty="0">
                <a:solidFill>
                  <a:srgbClr val="A85F43"/>
                </a:solidFill>
                <a:latin typeface="Arial" pitchFamily="34" charset="0"/>
                <a:ea typeface="Arial" pitchFamily="34" charset="-122"/>
                <a:cs typeface="Arial" pitchFamily="34" charset="-120"/>
              </a:rPr>
              <a:t>Takeaway:  </a:t>
            </a:r>
            <a:pPr indent="0" marL="0">
              <a:buNone/>
            </a:pPr>
            <a:r>
              <a:rPr lang="en-US" sz="1350" dirty="0">
                <a:solidFill>
                  <a:srgbClr val="0B2D4A"/>
                </a:solidFill>
                <a:latin typeface="Arial" pitchFamily="34" charset="0"/>
                <a:ea typeface="Arial" pitchFamily="34" charset="-122"/>
                <a:cs typeface="Arial" pitchFamily="34" charset="-120"/>
              </a:rPr>
              <a:t>Only 4 of 8 channels differ significantly from oLLM on AOV. Affiliate is highest (+$24.7); organic search, paid search, paid social, and 'other' are statistically indistinguishable from oLLM.</a:t>
            </a:r>
            <a:endParaRPr lang="en-US" sz="1350" dirty="0"/>
          </a:p>
        </p:txBody>
      </p:sp>
      <p:pic>
        <p:nvPicPr>
          <p:cNvPr id="5" name="Image 0" descr="/home/ubuntu/ollm-teaching-deck/assets/figures/Kaiser_Schulze_oLLM_fig_10.png">    </p:cNvPr>
          <p:cNvPicPr>
            <a:picLocks noChangeAspect="1"/>
          </p:cNvPicPr>
          <p:nvPr/>
        </p:nvPicPr>
        <p:blipFill>
          <a:blip r:embed="rId1"/>
          <a:stretch>
            <a:fillRect/>
          </a:stretch>
        </p:blipFill>
        <p:spPr>
          <a:xfrm>
            <a:off x="1517904" y="1828800"/>
            <a:ext cx="9153144" cy="3922776"/>
          </a:xfrm>
          <a:prstGeom prst="rect">
            <a:avLst/>
          </a:prstGeom>
        </p:spPr>
      </p:pic>
      <p:sp>
        <p:nvSpPr>
          <p:cNvPr id="6" name="Text 3"/>
          <p:cNvSpPr/>
          <p:nvPr/>
        </p:nvSpPr>
        <p:spPr>
          <a:xfrm>
            <a:off x="566928" y="5797296"/>
            <a:ext cx="11055096" cy="457200"/>
          </a:xfrm>
          <a:prstGeom prst="rect">
            <a:avLst/>
          </a:prstGeom>
          <a:noFill/>
          <a:ln/>
        </p:spPr>
        <p:txBody>
          <a:bodyPr wrap="square" lIns="0" tIns="0" rIns="0" bIns="0" rtlCol="0" anchor="ctr"/>
          <a:lstStyle/>
          <a:p>
            <a:pPr algn="ctr" indent="0" marL="0">
              <a:buNone/>
            </a:pPr>
            <a:r>
              <a:rPr lang="en-US" sz="1050" i="1" dirty="0">
                <a:solidFill>
                  <a:srgbClr val="3A5A7A"/>
                </a:solidFill>
                <a:latin typeface="Arial" pitchFamily="34" charset="0"/>
                <a:ea typeface="Arial" pitchFamily="34" charset="-122"/>
                <a:cs typeface="Arial" pitchFamily="34" charset="-120"/>
              </a:rPr>
              <a:t>Figure 10. Regression results for AOV by channel.</a:t>
            </a:r>
            <a:endParaRPr lang="en-US" sz="1050" dirty="0"/>
          </a:p>
        </p:txBody>
      </p:sp>
      <p:sp>
        <p:nvSpPr>
          <p:cNvPr id="7" name="Shape 4"/>
          <p:cNvSpPr/>
          <p:nvPr/>
        </p:nvSpPr>
        <p:spPr>
          <a:xfrm>
            <a:off x="566928" y="6382512"/>
            <a:ext cx="11055096" cy="0"/>
          </a:xfrm>
          <a:prstGeom prst="line">
            <a:avLst/>
          </a:prstGeom>
          <a:noFill/>
          <a:ln w="6350">
            <a:solidFill>
              <a:srgbClr val="D7DEE5"/>
            </a:solidFill>
            <a:prstDash val="solid"/>
          </a:ln>
        </p:spPr>
      </p:sp>
      <p:sp>
        <p:nvSpPr>
          <p:cNvPr id="8" name="Text 5"/>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 · </a:t>
            </a:r>
            <a:pPr algn="l" indent="0" marL="0">
              <a:buNone/>
            </a:pPr>
            <a:r>
              <a:rPr lang="en-US" sz="900" u="none" dirty="0">
                <a:solidFill>
                  <a:srgbClr val="A85F43"/>
                </a:solidFill>
                <a:latin typeface="Arial" pitchFamily="34" charset="0"/>
                <a:ea typeface="Arial" pitchFamily="34" charset="-122"/>
                <a:cs typeface="Arial" pitchFamily="34" charset="-120"/>
                <a:hlinkClick r:id="rId2" invalidUrl="" action="" tgtFrame="" tooltip="" history="1" highlightClick="0" endSnd="0">
                  <a:extLst>
                    <a:ext uri="{A12FA001-AC4F-418D-AE19-62706E023703}">
                      <ahyp:hlinkClr xmlns:ahyp="http://schemas.microsoft.com/office/drawing/2018/hyperlinkcolor" val="tx"/>
                    </a:ext>
                  </a:extLst>
                </a:hlinkClick>
              </a:rPr>
              <a:t>organicllm.org</a:t>
            </a:r>
            <a:endParaRPr lang="en-US" sz="900" dirty="0"/>
          </a:p>
        </p:txBody>
      </p:sp>
      <p:sp>
        <p:nvSpPr>
          <p:cNvPr id="9" name="Text 6"/>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24</a:t>
            </a:r>
            <a:endParaRPr lang="en-US" sz="9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 25">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SECTION 3 · RESULTS</a:t>
            </a:r>
            <a:endParaRPr lang="en-US" sz="1100" dirty="0"/>
          </a:p>
        </p:txBody>
      </p:sp>
      <p:sp>
        <p:nvSpPr>
          <p:cNvPr id="3" name="Text 1"/>
          <p:cNvSpPr/>
          <p:nvPr/>
        </p:nvSpPr>
        <p:spPr>
          <a:xfrm>
            <a:off x="566928" y="676656"/>
            <a:ext cx="11055096" cy="6400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Revenue per session — the conversion story, repeated</a:t>
            </a:r>
            <a:endParaRPr lang="en-US" sz="3000" dirty="0"/>
          </a:p>
        </p:txBody>
      </p:sp>
      <p:sp>
        <p:nvSpPr>
          <p:cNvPr id="4" name="Text 2"/>
          <p:cNvSpPr/>
          <p:nvPr/>
        </p:nvSpPr>
        <p:spPr>
          <a:xfrm>
            <a:off x="566928" y="1335024"/>
            <a:ext cx="11055096" cy="457200"/>
          </a:xfrm>
          <a:prstGeom prst="rect">
            <a:avLst/>
          </a:prstGeom>
          <a:noFill/>
          <a:ln/>
        </p:spPr>
        <p:txBody>
          <a:bodyPr wrap="square" lIns="0" tIns="0" rIns="0" bIns="0" rtlCol="0" anchor="ctr"/>
          <a:lstStyle/>
          <a:p>
            <a:pPr indent="0" marL="0">
              <a:buNone/>
            </a:pPr>
            <a:r>
              <a:rPr lang="en-US" sz="1350" b="1" dirty="0">
                <a:solidFill>
                  <a:srgbClr val="A85F43"/>
                </a:solidFill>
                <a:latin typeface="Arial" pitchFamily="34" charset="0"/>
                <a:ea typeface="Arial" pitchFamily="34" charset="-122"/>
                <a:cs typeface="Arial" pitchFamily="34" charset="-120"/>
              </a:rPr>
              <a:t>Takeaway:  </a:t>
            </a:r>
            <a:pPr indent="0" marL="0">
              <a:buNone/>
            </a:pPr>
            <a:r>
              <a:rPr lang="en-US" sz="1350" dirty="0">
                <a:solidFill>
                  <a:srgbClr val="0B2D4A"/>
                </a:solidFill>
                <a:latin typeface="Arial" pitchFamily="34" charset="0"/>
                <a:ea typeface="Arial" pitchFamily="34" charset="-122"/>
                <a:cs typeface="Arial" pitchFamily="34" charset="-120"/>
              </a:rPr>
              <a:t>Revenue per session repeats the CR pattern: oLLM beats only paid social and trails every other channel (organic search +1.0, direct +3.1).</a:t>
            </a:r>
            <a:endParaRPr lang="en-US" sz="1350" dirty="0"/>
          </a:p>
        </p:txBody>
      </p:sp>
      <p:pic>
        <p:nvPicPr>
          <p:cNvPr id="5" name="Image 0" descr="/home/ubuntu/ollm-teaching-deck/assets/figures/Kaiser_Schulze_oLLM_fig_11.png">    </p:cNvPr>
          <p:cNvPicPr>
            <a:picLocks noChangeAspect="1"/>
          </p:cNvPicPr>
          <p:nvPr/>
        </p:nvPicPr>
        <p:blipFill>
          <a:blip r:embed="rId1"/>
          <a:stretch>
            <a:fillRect/>
          </a:stretch>
        </p:blipFill>
        <p:spPr>
          <a:xfrm>
            <a:off x="1517904" y="1828800"/>
            <a:ext cx="9153144" cy="3922776"/>
          </a:xfrm>
          <a:prstGeom prst="rect">
            <a:avLst/>
          </a:prstGeom>
        </p:spPr>
      </p:pic>
      <p:sp>
        <p:nvSpPr>
          <p:cNvPr id="6" name="Text 3"/>
          <p:cNvSpPr/>
          <p:nvPr/>
        </p:nvSpPr>
        <p:spPr>
          <a:xfrm>
            <a:off x="566928" y="5797296"/>
            <a:ext cx="11055096" cy="457200"/>
          </a:xfrm>
          <a:prstGeom prst="rect">
            <a:avLst/>
          </a:prstGeom>
          <a:noFill/>
          <a:ln/>
        </p:spPr>
        <p:txBody>
          <a:bodyPr wrap="square" lIns="0" tIns="0" rIns="0" bIns="0" rtlCol="0" anchor="ctr"/>
          <a:lstStyle/>
          <a:p>
            <a:pPr algn="ctr" indent="0" marL="0">
              <a:buNone/>
            </a:pPr>
            <a:r>
              <a:rPr lang="en-US" sz="1050" i="1" dirty="0">
                <a:solidFill>
                  <a:srgbClr val="3A5A7A"/>
                </a:solidFill>
                <a:latin typeface="Arial" pitchFamily="34" charset="0"/>
                <a:ea typeface="Arial" pitchFamily="34" charset="-122"/>
                <a:cs typeface="Arial" pitchFamily="34" charset="-120"/>
              </a:rPr>
              <a:t>Figure 11. Regression results for RPS by channel.</a:t>
            </a:r>
            <a:endParaRPr lang="en-US" sz="1050" dirty="0"/>
          </a:p>
        </p:txBody>
      </p:sp>
      <p:sp>
        <p:nvSpPr>
          <p:cNvPr id="7" name="Shape 4"/>
          <p:cNvSpPr/>
          <p:nvPr/>
        </p:nvSpPr>
        <p:spPr>
          <a:xfrm>
            <a:off x="566928" y="6382512"/>
            <a:ext cx="11055096" cy="0"/>
          </a:xfrm>
          <a:prstGeom prst="line">
            <a:avLst/>
          </a:prstGeom>
          <a:noFill/>
          <a:ln w="6350">
            <a:solidFill>
              <a:srgbClr val="D7DEE5"/>
            </a:solidFill>
            <a:prstDash val="solid"/>
          </a:ln>
        </p:spPr>
      </p:sp>
      <p:sp>
        <p:nvSpPr>
          <p:cNvPr id="8" name="Text 5"/>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 · </a:t>
            </a:r>
            <a:pPr algn="l" indent="0" marL="0">
              <a:buNone/>
            </a:pPr>
            <a:r>
              <a:rPr lang="en-US" sz="900" u="none" dirty="0">
                <a:solidFill>
                  <a:srgbClr val="A85F43"/>
                </a:solidFill>
                <a:latin typeface="Arial" pitchFamily="34" charset="0"/>
                <a:ea typeface="Arial" pitchFamily="34" charset="-122"/>
                <a:cs typeface="Arial" pitchFamily="34" charset="-120"/>
                <a:hlinkClick r:id="rId2" invalidUrl="" action="" tgtFrame="" tooltip="" history="1" highlightClick="0" endSnd="0">
                  <a:extLst>
                    <a:ext uri="{A12FA001-AC4F-418D-AE19-62706E023703}">
                      <ahyp:hlinkClr xmlns:ahyp="http://schemas.microsoft.com/office/drawing/2018/hyperlinkcolor" val="tx"/>
                    </a:ext>
                  </a:extLst>
                </a:hlinkClick>
              </a:rPr>
              <a:t>organicllm.org</a:t>
            </a:r>
            <a:endParaRPr lang="en-US" sz="900" dirty="0"/>
          </a:p>
        </p:txBody>
      </p:sp>
      <p:sp>
        <p:nvSpPr>
          <p:cNvPr id="9" name="Text 6"/>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25</a:t>
            </a:r>
            <a:endParaRPr lang="en-US" sz="9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 26">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SECTION 3 · RESULTS</a:t>
            </a:r>
            <a:endParaRPr lang="en-US" sz="1100" dirty="0"/>
          </a:p>
        </p:txBody>
      </p:sp>
      <p:sp>
        <p:nvSpPr>
          <p:cNvPr id="3" name="Text 1"/>
          <p:cNvSpPr/>
          <p:nvPr/>
        </p:nvSpPr>
        <p:spPr>
          <a:xfrm>
            <a:off x="566928" y="676656"/>
            <a:ext cx="11055096" cy="6400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Bounce rate — oLLM's bright spot</a:t>
            </a:r>
            <a:endParaRPr lang="en-US" sz="3000" dirty="0"/>
          </a:p>
        </p:txBody>
      </p:sp>
      <p:sp>
        <p:nvSpPr>
          <p:cNvPr id="4" name="Text 2"/>
          <p:cNvSpPr/>
          <p:nvPr/>
        </p:nvSpPr>
        <p:spPr>
          <a:xfrm>
            <a:off x="566928" y="1335024"/>
            <a:ext cx="11055096" cy="457200"/>
          </a:xfrm>
          <a:prstGeom prst="rect">
            <a:avLst/>
          </a:prstGeom>
          <a:noFill/>
          <a:ln/>
        </p:spPr>
        <p:txBody>
          <a:bodyPr wrap="square" lIns="0" tIns="0" rIns="0" bIns="0" rtlCol="0" anchor="ctr"/>
          <a:lstStyle/>
          <a:p>
            <a:pPr indent="0" marL="0">
              <a:buNone/>
            </a:pPr>
            <a:r>
              <a:rPr lang="en-US" sz="1350" b="1" dirty="0">
                <a:solidFill>
                  <a:srgbClr val="A85F43"/>
                </a:solidFill>
                <a:latin typeface="Arial" pitchFamily="34" charset="0"/>
                <a:ea typeface="Arial" pitchFamily="34" charset="-122"/>
                <a:cs typeface="Arial" pitchFamily="34" charset="-120"/>
              </a:rPr>
              <a:t>Takeaway:  </a:t>
            </a:r>
            <a:pPr indent="0" marL="0">
              <a:buNone/>
            </a:pPr>
            <a:r>
              <a:rPr lang="en-US" sz="1350" dirty="0">
                <a:solidFill>
                  <a:srgbClr val="0B2D4A"/>
                </a:solidFill>
                <a:latin typeface="Arial" pitchFamily="34" charset="0"/>
                <a:ea typeface="Arial" pitchFamily="34" charset="-122"/>
                <a:cs typeface="Arial" pitchFamily="34" charset="-120"/>
              </a:rPr>
              <a:t>Bounce rate is oLLM's one relative strength — lower (better) than most channels. Only organic and paid search, engineered for low bounce, do better. (Negative = fewer bounces than oLLM.)</a:t>
            </a:r>
            <a:endParaRPr lang="en-US" sz="1350" dirty="0"/>
          </a:p>
        </p:txBody>
      </p:sp>
      <p:pic>
        <p:nvPicPr>
          <p:cNvPr id="5" name="Image 0" descr="/home/ubuntu/ollm-teaching-deck/assets/figures/Kaiser_Schulze_oLLM_fig_12.png">    </p:cNvPr>
          <p:cNvPicPr>
            <a:picLocks noChangeAspect="1"/>
          </p:cNvPicPr>
          <p:nvPr/>
        </p:nvPicPr>
        <p:blipFill>
          <a:blip r:embed="rId1"/>
          <a:stretch>
            <a:fillRect/>
          </a:stretch>
        </p:blipFill>
        <p:spPr>
          <a:xfrm>
            <a:off x="1517904" y="1828800"/>
            <a:ext cx="9153144" cy="3922776"/>
          </a:xfrm>
          <a:prstGeom prst="rect">
            <a:avLst/>
          </a:prstGeom>
        </p:spPr>
      </p:pic>
      <p:sp>
        <p:nvSpPr>
          <p:cNvPr id="6" name="Text 3"/>
          <p:cNvSpPr/>
          <p:nvPr/>
        </p:nvSpPr>
        <p:spPr>
          <a:xfrm>
            <a:off x="566928" y="5797296"/>
            <a:ext cx="11055096" cy="457200"/>
          </a:xfrm>
          <a:prstGeom prst="rect">
            <a:avLst/>
          </a:prstGeom>
          <a:noFill/>
          <a:ln/>
        </p:spPr>
        <p:txBody>
          <a:bodyPr wrap="square" lIns="0" tIns="0" rIns="0" bIns="0" rtlCol="0" anchor="ctr"/>
          <a:lstStyle/>
          <a:p>
            <a:pPr algn="ctr" indent="0" marL="0">
              <a:buNone/>
            </a:pPr>
            <a:r>
              <a:rPr lang="en-US" sz="1050" i="1" dirty="0">
                <a:solidFill>
                  <a:srgbClr val="3A5A7A"/>
                </a:solidFill>
                <a:latin typeface="Arial" pitchFamily="34" charset="0"/>
                <a:ea typeface="Arial" pitchFamily="34" charset="-122"/>
                <a:cs typeface="Arial" pitchFamily="34" charset="-120"/>
              </a:rPr>
              <a:t>Figure 12. Regression results for bounce rate by channel.</a:t>
            </a:r>
            <a:endParaRPr lang="en-US" sz="1050" dirty="0"/>
          </a:p>
        </p:txBody>
      </p:sp>
      <p:sp>
        <p:nvSpPr>
          <p:cNvPr id="7" name="Shape 4"/>
          <p:cNvSpPr/>
          <p:nvPr/>
        </p:nvSpPr>
        <p:spPr>
          <a:xfrm>
            <a:off x="566928" y="6382512"/>
            <a:ext cx="11055096" cy="0"/>
          </a:xfrm>
          <a:prstGeom prst="line">
            <a:avLst/>
          </a:prstGeom>
          <a:noFill/>
          <a:ln w="6350">
            <a:solidFill>
              <a:srgbClr val="D7DEE5"/>
            </a:solidFill>
            <a:prstDash val="solid"/>
          </a:ln>
        </p:spPr>
      </p:sp>
      <p:sp>
        <p:nvSpPr>
          <p:cNvPr id="8" name="Text 5"/>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 · </a:t>
            </a:r>
            <a:pPr algn="l" indent="0" marL="0">
              <a:buNone/>
            </a:pPr>
            <a:r>
              <a:rPr lang="en-US" sz="900" u="none" dirty="0">
                <a:solidFill>
                  <a:srgbClr val="A85F43"/>
                </a:solidFill>
                <a:latin typeface="Arial" pitchFamily="34" charset="0"/>
                <a:ea typeface="Arial" pitchFamily="34" charset="-122"/>
                <a:cs typeface="Arial" pitchFamily="34" charset="-120"/>
                <a:hlinkClick r:id="rId2" invalidUrl="" action="" tgtFrame="" tooltip="" history="1" highlightClick="0" endSnd="0">
                  <a:extLst>
                    <a:ext uri="{A12FA001-AC4F-418D-AE19-62706E023703}">
                      <ahyp:hlinkClr xmlns:ahyp="http://schemas.microsoft.com/office/drawing/2018/hyperlinkcolor" val="tx"/>
                    </a:ext>
                  </a:extLst>
                </a:hlinkClick>
              </a:rPr>
              <a:t>organicllm.org</a:t>
            </a:r>
            <a:endParaRPr lang="en-US" sz="900" dirty="0"/>
          </a:p>
        </p:txBody>
      </p:sp>
      <p:sp>
        <p:nvSpPr>
          <p:cNvPr id="9" name="Text 6"/>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26</a:t>
            </a:r>
            <a:endParaRPr lang="en-US" sz="9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 27">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SECTION 3 · RESULTS</a:t>
            </a:r>
            <a:endParaRPr lang="en-US" sz="1100" dirty="0"/>
          </a:p>
        </p:txBody>
      </p:sp>
      <p:sp>
        <p:nvSpPr>
          <p:cNvPr id="3" name="Text 1"/>
          <p:cNvSpPr/>
          <p:nvPr/>
        </p:nvSpPr>
        <p:spPr>
          <a:xfrm>
            <a:off x="566928" y="676656"/>
            <a:ext cx="11055096" cy="6400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Page views &amp; session duration — engagement depth lags</a:t>
            </a:r>
            <a:endParaRPr lang="en-US" sz="3000" dirty="0"/>
          </a:p>
        </p:txBody>
      </p:sp>
      <p:sp>
        <p:nvSpPr>
          <p:cNvPr id="4" name="Text 2"/>
          <p:cNvSpPr/>
          <p:nvPr/>
        </p:nvSpPr>
        <p:spPr>
          <a:xfrm>
            <a:off x="566928" y="1335024"/>
            <a:ext cx="11055096" cy="457200"/>
          </a:xfrm>
          <a:prstGeom prst="rect">
            <a:avLst/>
          </a:prstGeom>
          <a:noFill/>
          <a:ln/>
        </p:spPr>
        <p:txBody>
          <a:bodyPr wrap="square" lIns="0" tIns="0" rIns="0" bIns="0" rtlCol="0" anchor="ctr"/>
          <a:lstStyle/>
          <a:p>
            <a:pPr indent="0" marL="0">
              <a:buNone/>
            </a:pPr>
            <a:r>
              <a:rPr lang="en-US" sz="1350" b="1" dirty="0">
                <a:solidFill>
                  <a:srgbClr val="A85F43"/>
                </a:solidFill>
                <a:latin typeface="Arial" pitchFamily="34" charset="0"/>
                <a:ea typeface="Arial" pitchFamily="34" charset="-122"/>
                <a:cs typeface="Arial" pitchFamily="34" charset="-120"/>
              </a:rPr>
              <a:t>Takeaway:  </a:t>
            </a:r>
            <a:pPr indent="0" marL="0">
              <a:buNone/>
            </a:pPr>
            <a:r>
              <a:rPr lang="en-US" sz="1350" dirty="0">
                <a:solidFill>
                  <a:srgbClr val="0B2D4A"/>
                </a:solidFill>
                <a:latin typeface="Arial" pitchFamily="34" charset="0"/>
                <a:ea typeface="Arial" pitchFamily="34" charset="-122"/>
                <a:cs typeface="Arial" pitchFamily="34" charset="-120"/>
              </a:rPr>
              <a:t>oLLM has fewer page views than every channel except paid social, but session duration is mid-pack — comparable to affiliate and direct, far above paid social.</a:t>
            </a:r>
            <a:endParaRPr lang="en-US" sz="1350" dirty="0"/>
          </a:p>
        </p:txBody>
      </p:sp>
      <p:pic>
        <p:nvPicPr>
          <p:cNvPr id="5" name="Image 0" descr="/home/ubuntu/ollm-teaching-deck/assets/figures/Kaiser_Schulze_oLLM_fig_13_1.png">    </p:cNvPr>
          <p:cNvPicPr>
            <a:picLocks noChangeAspect="1"/>
          </p:cNvPicPr>
          <p:nvPr/>
        </p:nvPicPr>
        <p:blipFill>
          <a:blip r:embed="rId1"/>
          <a:stretch>
            <a:fillRect/>
          </a:stretch>
        </p:blipFill>
        <p:spPr>
          <a:xfrm>
            <a:off x="566928" y="2540073"/>
            <a:ext cx="5321808" cy="2280775"/>
          </a:xfrm>
          <a:prstGeom prst="rect">
            <a:avLst/>
          </a:prstGeom>
        </p:spPr>
      </p:pic>
      <p:sp>
        <p:nvSpPr>
          <p:cNvPr id="6" name="Text 3"/>
          <p:cNvSpPr/>
          <p:nvPr/>
        </p:nvSpPr>
        <p:spPr>
          <a:xfrm>
            <a:off x="566928" y="5550408"/>
            <a:ext cx="5321808" cy="292608"/>
          </a:xfrm>
          <a:prstGeom prst="rect">
            <a:avLst/>
          </a:prstGeom>
          <a:noFill/>
          <a:ln/>
        </p:spPr>
        <p:txBody>
          <a:bodyPr wrap="square" lIns="0" tIns="0" rIns="0" bIns="0" rtlCol="0" anchor="ctr"/>
          <a:lstStyle/>
          <a:p>
            <a:pPr algn="ctr" indent="0" marL="0">
              <a:buNone/>
            </a:pPr>
            <a:r>
              <a:rPr lang="en-US" sz="1100" b="1" dirty="0">
                <a:solidFill>
                  <a:srgbClr val="3A5A7A"/>
                </a:solidFill>
                <a:latin typeface="Arial" pitchFamily="34" charset="0"/>
                <a:ea typeface="Arial" pitchFamily="34" charset="-122"/>
                <a:cs typeface="Arial" pitchFamily="34" charset="-120"/>
              </a:rPr>
              <a:t>(a) Page views</a:t>
            </a:r>
            <a:endParaRPr lang="en-US" sz="1100" dirty="0"/>
          </a:p>
        </p:txBody>
      </p:sp>
      <p:pic>
        <p:nvPicPr>
          <p:cNvPr id="7" name="Image 1" descr="/home/ubuntu/ollm-teaching-deck/assets/figures/Kaiser_Schulze_oLLM_fig_13_2.png">    </p:cNvPr>
          <p:cNvPicPr>
            <a:picLocks noChangeAspect="1"/>
          </p:cNvPicPr>
          <p:nvPr/>
        </p:nvPicPr>
        <p:blipFill>
          <a:blip r:embed="rId2"/>
          <a:stretch>
            <a:fillRect/>
          </a:stretch>
        </p:blipFill>
        <p:spPr>
          <a:xfrm>
            <a:off x="6300216" y="2540073"/>
            <a:ext cx="5321808" cy="2280775"/>
          </a:xfrm>
          <a:prstGeom prst="rect">
            <a:avLst/>
          </a:prstGeom>
        </p:spPr>
      </p:pic>
      <p:sp>
        <p:nvSpPr>
          <p:cNvPr id="8" name="Text 4"/>
          <p:cNvSpPr/>
          <p:nvPr/>
        </p:nvSpPr>
        <p:spPr>
          <a:xfrm>
            <a:off x="6300216" y="5550408"/>
            <a:ext cx="5321808" cy="292608"/>
          </a:xfrm>
          <a:prstGeom prst="rect">
            <a:avLst/>
          </a:prstGeom>
          <a:noFill/>
          <a:ln/>
        </p:spPr>
        <p:txBody>
          <a:bodyPr wrap="square" lIns="0" tIns="0" rIns="0" bIns="0" rtlCol="0" anchor="ctr"/>
          <a:lstStyle/>
          <a:p>
            <a:pPr algn="ctr" indent="0" marL="0">
              <a:buNone/>
            </a:pPr>
            <a:r>
              <a:rPr lang="en-US" sz="1100" b="1" dirty="0">
                <a:solidFill>
                  <a:srgbClr val="3A5A7A"/>
                </a:solidFill>
                <a:latin typeface="Arial" pitchFamily="34" charset="0"/>
                <a:ea typeface="Arial" pitchFamily="34" charset="-122"/>
                <a:cs typeface="Arial" pitchFamily="34" charset="-120"/>
              </a:rPr>
              <a:t>(b) Session duration</a:t>
            </a:r>
            <a:endParaRPr lang="en-US" sz="1100" dirty="0"/>
          </a:p>
        </p:txBody>
      </p:sp>
      <p:sp>
        <p:nvSpPr>
          <p:cNvPr id="9" name="Text 5"/>
          <p:cNvSpPr/>
          <p:nvPr/>
        </p:nvSpPr>
        <p:spPr>
          <a:xfrm>
            <a:off x="566928" y="5861304"/>
            <a:ext cx="11055096" cy="411480"/>
          </a:xfrm>
          <a:prstGeom prst="rect">
            <a:avLst/>
          </a:prstGeom>
          <a:noFill/>
          <a:ln/>
        </p:spPr>
        <p:txBody>
          <a:bodyPr wrap="square" lIns="0" tIns="0" rIns="0" bIns="0" rtlCol="0" anchor="ctr"/>
          <a:lstStyle/>
          <a:p>
            <a:pPr algn="ctr" indent="0" marL="0">
              <a:buNone/>
            </a:pPr>
            <a:r>
              <a:rPr lang="en-US" sz="1050" i="1" dirty="0">
                <a:solidFill>
                  <a:srgbClr val="3A5A7A"/>
                </a:solidFill>
                <a:latin typeface="Arial" pitchFamily="34" charset="0"/>
                <a:ea typeface="Arial" pitchFamily="34" charset="-122"/>
                <a:cs typeface="Arial" pitchFamily="34" charset="-120"/>
              </a:rPr>
              <a:t>Figure 13. Regression results for page views (a) and session duration (b) by channel.</a:t>
            </a:r>
            <a:endParaRPr lang="en-US" sz="1050" dirty="0"/>
          </a:p>
        </p:txBody>
      </p:sp>
      <p:sp>
        <p:nvSpPr>
          <p:cNvPr id="10" name="Shape 6"/>
          <p:cNvSpPr/>
          <p:nvPr/>
        </p:nvSpPr>
        <p:spPr>
          <a:xfrm>
            <a:off x="566928" y="6382512"/>
            <a:ext cx="11055096" cy="0"/>
          </a:xfrm>
          <a:prstGeom prst="line">
            <a:avLst/>
          </a:prstGeom>
          <a:noFill/>
          <a:ln w="6350">
            <a:solidFill>
              <a:srgbClr val="D7DEE5"/>
            </a:solidFill>
            <a:prstDash val="solid"/>
          </a:ln>
        </p:spPr>
      </p:sp>
      <p:sp>
        <p:nvSpPr>
          <p:cNvPr id="11" name="Text 7"/>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 · </a:t>
            </a:r>
            <a:pPr algn="l" indent="0" marL="0">
              <a:buNone/>
            </a:pPr>
            <a:r>
              <a:rPr lang="en-US" sz="900" u="none" dirty="0">
                <a:solidFill>
                  <a:srgbClr val="A85F43"/>
                </a:solidFill>
                <a:latin typeface="Arial" pitchFamily="34" charset="0"/>
                <a:ea typeface="Arial" pitchFamily="34" charset="-122"/>
                <a:cs typeface="Arial" pitchFamily="34" charset="-120"/>
                <a:hlinkClick r:id="rId3" invalidUrl="" action="" tgtFrame="" tooltip="" history="1" highlightClick="0" endSnd="0">
                  <a:extLst>
                    <a:ext uri="{A12FA001-AC4F-418D-AE19-62706E023703}">
                      <ahyp:hlinkClr xmlns:ahyp="http://schemas.microsoft.com/office/drawing/2018/hyperlinkcolor" val="tx"/>
                    </a:ext>
                  </a:extLst>
                </a:hlinkClick>
              </a:rPr>
              <a:t>organicllm.org</a:t>
            </a:r>
            <a:endParaRPr lang="en-US" sz="900" dirty="0"/>
          </a:p>
        </p:txBody>
      </p:sp>
      <p:sp>
        <p:nvSpPr>
          <p:cNvPr id="12" name="Text 8"/>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27</a:t>
            </a:r>
            <a:endParaRPr lang="en-US" sz="9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 28">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SECTION 3 · RESULTS</a:t>
            </a:r>
            <a:endParaRPr lang="en-US" sz="1100" dirty="0"/>
          </a:p>
        </p:txBody>
      </p:sp>
      <p:sp>
        <p:nvSpPr>
          <p:cNvPr id="3" name="Text 1"/>
          <p:cNvSpPr/>
          <p:nvPr/>
        </p:nvSpPr>
        <p:spPr>
          <a:xfrm>
            <a:off x="566928" y="676656"/>
            <a:ext cx="11055096" cy="8686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Where oLLM stands today — the positioning takeaway</a:t>
            </a:r>
            <a:endParaRPr lang="en-US" sz="3000" dirty="0"/>
          </a:p>
        </p:txBody>
      </p:sp>
      <p:sp>
        <p:nvSpPr>
          <p:cNvPr id="4" name="Text 2"/>
          <p:cNvSpPr/>
          <p:nvPr/>
        </p:nvSpPr>
        <p:spPr>
          <a:xfrm>
            <a:off x="566928" y="1783080"/>
            <a:ext cx="6766560" cy="4206240"/>
          </a:xfrm>
          <a:prstGeom prst="rect">
            <a:avLst/>
          </a:prstGeom>
          <a:noFill/>
          <a:ln/>
        </p:spPr>
        <p:txBody>
          <a:bodyPr wrap="square" rtlCol="0" anchor="t"/>
          <a:lstStyle/>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On the money metrics (conversion rate and revenue per session), oLLM beats only paid social — second-from-bottom, with organic search the closest competitor (~13% above on CR).</a:t>
            </a:r>
            <a:endParaRPr lang="en-US" sz="1600" dirty="0"/>
          </a:p>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Average order value is a weak signal — only 4 of 8 channels differ significantly from oLLM.</a:t>
            </a:r>
            <a:endParaRPr lang="en-US" sz="1600" dirty="0"/>
          </a:p>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Engagement is split: a favorable bounce rate (its one strength), but fewer page views than every channel except paid social.</a:t>
            </a:r>
            <a:endParaRPr lang="en-US" sz="1600" dirty="0"/>
          </a:p>
        </p:txBody>
      </p:sp>
      <p:sp>
        <p:nvSpPr>
          <p:cNvPr id="5" name="Shape 3"/>
          <p:cNvSpPr/>
          <p:nvPr/>
        </p:nvSpPr>
        <p:spPr>
          <a:xfrm>
            <a:off x="7699248" y="1783080"/>
            <a:ext cx="3922776" cy="4114800"/>
          </a:xfrm>
          <a:prstGeom prst="rect">
            <a:avLst/>
          </a:prstGeom>
          <a:solidFill>
            <a:srgbClr val="F7ECE5"/>
          </a:solidFill>
          <a:ln/>
        </p:spPr>
      </p:sp>
      <p:sp>
        <p:nvSpPr>
          <p:cNvPr id="6" name="Shape 4"/>
          <p:cNvSpPr/>
          <p:nvPr/>
        </p:nvSpPr>
        <p:spPr>
          <a:xfrm>
            <a:off x="7699248" y="1783080"/>
            <a:ext cx="3922776" cy="91440"/>
          </a:xfrm>
          <a:prstGeom prst="rect">
            <a:avLst/>
          </a:prstGeom>
          <a:solidFill>
            <a:srgbClr val="D4896E"/>
          </a:solidFill>
          <a:ln/>
        </p:spPr>
      </p:sp>
      <p:sp>
        <p:nvSpPr>
          <p:cNvPr id="7" name="Text 5"/>
          <p:cNvSpPr/>
          <p:nvPr/>
        </p:nvSpPr>
        <p:spPr>
          <a:xfrm>
            <a:off x="7927848" y="2240280"/>
            <a:ext cx="3465576" cy="822960"/>
          </a:xfrm>
          <a:prstGeom prst="rect">
            <a:avLst/>
          </a:prstGeom>
          <a:noFill/>
          <a:ln/>
        </p:spPr>
        <p:txBody>
          <a:bodyPr wrap="square" lIns="0" tIns="0" rIns="0" bIns="0" rtlCol="0" anchor="ctr"/>
          <a:lstStyle/>
          <a:p>
            <a:pPr indent="0" marL="0">
              <a:buNone/>
            </a:pPr>
            <a:r>
              <a:rPr lang="en-US" sz="4000" b="1" dirty="0">
                <a:solidFill>
                  <a:srgbClr val="A85F43"/>
                </a:solidFill>
                <a:latin typeface="Arial" pitchFamily="34" charset="0"/>
                <a:ea typeface="Arial" pitchFamily="34" charset="-122"/>
                <a:cs typeface="Arial" pitchFamily="34" charset="-120"/>
              </a:rPr>
              <a:t>2nd-last</a:t>
            </a:r>
            <a:endParaRPr lang="en-US" sz="4000" dirty="0"/>
          </a:p>
        </p:txBody>
      </p:sp>
      <p:sp>
        <p:nvSpPr>
          <p:cNvPr id="8" name="Text 6"/>
          <p:cNvSpPr/>
          <p:nvPr/>
        </p:nvSpPr>
        <p:spPr>
          <a:xfrm>
            <a:off x="7927848" y="3081528"/>
            <a:ext cx="3465576" cy="548640"/>
          </a:xfrm>
          <a:prstGeom prst="rect">
            <a:avLst/>
          </a:prstGeom>
          <a:noFill/>
          <a:ln/>
        </p:spPr>
        <p:txBody>
          <a:bodyPr wrap="square" lIns="0" tIns="0" rIns="0" bIns="0" rtlCol="0" anchor="ctr"/>
          <a:lstStyle/>
          <a:p>
            <a:pPr indent="0" marL="0">
              <a:lnSpc>
                <a:spcPct val="100000"/>
              </a:lnSpc>
              <a:buNone/>
            </a:pPr>
            <a:r>
              <a:rPr lang="en-US" sz="1300" dirty="0">
                <a:solidFill>
                  <a:srgbClr val="0B2D4A"/>
                </a:solidFill>
                <a:latin typeface="Arial" pitchFamily="34" charset="0"/>
                <a:ea typeface="Arial" pitchFamily="34" charset="-122"/>
                <a:cs typeface="Arial" pitchFamily="34" charset="-120"/>
              </a:rPr>
              <a:t>oLLM's rank on conversion rate among 9 channels</a:t>
            </a:r>
            <a:endParaRPr lang="en-US" sz="1300" dirty="0"/>
          </a:p>
        </p:txBody>
      </p:sp>
      <p:sp>
        <p:nvSpPr>
          <p:cNvPr id="9" name="Text 7"/>
          <p:cNvSpPr/>
          <p:nvPr/>
        </p:nvSpPr>
        <p:spPr>
          <a:xfrm>
            <a:off x="7927848" y="3840480"/>
            <a:ext cx="3465576" cy="822960"/>
          </a:xfrm>
          <a:prstGeom prst="rect">
            <a:avLst/>
          </a:prstGeom>
          <a:noFill/>
          <a:ln/>
        </p:spPr>
        <p:txBody>
          <a:bodyPr wrap="square" lIns="0" tIns="0" rIns="0" bIns="0" rtlCol="0" anchor="ctr"/>
          <a:lstStyle/>
          <a:p>
            <a:pPr indent="0" marL="0">
              <a:buNone/>
            </a:pPr>
            <a:r>
              <a:rPr lang="en-US" sz="4000" b="1" dirty="0">
                <a:solidFill>
                  <a:srgbClr val="A85F43"/>
                </a:solidFill>
                <a:latin typeface="Arial" pitchFamily="34" charset="0"/>
                <a:ea typeface="Arial" pitchFamily="34" charset="-122"/>
                <a:cs typeface="Arial" pitchFamily="34" charset="-120"/>
              </a:rPr>
              <a:t>1 of 6</a:t>
            </a:r>
            <a:endParaRPr lang="en-US" sz="4000" dirty="0"/>
          </a:p>
        </p:txBody>
      </p:sp>
      <p:sp>
        <p:nvSpPr>
          <p:cNvPr id="10" name="Text 8"/>
          <p:cNvSpPr/>
          <p:nvPr/>
        </p:nvSpPr>
        <p:spPr>
          <a:xfrm>
            <a:off x="7927848" y="4681728"/>
            <a:ext cx="3465576" cy="548640"/>
          </a:xfrm>
          <a:prstGeom prst="rect">
            <a:avLst/>
          </a:prstGeom>
          <a:noFill/>
          <a:ln/>
        </p:spPr>
        <p:txBody>
          <a:bodyPr wrap="square" lIns="0" tIns="0" rIns="0" bIns="0" rtlCol="0" anchor="ctr"/>
          <a:lstStyle/>
          <a:p>
            <a:pPr indent="0" marL="0">
              <a:lnSpc>
                <a:spcPct val="100000"/>
              </a:lnSpc>
              <a:buNone/>
            </a:pPr>
            <a:r>
              <a:rPr lang="en-US" sz="1300" dirty="0">
                <a:solidFill>
                  <a:srgbClr val="0B2D4A"/>
                </a:solidFill>
                <a:latin typeface="Arial" pitchFamily="34" charset="0"/>
                <a:ea typeface="Arial" pitchFamily="34" charset="-122"/>
                <a:cs typeface="Arial" pitchFamily="34" charset="-120"/>
              </a:rPr>
              <a:t>metrics where oLLM leads most channels (bounce rate)</a:t>
            </a:r>
            <a:endParaRPr lang="en-US" sz="1300" dirty="0"/>
          </a:p>
        </p:txBody>
      </p:sp>
      <p:sp>
        <p:nvSpPr>
          <p:cNvPr id="11" name="Shape 9"/>
          <p:cNvSpPr/>
          <p:nvPr/>
        </p:nvSpPr>
        <p:spPr>
          <a:xfrm>
            <a:off x="566928" y="6382512"/>
            <a:ext cx="11055096" cy="0"/>
          </a:xfrm>
          <a:prstGeom prst="line">
            <a:avLst/>
          </a:prstGeom>
          <a:noFill/>
          <a:ln w="6350">
            <a:solidFill>
              <a:srgbClr val="D7DEE5"/>
            </a:solidFill>
            <a:prstDash val="solid"/>
          </a:ln>
        </p:spPr>
      </p:sp>
      <p:sp>
        <p:nvSpPr>
          <p:cNvPr id="12" name="Text 10"/>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 · </a:t>
            </a:r>
            <a:pPr algn="l" indent="0" marL="0">
              <a:buNone/>
            </a:pPr>
            <a:r>
              <a:rPr lang="en-US" sz="900" u="none" dirty="0">
                <a:solidFill>
                  <a:srgbClr val="A85F43"/>
                </a:solidFill>
                <a:latin typeface="Arial" pitchFamily="34" charset="0"/>
                <a:ea typeface="Arial" pitchFamily="34" charset="-122"/>
                <a:cs typeface="Arial" pitchFamily="34" charset="-120"/>
                <a:hlinkClick r:id="rId1" invalidUrl="" action="" tgtFrame="" tooltip="" history="1" highlightClick="0" endSnd="0">
                  <a:extLst>
                    <a:ext uri="{A12FA001-AC4F-418D-AE19-62706E023703}">
                      <ahyp:hlinkClr xmlns:ahyp="http://schemas.microsoft.com/office/drawing/2018/hyperlinkcolor" val="tx"/>
                    </a:ext>
                  </a:extLst>
                </a:hlinkClick>
              </a:rPr>
              <a:t>organicllm.org</a:t>
            </a:r>
            <a:endParaRPr lang="en-US" sz="900" dirty="0"/>
          </a:p>
        </p:txBody>
      </p:sp>
      <p:sp>
        <p:nvSpPr>
          <p:cNvPr id="13" name="Text 11"/>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28</a:t>
            </a:r>
            <a:endParaRPr lang="en-US" sz="9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 29">
    <p:bg>
      <p:bgPr>
        <a:solidFill>
          <a:srgbClr val="0B2D4A"/>
        </a:solidFill>
      </p:bgPr>
    </p:bg>
    <p:spTree>
      <p:nvGrpSpPr>
        <p:cNvPr id="1" name=""/>
        <p:cNvGrpSpPr/>
        <p:nvPr/>
      </p:nvGrpSpPr>
      <p:grpSpPr>
        <a:xfrm>
          <a:off x="0" y="0"/>
          <a:ext cx="0" cy="0"/>
          <a:chOff x="0" y="0"/>
          <a:chExt cx="0" cy="0"/>
        </a:xfrm>
      </p:grpSpPr>
      <p:sp>
        <p:nvSpPr>
          <p:cNvPr id="2" name="Text 0"/>
          <p:cNvSpPr/>
          <p:nvPr/>
        </p:nvSpPr>
        <p:spPr>
          <a:xfrm>
            <a:off x="658368" y="1920240"/>
            <a:ext cx="2743200" cy="1463040"/>
          </a:xfrm>
          <a:prstGeom prst="rect">
            <a:avLst/>
          </a:prstGeom>
          <a:noFill/>
          <a:ln/>
        </p:spPr>
        <p:txBody>
          <a:bodyPr wrap="square" lIns="0" tIns="0" rIns="0" bIns="0" rtlCol="0" anchor="ctr"/>
          <a:lstStyle/>
          <a:p>
            <a:pPr indent="0" marL="0">
              <a:buNone/>
            </a:pPr>
            <a:r>
              <a:rPr lang="en-US" sz="9000" b="1" dirty="0">
                <a:solidFill>
                  <a:srgbClr val="E7B4A1"/>
                </a:solidFill>
                <a:latin typeface="Arial" pitchFamily="34" charset="0"/>
                <a:ea typeface="Arial" pitchFamily="34" charset="-122"/>
                <a:cs typeface="Arial" pitchFamily="34" charset="-120"/>
              </a:rPr>
              <a:t>04</a:t>
            </a:r>
            <a:endParaRPr lang="en-US" sz="9000" dirty="0"/>
          </a:p>
        </p:txBody>
      </p:sp>
      <p:sp>
        <p:nvSpPr>
          <p:cNvPr id="3" name="Text 1"/>
          <p:cNvSpPr/>
          <p:nvPr/>
        </p:nvSpPr>
        <p:spPr>
          <a:xfrm>
            <a:off x="676656" y="3429000"/>
            <a:ext cx="10058400" cy="365760"/>
          </a:xfrm>
          <a:prstGeom prst="rect">
            <a:avLst/>
          </a:prstGeom>
          <a:noFill/>
          <a:ln/>
        </p:spPr>
        <p:txBody>
          <a:bodyPr wrap="square" lIns="0" tIns="0" rIns="0" bIns="0" rtlCol="0" anchor="ctr"/>
          <a:lstStyle/>
          <a:p>
            <a:pPr indent="0" marL="0">
              <a:buNone/>
            </a:pPr>
            <a:r>
              <a:rPr lang="en-US" sz="1300" b="1" spc="400" kern="0" dirty="0">
                <a:solidFill>
                  <a:srgbClr val="E7B4A1"/>
                </a:solidFill>
                <a:latin typeface="Arial" pitchFamily="34" charset="0"/>
                <a:ea typeface="Arial" pitchFamily="34" charset="-122"/>
                <a:cs typeface="Arial" pitchFamily="34" charset="-120"/>
              </a:rPr>
              <a:t>SECTION 4</a:t>
            </a:r>
            <a:endParaRPr lang="en-US" sz="1300" dirty="0"/>
          </a:p>
        </p:txBody>
      </p:sp>
      <p:sp>
        <p:nvSpPr>
          <p:cNvPr id="4" name="Text 2"/>
          <p:cNvSpPr/>
          <p:nvPr/>
        </p:nvSpPr>
        <p:spPr>
          <a:xfrm>
            <a:off x="658368" y="3794760"/>
            <a:ext cx="10424160" cy="1645920"/>
          </a:xfrm>
          <a:prstGeom prst="rect">
            <a:avLst/>
          </a:prstGeom>
          <a:noFill/>
          <a:ln/>
        </p:spPr>
        <p:txBody>
          <a:bodyPr wrap="square" lIns="0" tIns="0" rIns="0" bIns="0" rtlCol="0" anchor="ctr"/>
          <a:lstStyle/>
          <a:p>
            <a:pPr indent="0" marL="0">
              <a:lnSpc>
                <a:spcPct val="104000"/>
              </a:lnSpc>
              <a:buNone/>
            </a:pPr>
            <a:r>
              <a:rPr lang="en-US" sz="3600" b="1" dirty="0">
                <a:solidFill>
                  <a:srgbClr val="FFFFFF"/>
                </a:solidFill>
                <a:latin typeface="Arial" pitchFamily="34" charset="0"/>
                <a:ea typeface="Arial" pitchFamily="34" charset="-122"/>
                <a:cs typeface="Arial" pitchFamily="34" charset="-120"/>
              </a:rPr>
              <a:t>Robustness</a:t>
            </a:r>
            <a:endParaRPr lang="en-US" sz="3600" dirty="0"/>
          </a:p>
        </p:txBody>
      </p:sp>
      <p:sp>
        <p:nvSpPr>
          <p:cNvPr id="5" name="Text 3"/>
          <p:cNvSpPr/>
          <p:nvPr/>
        </p:nvSpPr>
        <p:spPr>
          <a:xfrm>
            <a:off x="676656" y="5074920"/>
            <a:ext cx="9692640" cy="731520"/>
          </a:xfrm>
          <a:prstGeom prst="rect">
            <a:avLst/>
          </a:prstGeom>
          <a:noFill/>
          <a:ln/>
        </p:spPr>
        <p:txBody>
          <a:bodyPr wrap="square" lIns="0" tIns="0" rIns="0" bIns="0" rtlCol="0" anchor="ctr"/>
          <a:lstStyle/>
          <a:p>
            <a:pPr indent="0" marL="0">
              <a:lnSpc>
                <a:spcPct val="110000"/>
              </a:lnSpc>
              <a:buNone/>
            </a:pPr>
            <a:r>
              <a:rPr lang="en-US" sz="1500" dirty="0">
                <a:solidFill>
                  <a:srgbClr val="C9D6E2"/>
                </a:solidFill>
                <a:latin typeface="Arial" pitchFamily="34" charset="0"/>
                <a:ea typeface="Arial" pitchFamily="34" charset="-122"/>
                <a:cs typeface="Arial" pitchFamily="34" charset="-120"/>
              </a:rPr>
              <a:t>Does the core ranking survive different aggregations, thresholds, samples, platform definitions, and time windows? Twelve specifications.</a:t>
            </a:r>
            <a:endParaRPr lang="en-US" sz="15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ORIENTATION</a:t>
            </a:r>
            <a:endParaRPr lang="en-US" sz="1100" dirty="0"/>
          </a:p>
        </p:txBody>
      </p:sp>
      <p:sp>
        <p:nvSpPr>
          <p:cNvPr id="3" name="Text 1"/>
          <p:cNvSpPr/>
          <p:nvPr/>
        </p:nvSpPr>
        <p:spPr>
          <a:xfrm>
            <a:off x="566928" y="676656"/>
            <a:ext cx="11055096" cy="8686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How to use this deck</a:t>
            </a:r>
            <a:endParaRPr lang="en-US" sz="3000" dirty="0"/>
          </a:p>
        </p:txBody>
      </p:sp>
      <p:sp>
        <p:nvSpPr>
          <p:cNvPr id="4" name="Text 2"/>
          <p:cNvSpPr/>
          <p:nvPr/>
        </p:nvSpPr>
        <p:spPr>
          <a:xfrm>
            <a:off x="566928" y="1783080"/>
            <a:ext cx="6766560" cy="4206240"/>
          </a:xfrm>
          <a:prstGeom prst="rect">
            <a:avLst/>
          </a:prstGeom>
          <a:noFill/>
          <a:ln/>
        </p:spPr>
        <p:txBody>
          <a:bodyPr wrap="square" rtlCol="0" anchor="t"/>
          <a:lstStyle/>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Scope: the full paper — the main body (Sections 1–7) and the online appendix (after Section 7).</a:t>
            </a:r>
            <a:endParaRPr lang="en-US" sz="1600" dirty="0"/>
          </a:p>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Audience: advanced — built for learners comfortable with regression evidence. The story follows without statistics; two optional 'methods' slides go deeper.</a:t>
            </a:r>
            <a:endParaRPr lang="en-US" sz="1600" dirty="0"/>
          </a:p>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Every content slide carries detailed speaker notes: talking points, exact figures, and common misconceptions to correct.</a:t>
            </a:r>
            <a:endParaRPr lang="en-US" sz="1600" dirty="0"/>
          </a:p>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All figures are the authors' own, reproduced from the paper.</a:t>
            </a:r>
            <a:endParaRPr lang="en-US" sz="1600" dirty="0"/>
          </a:p>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Modular: the methods slides and the 'mechanism' slide can be skipped for a lighter treatment.</a:t>
            </a:r>
            <a:endParaRPr lang="en-US" sz="1600" dirty="0"/>
          </a:p>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The latest version of these slides, the paper, and the press coverage: organicllm.org.</a:t>
            </a:r>
            <a:endParaRPr lang="en-US" sz="1600" dirty="0"/>
          </a:p>
        </p:txBody>
      </p:sp>
      <p:sp>
        <p:nvSpPr>
          <p:cNvPr id="5" name="Shape 3"/>
          <p:cNvSpPr/>
          <p:nvPr/>
        </p:nvSpPr>
        <p:spPr>
          <a:xfrm>
            <a:off x="7699248" y="1783080"/>
            <a:ext cx="3922776" cy="4114800"/>
          </a:xfrm>
          <a:prstGeom prst="rect">
            <a:avLst/>
          </a:prstGeom>
          <a:solidFill>
            <a:srgbClr val="F7ECE5"/>
          </a:solidFill>
          <a:ln/>
        </p:spPr>
      </p:sp>
      <p:sp>
        <p:nvSpPr>
          <p:cNvPr id="6" name="Shape 4"/>
          <p:cNvSpPr/>
          <p:nvPr/>
        </p:nvSpPr>
        <p:spPr>
          <a:xfrm>
            <a:off x="7699248" y="1783080"/>
            <a:ext cx="36576" cy="4114800"/>
          </a:xfrm>
          <a:prstGeom prst="rect">
            <a:avLst/>
          </a:prstGeom>
          <a:solidFill>
            <a:srgbClr val="D4896E"/>
          </a:solidFill>
          <a:ln/>
        </p:spPr>
      </p:sp>
      <p:sp>
        <p:nvSpPr>
          <p:cNvPr id="7" name="Text 5"/>
          <p:cNvSpPr/>
          <p:nvPr/>
        </p:nvSpPr>
        <p:spPr>
          <a:xfrm>
            <a:off x="7955280" y="2011680"/>
            <a:ext cx="3465576" cy="457200"/>
          </a:xfrm>
          <a:prstGeom prst="rect">
            <a:avLst/>
          </a:prstGeom>
          <a:noFill/>
          <a:ln/>
        </p:spPr>
        <p:txBody>
          <a:bodyPr wrap="square" lIns="0" tIns="0" rIns="0" bIns="0" rtlCol="0" anchor="ctr"/>
          <a:lstStyle/>
          <a:p>
            <a:pPr indent="0" marL="0">
              <a:buNone/>
            </a:pPr>
            <a:r>
              <a:rPr lang="en-US" sz="1400" b="1" dirty="0">
                <a:solidFill>
                  <a:srgbClr val="0B2D4A"/>
                </a:solidFill>
                <a:latin typeface="Arial" pitchFamily="34" charset="0"/>
                <a:ea typeface="Arial" pitchFamily="34" charset="-122"/>
                <a:cs typeface="Arial" pitchFamily="34" charset="-120"/>
              </a:rPr>
              <a:t>Main deck vs. appendix</a:t>
            </a:r>
            <a:endParaRPr lang="en-US" sz="1400" dirty="0"/>
          </a:p>
        </p:txBody>
      </p:sp>
      <p:sp>
        <p:nvSpPr>
          <p:cNvPr id="8" name="Text 6"/>
          <p:cNvSpPr/>
          <p:nvPr/>
        </p:nvSpPr>
        <p:spPr>
          <a:xfrm>
            <a:off x="7955280" y="2496312"/>
            <a:ext cx="3465576" cy="3200400"/>
          </a:xfrm>
          <a:prstGeom prst="rect">
            <a:avLst/>
          </a:prstGeom>
          <a:noFill/>
          <a:ln/>
        </p:spPr>
        <p:txBody>
          <a:bodyPr wrap="square" lIns="0" tIns="0" rIns="0" bIns="0" rtlCol="0" anchor="t"/>
          <a:lstStyle/>
          <a:p>
            <a:pPr indent="0" marL="0">
              <a:lnSpc>
                <a:spcPct val="112000"/>
              </a:lnSpc>
              <a:buNone/>
            </a:pPr>
            <a:r>
              <a:rPr lang="en-US" sz="1300" dirty="0">
                <a:solidFill>
                  <a:srgbClr val="3A5A7A"/>
                </a:solidFill>
                <a:latin typeface="Arial" pitchFamily="34" charset="0"/>
                <a:ea typeface="Arial" pitchFamily="34" charset="-122"/>
                <a:cs typeface="Arial" pitchFamily="34" charset="-120"/>
              </a:rPr>
              <a:t>Sections 1–7 are the teaching narrative. The appendix (after Section 7) is optional reference depth — full coverage, methods, robustness, the quartile tables, and the reconciliation with industry reports.</a:t>
            </a:r>
            <a:endParaRPr lang="en-US" sz="1300" dirty="0"/>
          </a:p>
        </p:txBody>
      </p:sp>
      <p:sp>
        <p:nvSpPr>
          <p:cNvPr id="9" name="Shape 7"/>
          <p:cNvSpPr/>
          <p:nvPr/>
        </p:nvSpPr>
        <p:spPr>
          <a:xfrm>
            <a:off x="566928" y="6382512"/>
            <a:ext cx="11055096" cy="0"/>
          </a:xfrm>
          <a:prstGeom prst="line">
            <a:avLst/>
          </a:prstGeom>
          <a:noFill/>
          <a:ln w="6350">
            <a:solidFill>
              <a:srgbClr val="D7DEE5"/>
            </a:solidFill>
            <a:prstDash val="solid"/>
          </a:ln>
        </p:spPr>
      </p:sp>
      <p:sp>
        <p:nvSpPr>
          <p:cNvPr id="10" name="Text 8"/>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 · </a:t>
            </a:r>
            <a:pPr algn="l" indent="0" marL="0">
              <a:buNone/>
            </a:pPr>
            <a:r>
              <a:rPr lang="en-US" sz="900" u="none" dirty="0">
                <a:solidFill>
                  <a:srgbClr val="A85F43"/>
                </a:solidFill>
                <a:latin typeface="Arial" pitchFamily="34" charset="0"/>
                <a:ea typeface="Arial" pitchFamily="34" charset="-122"/>
                <a:cs typeface="Arial" pitchFamily="34" charset="-120"/>
                <a:hlinkClick r:id="rId1" invalidUrl="" action="" tgtFrame="" tooltip="" history="1" highlightClick="0" endSnd="0">
                  <a:extLst>
                    <a:ext uri="{A12FA001-AC4F-418D-AE19-62706E023703}">
                      <ahyp:hlinkClr xmlns:ahyp="http://schemas.microsoft.com/office/drawing/2018/hyperlinkcolor" val="tx"/>
                    </a:ext>
                  </a:extLst>
                </a:hlinkClick>
              </a:rPr>
              <a:t>organicllm.org</a:t>
            </a:r>
            <a:endParaRPr lang="en-US" sz="900" dirty="0"/>
          </a:p>
        </p:txBody>
      </p:sp>
      <p:sp>
        <p:nvSpPr>
          <p:cNvPr id="11" name="Text 9"/>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3</a:t>
            </a:r>
            <a:endParaRPr lang="en-US" sz="9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Slide 30">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SECTION 4 · ROBUSTNESS</a:t>
            </a:r>
            <a:endParaRPr lang="en-US" sz="1100" dirty="0"/>
          </a:p>
        </p:txBody>
      </p:sp>
      <p:sp>
        <p:nvSpPr>
          <p:cNvPr id="3" name="Text 1"/>
          <p:cNvSpPr/>
          <p:nvPr/>
        </p:nvSpPr>
        <p:spPr>
          <a:xfrm>
            <a:off x="566928" y="676656"/>
            <a:ext cx="11055096" cy="8686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Twelve specifications, one stable picture</a:t>
            </a:r>
            <a:endParaRPr lang="en-US" sz="3000" dirty="0"/>
          </a:p>
        </p:txBody>
      </p:sp>
      <p:graphicFrame>
        <p:nvGraphicFramePr>
          <p:cNvPr id="31" name="Table 0"/>
          <p:cNvGraphicFramePr>
            <a:graphicFrameLocks noGrp="1"/>
          </p:cNvGraphicFramePr>
          <p:nvPr>
            <p:extLst>
              <p:ext uri="{D42A27DB-BD31-4B8C-83A1-F6EECF244321}">
                <p14:modId xmlns:p14="http://schemas.microsoft.com/office/powerpoint/2010/main" val="1579011935"/>
              </p:ext>
            </p:extLst>
          </p:nvPr>
        </p:nvGraphicFramePr>
        <p:xfrm>
          <a:off x="566928" y="1737360"/>
          <a:ext cx="11055096" cy="914400"/>
        </p:xfrm>
        <a:graphic>
          <a:graphicData uri="http://schemas.openxmlformats.org/drawingml/2006/table">
            <a:tbl>
              <a:tblPr/>
              <a:tblGrid>
                <a:gridCol w="2971800"/>
                <a:gridCol w="3108960"/>
                <a:gridCol w="2011680"/>
                <a:gridCol w="2962656"/>
              </a:tblGrid>
              <a:tr h="301752">
                <a:tc>
                  <a:txBody>
                    <a:bodyPr/>
                    <a:lstStyle/>
                    <a:p>
                      <a:pPr algn="ctr" indent="0" marL="0">
                        <a:buNone/>
                      </a:pPr>
                      <a:r>
                        <a:rPr lang="en-US" sz="1100" b="1" dirty="0">
                          <a:solidFill>
                            <a:srgbClr val="FFFFFF"/>
                          </a:solidFill>
                          <a:latin typeface="Arial" pitchFamily="34" charset="0"/>
                          <a:ea typeface="Arial" pitchFamily="34" charset="-122"/>
                          <a:cs typeface="Arial" pitchFamily="34" charset="-120"/>
                        </a:rPr>
                        <a:t>Specification</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0B2D4A"/>
                    </a:solidFill>
                  </a:tcPr>
                </a:tc>
                <a:tc>
                  <a:txBody>
                    <a:bodyPr/>
                    <a:lstStyle/>
                    <a:p>
                      <a:pPr algn="ctr" indent="0" marL="0">
                        <a:buNone/>
                      </a:pPr>
                      <a:r>
                        <a:rPr lang="en-US" sz="1100" b="1" dirty="0">
                          <a:solidFill>
                            <a:srgbClr val="FFFFFF"/>
                          </a:solidFill>
                          <a:latin typeface="Arial" pitchFamily="34" charset="0"/>
                          <a:ea typeface="Arial" pitchFamily="34" charset="-122"/>
                          <a:cs typeface="Arial" pitchFamily="34" charset="-120"/>
                        </a:rPr>
                        <a:t>Robustness concern</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0B2D4A"/>
                    </a:solidFill>
                  </a:tcPr>
                </a:tc>
                <a:tc>
                  <a:txBody>
                    <a:bodyPr/>
                    <a:lstStyle/>
                    <a:p>
                      <a:pPr algn="ctr" indent="0" marL="0">
                        <a:buNone/>
                      </a:pPr>
                      <a:r>
                        <a:rPr lang="en-US" sz="1100" b="1" dirty="0">
                          <a:solidFill>
                            <a:srgbClr val="FFFFFF"/>
                          </a:solidFill>
                          <a:latin typeface="Arial" pitchFamily="34" charset="0"/>
                          <a:ea typeface="Arial" pitchFamily="34" charset="-122"/>
                          <a:cs typeface="Arial" pitchFamily="34" charset="-120"/>
                        </a:rPr>
                        <a:t>R²</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0B2D4A"/>
                    </a:solidFill>
                  </a:tcPr>
                </a:tc>
                <a:tc>
                  <a:txBody>
                    <a:bodyPr/>
                    <a:lstStyle/>
                    <a:p>
                      <a:pPr algn="ctr" indent="0" marL="0">
                        <a:buNone/>
                      </a:pPr>
                      <a:r>
                        <a:rPr lang="en-US" sz="1100" b="1" dirty="0">
                          <a:solidFill>
                            <a:srgbClr val="FFFFFF"/>
                          </a:solidFill>
                          <a:latin typeface="Arial" pitchFamily="34" charset="0"/>
                          <a:ea typeface="Arial" pitchFamily="34" charset="-122"/>
                          <a:cs typeface="Arial" pitchFamily="34" charset="-120"/>
                        </a:rPr>
                        <a:t>Obs</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0B2D4A"/>
                    </a:solidFill>
                  </a:tcPr>
                </a:tc>
              </a:tr>
              <a:tr h="301752">
                <a:tc>
                  <a:txBody>
                    <a:bodyPr/>
                    <a:lstStyle/>
                    <a:p>
                      <a:pPr algn="l" indent="0" marL="0">
                        <a:buNone/>
                      </a:pPr>
                      <a:r>
                        <a:rPr lang="en-US" sz="1100" b="1" dirty="0">
                          <a:solidFill>
                            <a:srgbClr val="0B2D4A"/>
                          </a:solidFill>
                          <a:latin typeface="Arial" pitchFamily="34" charset="0"/>
                          <a:ea typeface="Arial" pitchFamily="34" charset="-122"/>
                          <a:cs typeface="Arial" pitchFamily="34" charset="-120"/>
                        </a:rPr>
                        <a:t>Main model</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00" dirty="0">
                          <a:solidFill>
                            <a:srgbClr val="0B2D4A"/>
                          </a:solidFill>
                          <a:latin typeface="Arial" pitchFamily="34" charset="0"/>
                          <a:ea typeface="Arial" pitchFamily="34" charset="-122"/>
                          <a:cs typeface="Arial" pitchFamily="34" charset="-120"/>
                        </a:rPr>
                        <a:t>— (reference)</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00" dirty="0">
                          <a:solidFill>
                            <a:srgbClr val="0B2D4A"/>
                          </a:solidFill>
                          <a:latin typeface="Arial" pitchFamily="34" charset="0"/>
                          <a:ea typeface="Arial" pitchFamily="34" charset="-122"/>
                          <a:cs typeface="Arial" pitchFamily="34" charset="-120"/>
                        </a:rPr>
                        <a:t>0.739</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00" dirty="0">
                          <a:solidFill>
                            <a:srgbClr val="0B2D4A"/>
                          </a:solidFill>
                          <a:latin typeface="Arial" pitchFamily="34" charset="0"/>
                          <a:ea typeface="Arial" pitchFamily="34" charset="-122"/>
                          <a:cs typeface="Arial" pitchFamily="34" charset="-120"/>
                        </a:rPr>
                        <a:t>340,292</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r>
              <a:tr h="301752">
                <a:tc>
                  <a:txBody>
                    <a:bodyPr/>
                    <a:lstStyle/>
                    <a:p>
                      <a:pPr algn="l" indent="0" marL="0">
                        <a:buNone/>
                      </a:pPr>
                      <a:r>
                        <a:rPr lang="en-US" sz="1100" b="1" dirty="0">
                          <a:solidFill>
                            <a:srgbClr val="0B2D4A"/>
                          </a:solidFill>
                          <a:latin typeface="Arial" pitchFamily="34" charset="0"/>
                          <a:ea typeface="Arial" pitchFamily="34" charset="-122"/>
                          <a:cs typeface="Arial" pitchFamily="34" charset="-120"/>
                        </a:rPr>
                        <a:t>Daily aggregation</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00" dirty="0">
                          <a:solidFill>
                            <a:srgbClr val="0B2D4A"/>
                          </a:solidFill>
                          <a:latin typeface="Arial" pitchFamily="34" charset="0"/>
                          <a:ea typeface="Arial" pitchFamily="34" charset="-122"/>
                          <a:cs typeface="Arial" pitchFamily="34" charset="-120"/>
                        </a:rPr>
                        <a:t>Sparse observations</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00" dirty="0">
                          <a:solidFill>
                            <a:srgbClr val="0B2D4A"/>
                          </a:solidFill>
                          <a:latin typeface="Arial" pitchFamily="34" charset="0"/>
                          <a:ea typeface="Arial" pitchFamily="34" charset="-122"/>
                          <a:cs typeface="Arial" pitchFamily="34" charset="-120"/>
                        </a:rPr>
                        <a:t>0.689</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00" dirty="0">
                          <a:solidFill>
                            <a:srgbClr val="0B2D4A"/>
                          </a:solidFill>
                          <a:latin typeface="Arial" pitchFamily="34" charset="0"/>
                          <a:ea typeface="Arial" pitchFamily="34" charset="-122"/>
                          <a:cs typeface="Arial" pitchFamily="34" charset="-120"/>
                        </a:rPr>
                        <a:t>3,896,527</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r>
              <a:tr h="301752">
                <a:tc>
                  <a:txBody>
                    <a:bodyPr/>
                    <a:lstStyle/>
                    <a:p>
                      <a:pPr algn="l" indent="0" marL="0">
                        <a:buNone/>
                      </a:pPr>
                      <a:r>
                        <a:rPr lang="en-US" sz="1100" b="1" dirty="0">
                          <a:solidFill>
                            <a:srgbClr val="0B2D4A"/>
                          </a:solidFill>
                          <a:latin typeface="Arial" pitchFamily="34" charset="0"/>
                          <a:ea typeface="Arial" pitchFamily="34" charset="-122"/>
                          <a:cs typeface="Arial" pitchFamily="34" charset="-120"/>
                        </a:rPr>
                        <a:t>Monthly aggregation</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00" dirty="0">
                          <a:solidFill>
                            <a:srgbClr val="0B2D4A"/>
                          </a:solidFill>
                          <a:latin typeface="Arial" pitchFamily="34" charset="0"/>
                          <a:ea typeface="Arial" pitchFamily="34" charset="-122"/>
                          <a:cs typeface="Arial" pitchFamily="34" charset="-120"/>
                        </a:rPr>
                        <a:t>Sparse observations</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00" dirty="0">
                          <a:solidFill>
                            <a:srgbClr val="0B2D4A"/>
                          </a:solidFill>
                          <a:latin typeface="Arial" pitchFamily="34" charset="0"/>
                          <a:ea typeface="Arial" pitchFamily="34" charset="-122"/>
                          <a:cs typeface="Arial" pitchFamily="34" charset="-120"/>
                        </a:rPr>
                        <a:t>0.750</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00" dirty="0">
                          <a:solidFill>
                            <a:srgbClr val="0B2D4A"/>
                          </a:solidFill>
                          <a:latin typeface="Arial" pitchFamily="34" charset="0"/>
                          <a:ea typeface="Arial" pitchFamily="34" charset="-122"/>
                          <a:cs typeface="Arial" pitchFamily="34" charset="-120"/>
                        </a:rPr>
                        <a:t>149,628</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r>
              <a:tr h="301752">
                <a:tc>
                  <a:txBody>
                    <a:bodyPr/>
                    <a:lstStyle/>
                    <a:p>
                      <a:pPr algn="l" indent="0" marL="0">
                        <a:buNone/>
                      </a:pPr>
                      <a:r>
                        <a:rPr lang="en-US" sz="1100" b="1" dirty="0">
                          <a:solidFill>
                            <a:srgbClr val="0B2D4A"/>
                          </a:solidFill>
                          <a:latin typeface="Arial" pitchFamily="34" charset="0"/>
                          <a:ea typeface="Arial" pitchFamily="34" charset="-122"/>
                          <a:cs typeface="Arial" pitchFamily="34" charset="-120"/>
                        </a:rPr>
                        <a:t>Min 10 sessions</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00" dirty="0">
                          <a:solidFill>
                            <a:srgbClr val="0B2D4A"/>
                          </a:solidFill>
                          <a:latin typeface="Arial" pitchFamily="34" charset="0"/>
                          <a:ea typeface="Arial" pitchFamily="34" charset="-122"/>
                          <a:cs typeface="Arial" pitchFamily="34" charset="-120"/>
                        </a:rPr>
                        <a:t>Sparse observations</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00" dirty="0">
                          <a:solidFill>
                            <a:srgbClr val="0B2D4A"/>
                          </a:solidFill>
                          <a:latin typeface="Arial" pitchFamily="34" charset="0"/>
                          <a:ea typeface="Arial" pitchFamily="34" charset="-122"/>
                          <a:cs typeface="Arial" pitchFamily="34" charset="-120"/>
                        </a:rPr>
                        <a:t>0.739</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00" dirty="0">
                          <a:solidFill>
                            <a:srgbClr val="0B2D4A"/>
                          </a:solidFill>
                          <a:latin typeface="Arial" pitchFamily="34" charset="0"/>
                          <a:ea typeface="Arial" pitchFamily="34" charset="-122"/>
                          <a:cs typeface="Arial" pitchFamily="34" charset="-120"/>
                        </a:rPr>
                        <a:t>320,021</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r>
              <a:tr h="301752">
                <a:tc>
                  <a:txBody>
                    <a:bodyPr/>
                    <a:lstStyle/>
                    <a:p>
                      <a:pPr algn="l" indent="0" marL="0">
                        <a:buNone/>
                      </a:pPr>
                      <a:r>
                        <a:rPr lang="en-US" sz="1100" b="1" dirty="0">
                          <a:solidFill>
                            <a:srgbClr val="0B2D4A"/>
                          </a:solidFill>
                          <a:latin typeface="Arial" pitchFamily="34" charset="0"/>
                          <a:ea typeface="Arial" pitchFamily="34" charset="-122"/>
                          <a:cs typeface="Arial" pitchFamily="34" charset="-120"/>
                        </a:rPr>
                        <a:t>Min 100 sessions</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00" dirty="0">
                          <a:solidFill>
                            <a:srgbClr val="0B2D4A"/>
                          </a:solidFill>
                          <a:latin typeface="Arial" pitchFamily="34" charset="0"/>
                          <a:ea typeface="Arial" pitchFamily="34" charset="-122"/>
                          <a:cs typeface="Arial" pitchFamily="34" charset="-120"/>
                        </a:rPr>
                        <a:t>Sparse observations</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00" dirty="0">
                          <a:solidFill>
                            <a:srgbClr val="0B2D4A"/>
                          </a:solidFill>
                          <a:latin typeface="Arial" pitchFamily="34" charset="0"/>
                          <a:ea typeface="Arial" pitchFamily="34" charset="-122"/>
                          <a:cs typeface="Arial" pitchFamily="34" charset="-120"/>
                        </a:rPr>
                        <a:t>0.740</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00" dirty="0">
                          <a:solidFill>
                            <a:srgbClr val="0B2D4A"/>
                          </a:solidFill>
                          <a:latin typeface="Arial" pitchFamily="34" charset="0"/>
                          <a:ea typeface="Arial" pitchFamily="34" charset="-122"/>
                          <a:cs typeface="Arial" pitchFamily="34" charset="-120"/>
                        </a:rPr>
                        <a:t>280,190</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r>
              <a:tr h="301752">
                <a:tc>
                  <a:txBody>
                    <a:bodyPr/>
                    <a:lstStyle/>
                    <a:p>
                      <a:pPr algn="l" indent="0" marL="0">
                        <a:buNone/>
                      </a:pPr>
                      <a:r>
                        <a:rPr lang="en-US" sz="1100" b="1" dirty="0">
                          <a:solidFill>
                            <a:srgbClr val="0B2D4A"/>
                          </a:solidFill>
                          <a:latin typeface="Arial" pitchFamily="34" charset="0"/>
                          <a:ea typeface="Arial" pitchFamily="34" charset="-122"/>
                          <a:cs typeface="Arial" pitchFamily="34" charset="-120"/>
                        </a:rPr>
                        <a:t>Min 1000 sessions</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00" dirty="0">
                          <a:solidFill>
                            <a:srgbClr val="0B2D4A"/>
                          </a:solidFill>
                          <a:latin typeface="Arial" pitchFamily="34" charset="0"/>
                          <a:ea typeface="Arial" pitchFamily="34" charset="-122"/>
                          <a:cs typeface="Arial" pitchFamily="34" charset="-120"/>
                        </a:rPr>
                        <a:t>Sparse observations</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00" dirty="0">
                          <a:solidFill>
                            <a:srgbClr val="0B2D4A"/>
                          </a:solidFill>
                          <a:latin typeface="Arial" pitchFamily="34" charset="0"/>
                          <a:ea typeface="Arial" pitchFamily="34" charset="-122"/>
                          <a:cs typeface="Arial" pitchFamily="34" charset="-120"/>
                        </a:rPr>
                        <a:t>0.742</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00" dirty="0">
                          <a:solidFill>
                            <a:srgbClr val="0B2D4A"/>
                          </a:solidFill>
                          <a:latin typeface="Arial" pitchFamily="34" charset="0"/>
                          <a:ea typeface="Arial" pitchFamily="34" charset="-122"/>
                          <a:cs typeface="Arial" pitchFamily="34" charset="-120"/>
                        </a:rPr>
                        <a:t>188,376</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r>
              <a:tr h="301752">
                <a:tc>
                  <a:txBody>
                    <a:bodyPr/>
                    <a:lstStyle/>
                    <a:p>
                      <a:pPr algn="l" indent="0" marL="0">
                        <a:buNone/>
                      </a:pPr>
                      <a:r>
                        <a:rPr lang="en-US" sz="1100" b="1" dirty="0">
                          <a:solidFill>
                            <a:srgbClr val="0B2D4A"/>
                          </a:solidFill>
                          <a:latin typeface="Arial" pitchFamily="34" charset="0"/>
                          <a:ea typeface="Arial" pitchFamily="34" charset="-122"/>
                          <a:cs typeface="Arial" pitchFamily="34" charset="-120"/>
                        </a:rPr>
                        <a:t>Winsorized</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00" dirty="0">
                          <a:solidFill>
                            <a:srgbClr val="0B2D4A"/>
                          </a:solidFill>
                          <a:latin typeface="Arial" pitchFamily="34" charset="0"/>
                          <a:ea typeface="Arial" pitchFamily="34" charset="-122"/>
                          <a:cs typeface="Arial" pitchFamily="34" charset="-120"/>
                        </a:rPr>
                        <a:t>Outliers</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00" dirty="0">
                          <a:solidFill>
                            <a:srgbClr val="0B2D4A"/>
                          </a:solidFill>
                          <a:latin typeface="Arial" pitchFamily="34" charset="0"/>
                          <a:ea typeface="Arial" pitchFamily="34" charset="-122"/>
                          <a:cs typeface="Arial" pitchFamily="34" charset="-120"/>
                        </a:rPr>
                        <a:t>0.727</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00" dirty="0">
                          <a:solidFill>
                            <a:srgbClr val="0B2D4A"/>
                          </a:solidFill>
                          <a:latin typeface="Arial" pitchFamily="34" charset="0"/>
                          <a:ea typeface="Arial" pitchFamily="34" charset="-122"/>
                          <a:cs typeface="Arial" pitchFamily="34" charset="-120"/>
                        </a:rPr>
                        <a:t>340,292</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r>
              <a:tr h="301752">
                <a:tc>
                  <a:txBody>
                    <a:bodyPr/>
                    <a:lstStyle/>
                    <a:p>
                      <a:pPr algn="l" indent="0" marL="0">
                        <a:buNone/>
                      </a:pPr>
                      <a:r>
                        <a:rPr lang="en-US" sz="1100" b="1" dirty="0">
                          <a:solidFill>
                            <a:srgbClr val="0B2D4A"/>
                          </a:solidFill>
                          <a:latin typeface="Arial" pitchFamily="34" charset="0"/>
                          <a:ea typeface="Arial" pitchFamily="34" charset="-122"/>
                          <a:cs typeface="Arial" pitchFamily="34" charset="-120"/>
                        </a:rPr>
                        <a:t>Top 25% oLLM</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00" dirty="0">
                          <a:solidFill>
                            <a:srgbClr val="0B2D4A"/>
                          </a:solidFill>
                          <a:latin typeface="Arial" pitchFamily="34" charset="0"/>
                          <a:ea typeface="Arial" pitchFamily="34" charset="-122"/>
                          <a:cs typeface="Arial" pitchFamily="34" charset="-120"/>
                        </a:rPr>
                        <a:t>Site selection</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00" dirty="0">
                          <a:solidFill>
                            <a:srgbClr val="0B2D4A"/>
                          </a:solidFill>
                          <a:latin typeface="Arial" pitchFamily="34" charset="0"/>
                          <a:ea typeface="Arial" pitchFamily="34" charset="-122"/>
                          <a:cs typeface="Arial" pitchFamily="34" charset="-120"/>
                        </a:rPr>
                        <a:t>0.700</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00" dirty="0">
                          <a:solidFill>
                            <a:srgbClr val="0B2D4A"/>
                          </a:solidFill>
                          <a:latin typeface="Arial" pitchFamily="34" charset="0"/>
                          <a:ea typeface="Arial" pitchFamily="34" charset="-122"/>
                          <a:cs typeface="Arial" pitchFamily="34" charset="-120"/>
                        </a:rPr>
                        <a:t>91,385</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r>
              <a:tr h="301752">
                <a:tc>
                  <a:txBody>
                    <a:bodyPr/>
                    <a:lstStyle/>
                    <a:p>
                      <a:pPr algn="l" indent="0" marL="0">
                        <a:buNone/>
                      </a:pPr>
                      <a:r>
                        <a:rPr lang="en-US" sz="1100" b="1" dirty="0">
                          <a:solidFill>
                            <a:srgbClr val="0B2D4A"/>
                          </a:solidFill>
                          <a:latin typeface="Arial" pitchFamily="34" charset="0"/>
                          <a:ea typeface="Arial" pitchFamily="34" charset="-122"/>
                          <a:cs typeface="Arial" pitchFamily="34" charset="-120"/>
                        </a:rPr>
                        <a:t>Top 25% transactions</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00" dirty="0">
                          <a:solidFill>
                            <a:srgbClr val="0B2D4A"/>
                          </a:solidFill>
                          <a:latin typeface="Arial" pitchFamily="34" charset="0"/>
                          <a:ea typeface="Arial" pitchFamily="34" charset="-122"/>
                          <a:cs typeface="Arial" pitchFamily="34" charset="-120"/>
                        </a:rPr>
                        <a:t>Site selection</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00" dirty="0">
                          <a:solidFill>
                            <a:srgbClr val="0B2D4A"/>
                          </a:solidFill>
                          <a:latin typeface="Arial" pitchFamily="34" charset="0"/>
                          <a:ea typeface="Arial" pitchFamily="34" charset="-122"/>
                          <a:cs typeface="Arial" pitchFamily="34" charset="-120"/>
                        </a:rPr>
                        <a:t>0.738</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00" dirty="0">
                          <a:solidFill>
                            <a:srgbClr val="0B2D4A"/>
                          </a:solidFill>
                          <a:latin typeface="Arial" pitchFamily="34" charset="0"/>
                          <a:ea typeface="Arial" pitchFamily="34" charset="-122"/>
                          <a:cs typeface="Arial" pitchFamily="34" charset="-120"/>
                        </a:rPr>
                        <a:t>91,942</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r>
              <a:tr h="301752">
                <a:tc>
                  <a:txBody>
                    <a:bodyPr/>
                    <a:lstStyle/>
                    <a:p>
                      <a:pPr algn="l" indent="0" marL="0">
                        <a:buNone/>
                      </a:pPr>
                      <a:r>
                        <a:rPr lang="en-US" sz="1100" b="1" dirty="0">
                          <a:solidFill>
                            <a:srgbClr val="0B2D4A"/>
                          </a:solidFill>
                          <a:latin typeface="Arial" pitchFamily="34" charset="0"/>
                          <a:ea typeface="Arial" pitchFamily="34" charset="-122"/>
                          <a:cs typeface="Arial" pitchFamily="34" charset="-120"/>
                        </a:rPr>
                        <a:t>ChatGPT + other LLMs</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00" dirty="0">
                          <a:solidFill>
                            <a:srgbClr val="0B2D4A"/>
                          </a:solidFill>
                          <a:latin typeface="Arial" pitchFamily="34" charset="0"/>
                          <a:ea typeface="Arial" pitchFamily="34" charset="-122"/>
                          <a:cs typeface="Arial" pitchFamily="34" charset="-120"/>
                        </a:rPr>
                        <a:t>oLLM definition</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00" dirty="0">
                          <a:solidFill>
                            <a:srgbClr val="0B2D4A"/>
                          </a:solidFill>
                          <a:latin typeface="Arial" pitchFamily="34" charset="0"/>
                          <a:ea typeface="Arial" pitchFamily="34" charset="-122"/>
                          <a:cs typeface="Arial" pitchFamily="34" charset="-120"/>
                        </a:rPr>
                        <a:t>0.746</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00" dirty="0">
                          <a:solidFill>
                            <a:srgbClr val="0B2D4A"/>
                          </a:solidFill>
                          <a:latin typeface="Arial" pitchFamily="34" charset="0"/>
                          <a:ea typeface="Arial" pitchFamily="34" charset="-122"/>
                          <a:cs typeface="Arial" pitchFamily="34" charset="-120"/>
                        </a:rPr>
                        <a:t>408,342</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r>
              <a:tr h="301752">
                <a:tc>
                  <a:txBody>
                    <a:bodyPr/>
                    <a:lstStyle/>
                    <a:p>
                      <a:pPr algn="l" indent="0" marL="0">
                        <a:buNone/>
                      </a:pPr>
                      <a:r>
                        <a:rPr lang="en-US" sz="1100" b="1" dirty="0">
                          <a:solidFill>
                            <a:srgbClr val="0B2D4A"/>
                          </a:solidFill>
                          <a:latin typeface="Arial" pitchFamily="34" charset="0"/>
                          <a:ea typeface="Arial" pitchFamily="34" charset="-122"/>
                          <a:cs typeface="Arial" pitchFamily="34" charset="-120"/>
                        </a:rPr>
                        <a:t>ChatGPT + mobile app</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00" dirty="0">
                          <a:solidFill>
                            <a:srgbClr val="0B2D4A"/>
                          </a:solidFill>
                          <a:latin typeface="Arial" pitchFamily="34" charset="0"/>
                          <a:ea typeface="Arial" pitchFamily="34" charset="-122"/>
                          <a:cs typeface="Arial" pitchFamily="34" charset="-120"/>
                        </a:rPr>
                        <a:t>oLLM definition</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00" dirty="0">
                          <a:solidFill>
                            <a:srgbClr val="0B2D4A"/>
                          </a:solidFill>
                          <a:latin typeface="Arial" pitchFamily="34" charset="0"/>
                          <a:ea typeface="Arial" pitchFamily="34" charset="-122"/>
                          <a:cs typeface="Arial" pitchFamily="34" charset="-120"/>
                        </a:rPr>
                        <a:t>0.741</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00" dirty="0">
                          <a:solidFill>
                            <a:srgbClr val="0B2D4A"/>
                          </a:solidFill>
                          <a:latin typeface="Arial" pitchFamily="34" charset="0"/>
                          <a:ea typeface="Arial" pitchFamily="34" charset="-122"/>
                          <a:cs typeface="Arial" pitchFamily="34" charset="-120"/>
                        </a:rPr>
                        <a:t>395,430</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r>
              <a:tr h="301752">
                <a:tc>
                  <a:txBody>
                    <a:bodyPr/>
                    <a:lstStyle/>
                    <a:p>
                      <a:pPr algn="l" indent="0" marL="0">
                        <a:buNone/>
                      </a:pPr>
                      <a:r>
                        <a:rPr lang="en-US" sz="1100" b="1" dirty="0">
                          <a:solidFill>
                            <a:srgbClr val="0B2D4A"/>
                          </a:solidFill>
                          <a:latin typeface="Arial" pitchFamily="34" charset="0"/>
                          <a:ea typeface="Arial" pitchFamily="34" charset="-122"/>
                          <a:cs typeface="Arial" pitchFamily="34" charset="-120"/>
                        </a:rPr>
                        <a:t>12 months / 3 months</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00" dirty="0">
                          <a:solidFill>
                            <a:srgbClr val="0B2D4A"/>
                          </a:solidFill>
                          <a:latin typeface="Arial" pitchFamily="34" charset="0"/>
                          <a:ea typeface="Arial" pitchFamily="34" charset="-122"/>
                          <a:cs typeface="Arial" pitchFamily="34" charset="-120"/>
                        </a:rPr>
                        <a:t>Time stability</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00" dirty="0">
                          <a:solidFill>
                            <a:srgbClr val="0B2D4A"/>
                          </a:solidFill>
                          <a:latin typeface="Arial" pitchFamily="34" charset="0"/>
                          <a:ea typeface="Arial" pitchFamily="34" charset="-122"/>
                          <a:cs typeface="Arial" pitchFamily="34" charset="-120"/>
                        </a:rPr>
                        <a:t>0.723 / 0.727</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00" dirty="0">
                          <a:solidFill>
                            <a:srgbClr val="0B2D4A"/>
                          </a:solidFill>
                          <a:latin typeface="Arial" pitchFamily="34" charset="0"/>
                          <a:ea typeface="Arial" pitchFamily="34" charset="-122"/>
                          <a:cs typeface="Arial" pitchFamily="34" charset="-120"/>
                        </a:rPr>
                        <a:t>614,714 / 188,038</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r>
            </a:tbl>
          </a:graphicData>
        </a:graphic>
      </p:graphicFrame>
      <p:sp>
        <p:nvSpPr>
          <p:cNvPr id="5" name="Text 2"/>
          <p:cNvSpPr/>
          <p:nvPr/>
        </p:nvSpPr>
        <p:spPr>
          <a:xfrm>
            <a:off x="566928" y="5980176"/>
            <a:ext cx="11055096" cy="365760"/>
          </a:xfrm>
          <a:prstGeom prst="rect">
            <a:avLst/>
          </a:prstGeom>
          <a:noFill/>
          <a:ln/>
        </p:spPr>
        <p:txBody>
          <a:bodyPr wrap="square" lIns="0" tIns="0" rIns="0" bIns="0" rtlCol="0" anchor="t"/>
          <a:lstStyle/>
          <a:p>
            <a:pPr indent="0" marL="0">
              <a:buNone/>
            </a:pPr>
            <a:r>
              <a:rPr lang="en-US" sz="1000" i="1" dirty="0">
                <a:solidFill>
                  <a:srgbClr val="3A5A7A"/>
                </a:solidFill>
                <a:latin typeface="Arial" pitchFamily="34" charset="0"/>
                <a:ea typeface="Arial" pitchFamily="34" charset="-122"/>
                <a:cs typeface="Arial" pitchFamily="34" charset="-120"/>
              </a:rPr>
              <a:t>Table 4. R² is the McFadden pseudo-R² of the CR model. It stays ~0.74 despite sample sizes ranging from 91K to 3.9M observations.</a:t>
            </a:r>
            <a:endParaRPr lang="en-US" sz="1000" dirty="0"/>
          </a:p>
        </p:txBody>
      </p:sp>
      <p:sp>
        <p:nvSpPr>
          <p:cNvPr id="6" name="Shape 3"/>
          <p:cNvSpPr/>
          <p:nvPr/>
        </p:nvSpPr>
        <p:spPr>
          <a:xfrm>
            <a:off x="566928" y="6382512"/>
            <a:ext cx="11055096" cy="0"/>
          </a:xfrm>
          <a:prstGeom prst="line">
            <a:avLst/>
          </a:prstGeom>
          <a:noFill/>
          <a:ln w="6350">
            <a:solidFill>
              <a:srgbClr val="D7DEE5"/>
            </a:solidFill>
            <a:prstDash val="solid"/>
          </a:ln>
        </p:spPr>
      </p:sp>
      <p:sp>
        <p:nvSpPr>
          <p:cNvPr id="7" name="Text 4"/>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 · </a:t>
            </a:r>
            <a:pPr algn="l" indent="0" marL="0">
              <a:buNone/>
            </a:pPr>
            <a:r>
              <a:rPr lang="en-US" sz="900" u="none" dirty="0">
                <a:solidFill>
                  <a:srgbClr val="A85F43"/>
                </a:solidFill>
                <a:latin typeface="Arial" pitchFamily="34" charset="0"/>
                <a:ea typeface="Arial" pitchFamily="34" charset="-122"/>
                <a:cs typeface="Arial" pitchFamily="34" charset="-120"/>
                <a:hlinkClick r:id="rId1" invalidUrl="" action="" tgtFrame="" tooltip="" history="1" highlightClick="0" endSnd="0">
                  <a:extLst>
                    <a:ext uri="{A12FA001-AC4F-418D-AE19-62706E023703}">
                      <ahyp:hlinkClr xmlns:ahyp="http://schemas.microsoft.com/office/drawing/2018/hyperlinkcolor" val="tx"/>
                    </a:ext>
                  </a:extLst>
                </a:hlinkClick>
              </a:rPr>
              <a:t>organicllm.org</a:t>
            </a:r>
            <a:endParaRPr lang="en-US" sz="900" dirty="0"/>
          </a:p>
        </p:txBody>
      </p:sp>
      <p:sp>
        <p:nvSpPr>
          <p:cNvPr id="8" name="Text 5"/>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30</a:t>
            </a:r>
            <a:endParaRPr lang="en-US" sz="9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Slide 31">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SECTION 4 · ROBUSTNESS</a:t>
            </a:r>
            <a:endParaRPr lang="en-US" sz="1100" dirty="0"/>
          </a:p>
        </p:txBody>
      </p:sp>
      <p:sp>
        <p:nvSpPr>
          <p:cNvPr id="3" name="Text 1"/>
          <p:cNvSpPr/>
          <p:nvPr/>
        </p:nvSpPr>
        <p:spPr>
          <a:xfrm>
            <a:off x="566928" y="676656"/>
            <a:ext cx="11055096" cy="6400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The core ranking holds</a:t>
            </a:r>
            <a:endParaRPr lang="en-US" sz="3000" dirty="0"/>
          </a:p>
        </p:txBody>
      </p:sp>
      <p:sp>
        <p:nvSpPr>
          <p:cNvPr id="4" name="Text 2"/>
          <p:cNvSpPr/>
          <p:nvPr/>
        </p:nvSpPr>
        <p:spPr>
          <a:xfrm>
            <a:off x="566928" y="1335024"/>
            <a:ext cx="11055096" cy="457200"/>
          </a:xfrm>
          <a:prstGeom prst="rect">
            <a:avLst/>
          </a:prstGeom>
          <a:noFill/>
          <a:ln/>
        </p:spPr>
        <p:txBody>
          <a:bodyPr wrap="square" lIns="0" tIns="0" rIns="0" bIns="0" rtlCol="0" anchor="ctr"/>
          <a:lstStyle/>
          <a:p>
            <a:pPr indent="0" marL="0">
              <a:buNone/>
            </a:pPr>
            <a:r>
              <a:rPr lang="en-US" sz="1350" b="1" dirty="0">
                <a:solidFill>
                  <a:srgbClr val="A85F43"/>
                </a:solidFill>
                <a:latin typeface="Arial" pitchFamily="34" charset="0"/>
                <a:ea typeface="Arial" pitchFamily="34" charset="-122"/>
                <a:cs typeface="Arial" pitchFamily="34" charset="-120"/>
              </a:rPr>
              <a:t>Takeaway:  </a:t>
            </a:r>
            <a:pPr indent="0" marL="0">
              <a:buNone/>
            </a:pPr>
            <a:r>
              <a:rPr lang="en-US" sz="1350" dirty="0">
                <a:solidFill>
                  <a:srgbClr val="0B2D4A"/>
                </a:solidFill>
                <a:latin typeface="Arial" pitchFamily="34" charset="0"/>
                <a:ea typeface="Arial" pitchFamily="34" charset="-122"/>
                <a:cs typeface="Arial" pitchFamily="34" charset="-120"/>
              </a:rPr>
              <a:t>Across all 12 specifications, oLLM stays below every traditional channel except paid social. The oLLM-vs-organic-search gap is the only soft spot — it loses significance in five specs and flips sign (non-significantly) once.</a:t>
            </a:r>
            <a:endParaRPr lang="en-US" sz="1350" dirty="0"/>
          </a:p>
        </p:txBody>
      </p:sp>
      <p:pic>
        <p:nvPicPr>
          <p:cNvPr id="5" name="Image 0" descr="/home/ubuntu/ollm-teaching-deck/assets/figures/Kaiser_Schulze_oLLM_fig_14.png">    </p:cNvPr>
          <p:cNvPicPr>
            <a:picLocks noChangeAspect="1"/>
          </p:cNvPicPr>
          <p:nvPr/>
        </p:nvPicPr>
        <p:blipFill>
          <a:blip r:embed="rId1"/>
          <a:stretch>
            <a:fillRect/>
          </a:stretch>
        </p:blipFill>
        <p:spPr>
          <a:xfrm>
            <a:off x="1626870" y="1828800"/>
            <a:ext cx="8935212" cy="3922776"/>
          </a:xfrm>
          <a:prstGeom prst="rect">
            <a:avLst/>
          </a:prstGeom>
        </p:spPr>
      </p:pic>
      <p:sp>
        <p:nvSpPr>
          <p:cNvPr id="6" name="Text 3"/>
          <p:cNvSpPr/>
          <p:nvPr/>
        </p:nvSpPr>
        <p:spPr>
          <a:xfrm>
            <a:off x="566928" y="5797296"/>
            <a:ext cx="11055096" cy="457200"/>
          </a:xfrm>
          <a:prstGeom prst="rect">
            <a:avLst/>
          </a:prstGeom>
          <a:noFill/>
          <a:ln/>
        </p:spPr>
        <p:txBody>
          <a:bodyPr wrap="square" lIns="0" tIns="0" rIns="0" bIns="0" rtlCol="0" anchor="ctr"/>
          <a:lstStyle/>
          <a:p>
            <a:pPr algn="ctr" indent="0" marL="0">
              <a:buNone/>
            </a:pPr>
            <a:r>
              <a:rPr lang="en-US" sz="1050" i="1" dirty="0">
                <a:solidFill>
                  <a:srgbClr val="3A5A7A"/>
                </a:solidFill>
                <a:latin typeface="Arial" pitchFamily="34" charset="0"/>
                <a:ea typeface="Arial" pitchFamily="34" charset="-122"/>
                <a:cs typeface="Arial" pitchFamily="34" charset="-120"/>
              </a:rPr>
              <a:t>Figure 14. CR channel effects across all robustness specifications.</a:t>
            </a:r>
            <a:endParaRPr lang="en-US" sz="1050" dirty="0"/>
          </a:p>
        </p:txBody>
      </p:sp>
      <p:sp>
        <p:nvSpPr>
          <p:cNvPr id="7" name="Shape 4"/>
          <p:cNvSpPr/>
          <p:nvPr/>
        </p:nvSpPr>
        <p:spPr>
          <a:xfrm>
            <a:off x="566928" y="6382512"/>
            <a:ext cx="11055096" cy="0"/>
          </a:xfrm>
          <a:prstGeom prst="line">
            <a:avLst/>
          </a:prstGeom>
          <a:noFill/>
          <a:ln w="6350">
            <a:solidFill>
              <a:srgbClr val="D7DEE5"/>
            </a:solidFill>
            <a:prstDash val="solid"/>
          </a:ln>
        </p:spPr>
      </p:sp>
      <p:sp>
        <p:nvSpPr>
          <p:cNvPr id="8" name="Text 5"/>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 · </a:t>
            </a:r>
            <a:pPr algn="l" indent="0" marL="0">
              <a:buNone/>
            </a:pPr>
            <a:r>
              <a:rPr lang="en-US" sz="900" u="none" dirty="0">
                <a:solidFill>
                  <a:srgbClr val="A85F43"/>
                </a:solidFill>
                <a:latin typeface="Arial" pitchFamily="34" charset="0"/>
                <a:ea typeface="Arial" pitchFamily="34" charset="-122"/>
                <a:cs typeface="Arial" pitchFamily="34" charset="-120"/>
                <a:hlinkClick r:id="rId2" invalidUrl="" action="" tgtFrame="" tooltip="" history="1" highlightClick="0" endSnd="0">
                  <a:extLst>
                    <a:ext uri="{A12FA001-AC4F-418D-AE19-62706E023703}">
                      <ahyp:hlinkClr xmlns:ahyp="http://schemas.microsoft.com/office/drawing/2018/hyperlinkcolor" val="tx"/>
                    </a:ext>
                  </a:extLst>
                </a:hlinkClick>
              </a:rPr>
              <a:t>organicllm.org</a:t>
            </a:r>
            <a:endParaRPr lang="en-US" sz="900" dirty="0"/>
          </a:p>
        </p:txBody>
      </p:sp>
      <p:sp>
        <p:nvSpPr>
          <p:cNvPr id="9" name="Text 6"/>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31</a:t>
            </a:r>
            <a:endParaRPr lang="en-US" sz="9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Slide 32">
    <p:bg>
      <p:bgPr>
        <a:solidFill>
          <a:srgbClr val="0B2D4A"/>
        </a:solidFill>
      </p:bgPr>
    </p:bg>
    <p:spTree>
      <p:nvGrpSpPr>
        <p:cNvPr id="1" name=""/>
        <p:cNvGrpSpPr/>
        <p:nvPr/>
      </p:nvGrpSpPr>
      <p:grpSpPr>
        <a:xfrm>
          <a:off x="0" y="0"/>
          <a:ext cx="0" cy="0"/>
          <a:chOff x="0" y="0"/>
          <a:chExt cx="0" cy="0"/>
        </a:xfrm>
      </p:grpSpPr>
      <p:sp>
        <p:nvSpPr>
          <p:cNvPr id="2" name="Text 0"/>
          <p:cNvSpPr/>
          <p:nvPr/>
        </p:nvSpPr>
        <p:spPr>
          <a:xfrm>
            <a:off x="658368" y="1920240"/>
            <a:ext cx="2743200" cy="1463040"/>
          </a:xfrm>
          <a:prstGeom prst="rect">
            <a:avLst/>
          </a:prstGeom>
          <a:noFill/>
          <a:ln/>
        </p:spPr>
        <p:txBody>
          <a:bodyPr wrap="square" lIns="0" tIns="0" rIns="0" bIns="0" rtlCol="0" anchor="ctr"/>
          <a:lstStyle/>
          <a:p>
            <a:pPr indent="0" marL="0">
              <a:buNone/>
            </a:pPr>
            <a:r>
              <a:rPr lang="en-US" sz="9000" b="1" dirty="0">
                <a:solidFill>
                  <a:srgbClr val="E7B4A1"/>
                </a:solidFill>
                <a:latin typeface="Arial" pitchFamily="34" charset="0"/>
                <a:ea typeface="Arial" pitchFamily="34" charset="-122"/>
                <a:cs typeface="Arial" pitchFamily="34" charset="-120"/>
              </a:rPr>
              <a:t>05</a:t>
            </a:r>
            <a:endParaRPr lang="en-US" sz="9000" dirty="0"/>
          </a:p>
        </p:txBody>
      </p:sp>
      <p:sp>
        <p:nvSpPr>
          <p:cNvPr id="3" name="Text 1"/>
          <p:cNvSpPr/>
          <p:nvPr/>
        </p:nvSpPr>
        <p:spPr>
          <a:xfrm>
            <a:off x="676656" y="3429000"/>
            <a:ext cx="10058400" cy="365760"/>
          </a:xfrm>
          <a:prstGeom prst="rect">
            <a:avLst/>
          </a:prstGeom>
          <a:noFill/>
          <a:ln/>
        </p:spPr>
        <p:txBody>
          <a:bodyPr wrap="square" lIns="0" tIns="0" rIns="0" bIns="0" rtlCol="0" anchor="ctr"/>
          <a:lstStyle/>
          <a:p>
            <a:pPr indent="0" marL="0">
              <a:buNone/>
            </a:pPr>
            <a:r>
              <a:rPr lang="en-US" sz="1300" b="1" spc="400" kern="0" dirty="0">
                <a:solidFill>
                  <a:srgbClr val="E7B4A1"/>
                </a:solidFill>
                <a:latin typeface="Arial" pitchFamily="34" charset="0"/>
                <a:ea typeface="Arial" pitchFamily="34" charset="-122"/>
                <a:cs typeface="Arial" pitchFamily="34" charset="-120"/>
              </a:rPr>
              <a:t>SECTION 5</a:t>
            </a:r>
            <a:endParaRPr lang="en-US" sz="1300" dirty="0"/>
          </a:p>
        </p:txBody>
      </p:sp>
      <p:sp>
        <p:nvSpPr>
          <p:cNvPr id="4" name="Text 2"/>
          <p:cNvSpPr/>
          <p:nvPr/>
        </p:nvSpPr>
        <p:spPr>
          <a:xfrm>
            <a:off x="658368" y="3794760"/>
            <a:ext cx="10424160" cy="1645920"/>
          </a:xfrm>
          <a:prstGeom prst="rect">
            <a:avLst/>
          </a:prstGeom>
          <a:noFill/>
          <a:ln/>
        </p:spPr>
        <p:txBody>
          <a:bodyPr wrap="square" lIns="0" tIns="0" rIns="0" bIns="0" rtlCol="0" anchor="ctr"/>
          <a:lstStyle/>
          <a:p>
            <a:pPr indent="0" marL="0">
              <a:lnSpc>
                <a:spcPct val="104000"/>
              </a:lnSpc>
              <a:buNone/>
            </a:pPr>
            <a:r>
              <a:rPr lang="en-US" sz="3600" b="1" dirty="0">
                <a:solidFill>
                  <a:srgbClr val="FFFFFF"/>
                </a:solidFill>
                <a:latin typeface="Arial" pitchFamily="34" charset="0"/>
                <a:ea typeface="Arial" pitchFamily="34" charset="-122"/>
                <a:cs typeface="Arial" pitchFamily="34" charset="-120"/>
              </a:rPr>
              <a:t>Where is it heading? Temporal dynamics</a:t>
            </a:r>
            <a:endParaRPr lang="en-US" sz="3600" dirty="0"/>
          </a:p>
        </p:txBody>
      </p:sp>
      <p:sp>
        <p:nvSpPr>
          <p:cNvPr id="5" name="Text 3"/>
          <p:cNvSpPr/>
          <p:nvPr/>
        </p:nvSpPr>
        <p:spPr>
          <a:xfrm>
            <a:off x="676656" y="5074920"/>
            <a:ext cx="9692640" cy="731520"/>
          </a:xfrm>
          <a:prstGeom prst="rect">
            <a:avLst/>
          </a:prstGeom>
          <a:noFill/>
          <a:ln/>
        </p:spPr>
        <p:txBody>
          <a:bodyPr wrap="square" lIns="0" tIns="0" rIns="0" bIns="0" rtlCol="0" anchor="ctr"/>
          <a:lstStyle/>
          <a:p>
            <a:pPr indent="0" marL="0">
              <a:lnSpc>
                <a:spcPct val="110000"/>
              </a:lnSpc>
              <a:buNone/>
            </a:pPr>
            <a:r>
              <a:rPr lang="en-US" sz="1500" dirty="0">
                <a:solidFill>
                  <a:srgbClr val="C9D6E2"/>
                </a:solidFill>
                <a:latin typeface="Arial" pitchFamily="34" charset="0"/>
                <a:ea typeface="Arial" pitchFamily="34" charset="-122"/>
                <a:cs typeface="Arial" pitchFamily="34" charset="-120"/>
              </a:rPr>
              <a:t>oLLM is young. Over the 12-month window, do the gaps persist, narrow, or widen — and what do four trend models project for the next year?</a:t>
            </a:r>
            <a:endParaRPr lang="en-US" sz="15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Slide 33">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SECTION 5 · TEMPORAL DYNAMICS</a:t>
            </a:r>
            <a:endParaRPr lang="en-US" sz="1100" dirty="0"/>
          </a:p>
        </p:txBody>
      </p:sp>
      <p:sp>
        <p:nvSpPr>
          <p:cNvPr id="3" name="Text 1"/>
          <p:cNvSpPr/>
          <p:nvPr/>
        </p:nvSpPr>
        <p:spPr>
          <a:xfrm>
            <a:off x="566928" y="676656"/>
            <a:ext cx="11055096" cy="8686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The trajectory question</a:t>
            </a:r>
            <a:endParaRPr lang="en-US" sz="3000" dirty="0"/>
          </a:p>
        </p:txBody>
      </p:sp>
      <p:sp>
        <p:nvSpPr>
          <p:cNvPr id="4" name="Text 2"/>
          <p:cNvSpPr/>
          <p:nvPr/>
        </p:nvSpPr>
        <p:spPr>
          <a:xfrm>
            <a:off x="566928" y="1783080"/>
            <a:ext cx="6766560" cy="4206240"/>
          </a:xfrm>
          <a:prstGeom prst="rect">
            <a:avLst/>
          </a:prstGeom>
          <a:noFill/>
          <a:ln/>
        </p:spPr>
        <p:txBody>
          <a:bodyPr wrap="square" rtlCol="0" anchor="t"/>
          <a:lstStyle/>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oLLM is a young, fast-moving channel — both the technology and consumer adoption are still maturing.</a:t>
            </a:r>
            <a:endParaRPr lang="en-US" sz="1600" dirty="0"/>
          </a:p>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So the snapshot raises a question: do the gaps persist, narrow, or widen?</a:t>
            </a:r>
            <a:endParaRPr lang="en-US" sz="1600" dirty="0"/>
          </a:p>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The paper models CR, AOV, and RPS over the 12-month window and projects forward ~12 months.</a:t>
            </a:r>
            <a:endParaRPr lang="en-US" sz="1600" dirty="0"/>
          </a:p>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This can't isolate a mechanism, but it characterizes direction and pace.</a:t>
            </a:r>
            <a:endParaRPr lang="en-US" sz="1600" dirty="0"/>
          </a:p>
        </p:txBody>
      </p:sp>
      <p:sp>
        <p:nvSpPr>
          <p:cNvPr id="5" name="Shape 3"/>
          <p:cNvSpPr/>
          <p:nvPr/>
        </p:nvSpPr>
        <p:spPr>
          <a:xfrm>
            <a:off x="7699248" y="1783080"/>
            <a:ext cx="3922776" cy="4114800"/>
          </a:xfrm>
          <a:prstGeom prst="rect">
            <a:avLst/>
          </a:prstGeom>
          <a:solidFill>
            <a:srgbClr val="F7ECE5"/>
          </a:solidFill>
          <a:ln/>
        </p:spPr>
      </p:sp>
      <p:sp>
        <p:nvSpPr>
          <p:cNvPr id="6" name="Shape 4"/>
          <p:cNvSpPr/>
          <p:nvPr/>
        </p:nvSpPr>
        <p:spPr>
          <a:xfrm>
            <a:off x="7699248" y="1783080"/>
            <a:ext cx="36576" cy="4114800"/>
          </a:xfrm>
          <a:prstGeom prst="rect">
            <a:avLst/>
          </a:prstGeom>
          <a:solidFill>
            <a:srgbClr val="D4896E"/>
          </a:solidFill>
          <a:ln/>
        </p:spPr>
      </p:sp>
      <p:sp>
        <p:nvSpPr>
          <p:cNvPr id="7" name="Text 5"/>
          <p:cNvSpPr/>
          <p:nvPr/>
        </p:nvSpPr>
        <p:spPr>
          <a:xfrm>
            <a:off x="7955280" y="2011680"/>
            <a:ext cx="3465576" cy="457200"/>
          </a:xfrm>
          <a:prstGeom prst="rect">
            <a:avLst/>
          </a:prstGeom>
          <a:noFill/>
          <a:ln/>
        </p:spPr>
        <p:txBody>
          <a:bodyPr wrap="square" lIns="0" tIns="0" rIns="0" bIns="0" rtlCol="0" anchor="ctr"/>
          <a:lstStyle/>
          <a:p>
            <a:pPr indent="0" marL="0">
              <a:buNone/>
            </a:pPr>
            <a:r>
              <a:rPr lang="en-US" sz="1400" b="1" dirty="0">
                <a:solidFill>
                  <a:srgbClr val="0B2D4A"/>
                </a:solidFill>
                <a:latin typeface="Arial" pitchFamily="34" charset="0"/>
                <a:ea typeface="Arial" pitchFamily="34" charset="-122"/>
                <a:cs typeface="Arial" pitchFamily="34" charset="-120"/>
              </a:rPr>
              <a:t>Read projections cautiously</a:t>
            </a:r>
            <a:endParaRPr lang="en-US" sz="1400" dirty="0"/>
          </a:p>
        </p:txBody>
      </p:sp>
      <p:sp>
        <p:nvSpPr>
          <p:cNvPr id="8" name="Text 6"/>
          <p:cNvSpPr/>
          <p:nvPr/>
        </p:nvSpPr>
        <p:spPr>
          <a:xfrm>
            <a:off x="7955280" y="2496312"/>
            <a:ext cx="3465576" cy="3200400"/>
          </a:xfrm>
          <a:prstGeom prst="rect">
            <a:avLst/>
          </a:prstGeom>
          <a:noFill/>
          <a:ln/>
        </p:spPr>
        <p:txBody>
          <a:bodyPr wrap="square" lIns="0" tIns="0" rIns="0" bIns="0" rtlCol="0" anchor="t"/>
          <a:lstStyle/>
          <a:p>
            <a:pPr indent="0" marL="0">
              <a:lnSpc>
                <a:spcPct val="112000"/>
              </a:lnSpc>
              <a:buNone/>
            </a:pPr>
            <a:r>
              <a:rPr lang="en-US" sz="1300" dirty="0">
                <a:solidFill>
                  <a:srgbClr val="3A5A7A"/>
                </a:solidFill>
                <a:latin typeface="Arial" pitchFamily="34" charset="0"/>
                <a:ea typeface="Arial" pitchFamily="34" charset="-122"/>
                <a:cs typeface="Arial" pitchFamily="34" charset="-120"/>
              </a:rPr>
              <a:t>Trend continuation is uncertain — interface redesigns, checkout features, or paid ads could break any trajectory. The projections show the development </a:t>
            </a:r>
            <a:pPr indent="0" marL="0">
              <a:lnSpc>
                <a:spcPct val="112000"/>
              </a:lnSpc>
              <a:buNone/>
            </a:pPr>
            <a:r>
              <a:rPr lang="en-US" sz="1300" i="1" dirty="0">
                <a:solidFill>
                  <a:srgbClr val="3A5A7A"/>
                </a:solidFill>
                <a:latin typeface="Arial" pitchFamily="34" charset="0"/>
                <a:ea typeface="Arial" pitchFamily="34" charset="-122"/>
                <a:cs typeface="Arial" pitchFamily="34" charset="-120"/>
              </a:rPr>
              <a:t>speed</a:t>
            </a:r>
            <a:pPr indent="0" marL="0">
              <a:lnSpc>
                <a:spcPct val="112000"/>
              </a:lnSpc>
              <a:buNone/>
            </a:pPr>
            <a:r>
              <a:rPr lang="en-US" sz="1300" dirty="0">
                <a:solidFill>
                  <a:srgbClr val="3A5A7A"/>
                </a:solidFill>
                <a:latin typeface="Arial" pitchFamily="34" charset="0"/>
                <a:ea typeface="Arial" pitchFamily="34" charset="-122"/>
                <a:cs typeface="Arial" pitchFamily="34" charset="-120"/>
              </a:rPr>
              <a:t> needed to converge, not a forecast.</a:t>
            </a:r>
            <a:endParaRPr lang="en-US" sz="1300" dirty="0"/>
          </a:p>
        </p:txBody>
      </p:sp>
      <p:sp>
        <p:nvSpPr>
          <p:cNvPr id="9" name="Shape 7"/>
          <p:cNvSpPr/>
          <p:nvPr/>
        </p:nvSpPr>
        <p:spPr>
          <a:xfrm>
            <a:off x="566928" y="6382512"/>
            <a:ext cx="11055096" cy="0"/>
          </a:xfrm>
          <a:prstGeom prst="line">
            <a:avLst/>
          </a:prstGeom>
          <a:noFill/>
          <a:ln w="6350">
            <a:solidFill>
              <a:srgbClr val="D7DEE5"/>
            </a:solidFill>
            <a:prstDash val="solid"/>
          </a:ln>
        </p:spPr>
      </p:sp>
      <p:sp>
        <p:nvSpPr>
          <p:cNvPr id="10" name="Text 8"/>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 · </a:t>
            </a:r>
            <a:pPr algn="l" indent="0" marL="0">
              <a:buNone/>
            </a:pPr>
            <a:r>
              <a:rPr lang="en-US" sz="900" u="none" dirty="0">
                <a:solidFill>
                  <a:srgbClr val="A85F43"/>
                </a:solidFill>
                <a:latin typeface="Arial" pitchFamily="34" charset="0"/>
                <a:ea typeface="Arial" pitchFamily="34" charset="-122"/>
                <a:cs typeface="Arial" pitchFamily="34" charset="-120"/>
                <a:hlinkClick r:id="rId1" invalidUrl="" action="" tgtFrame="" tooltip="" history="1" highlightClick="0" endSnd="0">
                  <a:extLst>
                    <a:ext uri="{A12FA001-AC4F-418D-AE19-62706E023703}">
                      <ahyp:hlinkClr xmlns:ahyp="http://schemas.microsoft.com/office/drawing/2018/hyperlinkcolor" val="tx"/>
                    </a:ext>
                  </a:extLst>
                </a:hlinkClick>
              </a:rPr>
              <a:t>organicllm.org</a:t>
            </a:r>
            <a:endParaRPr lang="en-US" sz="900" dirty="0"/>
          </a:p>
        </p:txBody>
      </p:sp>
      <p:sp>
        <p:nvSpPr>
          <p:cNvPr id="11" name="Text 9"/>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33</a:t>
            </a:r>
            <a:endParaRPr lang="en-US" sz="9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Slide 34">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SECTION 5 · TEMPORAL DYNAMICS</a:t>
            </a:r>
            <a:endParaRPr lang="en-US" sz="1100" dirty="0"/>
          </a:p>
        </p:txBody>
      </p:sp>
      <p:sp>
        <p:nvSpPr>
          <p:cNvPr id="3" name="Text 1"/>
          <p:cNvSpPr/>
          <p:nvPr/>
        </p:nvSpPr>
        <p:spPr>
          <a:xfrm>
            <a:off x="566928" y="676656"/>
            <a:ext cx="11055096" cy="6400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Conversion rate is rising for oLLM</a:t>
            </a:r>
            <a:endParaRPr lang="en-US" sz="3000" dirty="0"/>
          </a:p>
        </p:txBody>
      </p:sp>
      <p:sp>
        <p:nvSpPr>
          <p:cNvPr id="4" name="Text 2"/>
          <p:cNvSpPr/>
          <p:nvPr/>
        </p:nvSpPr>
        <p:spPr>
          <a:xfrm>
            <a:off x="566928" y="1335024"/>
            <a:ext cx="11055096" cy="457200"/>
          </a:xfrm>
          <a:prstGeom prst="rect">
            <a:avLst/>
          </a:prstGeom>
          <a:noFill/>
          <a:ln/>
        </p:spPr>
        <p:txBody>
          <a:bodyPr wrap="square" lIns="0" tIns="0" rIns="0" bIns="0" rtlCol="0" anchor="ctr"/>
          <a:lstStyle/>
          <a:p>
            <a:pPr indent="0" marL="0">
              <a:buNone/>
            </a:pPr>
            <a:r>
              <a:rPr lang="en-US" sz="1350" b="1" dirty="0">
                <a:solidFill>
                  <a:srgbClr val="A85F43"/>
                </a:solidFill>
                <a:latin typeface="Arial" pitchFamily="34" charset="0"/>
                <a:ea typeface="Arial" pitchFamily="34" charset="-122"/>
                <a:cs typeface="Arial" pitchFamily="34" charset="-120"/>
              </a:rPr>
              <a:t>Takeaway:  </a:t>
            </a:r>
            <a:pPr indent="0" marL="0">
              <a:buNone/>
            </a:pPr>
            <a:r>
              <a:rPr lang="en-US" sz="1350" dirty="0">
                <a:solidFill>
                  <a:srgbClr val="0B2D4A"/>
                </a:solidFill>
                <a:latin typeface="Arial" pitchFamily="34" charset="0"/>
                <a:ea typeface="Arial" pitchFamily="34" charset="-122"/>
                <a:cs typeface="Arial" pitchFamily="34" charset="-120"/>
              </a:rPr>
              <a:t>Conversion rate climbs steadily for oLLM (red) while traditional channels stay flat (bar the Nov–Dec seasonal peak) — and oLLM crosses above paid social during the window.</a:t>
            </a:r>
            <a:endParaRPr lang="en-US" sz="1350" dirty="0"/>
          </a:p>
        </p:txBody>
      </p:sp>
      <p:pic>
        <p:nvPicPr>
          <p:cNvPr id="5" name="Image 0" descr="/home/ubuntu/ollm-teaching-deck/assets/figures/Kaiser_Schulze_oLLM_fig_15.png">    </p:cNvPr>
          <p:cNvPicPr>
            <a:picLocks noChangeAspect="1"/>
          </p:cNvPicPr>
          <p:nvPr/>
        </p:nvPicPr>
        <p:blipFill>
          <a:blip r:embed="rId1"/>
          <a:stretch>
            <a:fillRect/>
          </a:stretch>
        </p:blipFill>
        <p:spPr>
          <a:xfrm>
            <a:off x="2662047" y="1828800"/>
            <a:ext cx="6864858" cy="3922776"/>
          </a:xfrm>
          <a:prstGeom prst="rect">
            <a:avLst/>
          </a:prstGeom>
        </p:spPr>
      </p:pic>
      <p:sp>
        <p:nvSpPr>
          <p:cNvPr id="6" name="Text 3"/>
          <p:cNvSpPr/>
          <p:nvPr/>
        </p:nvSpPr>
        <p:spPr>
          <a:xfrm>
            <a:off x="566928" y="5797296"/>
            <a:ext cx="11055096" cy="457200"/>
          </a:xfrm>
          <a:prstGeom prst="rect">
            <a:avLst/>
          </a:prstGeom>
          <a:noFill/>
          <a:ln/>
        </p:spPr>
        <p:txBody>
          <a:bodyPr wrap="square" lIns="0" tIns="0" rIns="0" bIns="0" rtlCol="0" anchor="ctr"/>
          <a:lstStyle/>
          <a:p>
            <a:pPr algn="ctr" indent="0" marL="0">
              <a:buNone/>
            </a:pPr>
            <a:r>
              <a:rPr lang="en-US" sz="1050" i="1" dirty="0">
                <a:solidFill>
                  <a:srgbClr val="3A5A7A"/>
                </a:solidFill>
                <a:latin typeface="Arial" pitchFamily="34" charset="0"/>
                <a:ea typeface="Arial" pitchFamily="34" charset="-122"/>
                <a:cs typeface="Arial" pitchFamily="34" charset="-120"/>
              </a:rPr>
              <a:t>Figure 15. Mean CR by channel over time.</a:t>
            </a:r>
            <a:endParaRPr lang="en-US" sz="1050" dirty="0"/>
          </a:p>
        </p:txBody>
      </p:sp>
      <p:sp>
        <p:nvSpPr>
          <p:cNvPr id="7" name="Shape 4"/>
          <p:cNvSpPr/>
          <p:nvPr/>
        </p:nvSpPr>
        <p:spPr>
          <a:xfrm>
            <a:off x="566928" y="6382512"/>
            <a:ext cx="11055096" cy="0"/>
          </a:xfrm>
          <a:prstGeom prst="line">
            <a:avLst/>
          </a:prstGeom>
          <a:noFill/>
          <a:ln w="6350">
            <a:solidFill>
              <a:srgbClr val="D7DEE5"/>
            </a:solidFill>
            <a:prstDash val="solid"/>
          </a:ln>
        </p:spPr>
      </p:sp>
      <p:sp>
        <p:nvSpPr>
          <p:cNvPr id="8" name="Text 5"/>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 · </a:t>
            </a:r>
            <a:pPr algn="l" indent="0" marL="0">
              <a:buNone/>
            </a:pPr>
            <a:r>
              <a:rPr lang="en-US" sz="900" u="none" dirty="0">
                <a:solidFill>
                  <a:srgbClr val="A85F43"/>
                </a:solidFill>
                <a:latin typeface="Arial" pitchFamily="34" charset="0"/>
                <a:ea typeface="Arial" pitchFamily="34" charset="-122"/>
                <a:cs typeface="Arial" pitchFamily="34" charset="-120"/>
                <a:hlinkClick r:id="rId2" invalidUrl="" action="" tgtFrame="" tooltip="" history="1" highlightClick="0" endSnd="0">
                  <a:extLst>
                    <a:ext uri="{A12FA001-AC4F-418D-AE19-62706E023703}">
                      <ahyp:hlinkClr xmlns:ahyp="http://schemas.microsoft.com/office/drawing/2018/hyperlinkcolor" val="tx"/>
                    </a:ext>
                  </a:extLst>
                </a:hlinkClick>
              </a:rPr>
              <a:t>organicllm.org</a:t>
            </a:r>
            <a:endParaRPr lang="en-US" sz="900" dirty="0"/>
          </a:p>
        </p:txBody>
      </p:sp>
      <p:sp>
        <p:nvSpPr>
          <p:cNvPr id="9" name="Text 6"/>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34</a:t>
            </a:r>
            <a:endParaRPr lang="en-US" sz="9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Slide 35">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SECTION 5 · TEMPORAL DYNAMICS</a:t>
            </a:r>
            <a:endParaRPr lang="en-US" sz="1100" dirty="0"/>
          </a:p>
        </p:txBody>
      </p:sp>
      <p:sp>
        <p:nvSpPr>
          <p:cNvPr id="3" name="Text 1"/>
          <p:cNvSpPr/>
          <p:nvPr/>
        </p:nvSpPr>
        <p:spPr>
          <a:xfrm>
            <a:off x="566928" y="676656"/>
            <a:ext cx="11055096" cy="6400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But average order value is falling</a:t>
            </a:r>
            <a:endParaRPr lang="en-US" sz="3000" dirty="0"/>
          </a:p>
        </p:txBody>
      </p:sp>
      <p:sp>
        <p:nvSpPr>
          <p:cNvPr id="4" name="Text 2"/>
          <p:cNvSpPr/>
          <p:nvPr/>
        </p:nvSpPr>
        <p:spPr>
          <a:xfrm>
            <a:off x="566928" y="1335024"/>
            <a:ext cx="11055096" cy="457200"/>
          </a:xfrm>
          <a:prstGeom prst="rect">
            <a:avLst/>
          </a:prstGeom>
          <a:noFill/>
          <a:ln/>
        </p:spPr>
        <p:txBody>
          <a:bodyPr wrap="square" lIns="0" tIns="0" rIns="0" bIns="0" rtlCol="0" anchor="ctr"/>
          <a:lstStyle/>
          <a:p>
            <a:pPr indent="0" marL="0">
              <a:buNone/>
            </a:pPr>
            <a:r>
              <a:rPr lang="en-US" sz="1350" b="1" dirty="0">
                <a:solidFill>
                  <a:srgbClr val="A85F43"/>
                </a:solidFill>
                <a:latin typeface="Arial" pitchFamily="34" charset="0"/>
                <a:ea typeface="Arial" pitchFamily="34" charset="-122"/>
                <a:cs typeface="Arial" pitchFamily="34" charset="-120"/>
              </a:rPr>
              <a:t>Takeaway:  </a:t>
            </a:r>
            <a:pPr indent="0" marL="0">
              <a:buNone/>
            </a:pPr>
            <a:r>
              <a:rPr lang="en-US" sz="1350" dirty="0">
                <a:solidFill>
                  <a:srgbClr val="0B2D4A"/>
                </a:solidFill>
                <a:latin typeface="Arial" pitchFamily="34" charset="0"/>
                <a:ea typeface="Arial" pitchFamily="34" charset="-122"/>
                <a:cs typeface="Arial" pitchFamily="34" charset="-120"/>
              </a:rPr>
              <a:t>Order value is volatile early, then drifts </a:t>
            </a:r>
            <a:pPr indent="0" marL="0">
              <a:buNone/>
            </a:pPr>
            <a:r>
              <a:rPr lang="en-US" sz="1350" i="1" dirty="0">
                <a:solidFill>
                  <a:srgbClr val="0B2D4A"/>
                </a:solidFill>
                <a:latin typeface="Arial" pitchFamily="34" charset="0"/>
                <a:ea typeface="Arial" pitchFamily="34" charset="-122"/>
                <a:cs typeface="Arial" pitchFamily="34" charset="-120"/>
              </a:rPr>
              <a:t>down</a:t>
            </a:r>
            <a:pPr indent="0" marL="0">
              <a:buNone/>
            </a:pPr>
            <a:r>
              <a:rPr lang="en-US" sz="1350" dirty="0">
                <a:solidFill>
                  <a:srgbClr val="0B2D4A"/>
                </a:solidFill>
                <a:latin typeface="Arial" pitchFamily="34" charset="0"/>
                <a:ea typeface="Arial" pitchFamily="34" charset="-122"/>
                <a:cs typeface="Arial" pitchFamily="34" charset="-120"/>
              </a:rPr>
              <a:t> for oLLM — the opposite direction to conversion rate.</a:t>
            </a:r>
            <a:endParaRPr lang="en-US" sz="1350" dirty="0"/>
          </a:p>
        </p:txBody>
      </p:sp>
      <p:pic>
        <p:nvPicPr>
          <p:cNvPr id="5" name="Image 0" descr="/home/ubuntu/ollm-teaching-deck/assets/figures/Kaiser_Schulze_oLLM_fig_16.png">    </p:cNvPr>
          <p:cNvPicPr>
            <a:picLocks noChangeAspect="1"/>
          </p:cNvPicPr>
          <p:nvPr/>
        </p:nvPicPr>
        <p:blipFill>
          <a:blip r:embed="rId1"/>
          <a:stretch>
            <a:fillRect/>
          </a:stretch>
        </p:blipFill>
        <p:spPr>
          <a:xfrm>
            <a:off x="2662047" y="1828800"/>
            <a:ext cx="6864858" cy="3922776"/>
          </a:xfrm>
          <a:prstGeom prst="rect">
            <a:avLst/>
          </a:prstGeom>
        </p:spPr>
      </p:pic>
      <p:sp>
        <p:nvSpPr>
          <p:cNvPr id="6" name="Text 3"/>
          <p:cNvSpPr/>
          <p:nvPr/>
        </p:nvSpPr>
        <p:spPr>
          <a:xfrm>
            <a:off x="566928" y="5797296"/>
            <a:ext cx="11055096" cy="457200"/>
          </a:xfrm>
          <a:prstGeom prst="rect">
            <a:avLst/>
          </a:prstGeom>
          <a:noFill/>
          <a:ln/>
        </p:spPr>
        <p:txBody>
          <a:bodyPr wrap="square" lIns="0" tIns="0" rIns="0" bIns="0" rtlCol="0" anchor="ctr"/>
          <a:lstStyle/>
          <a:p>
            <a:pPr algn="ctr" indent="0" marL="0">
              <a:buNone/>
            </a:pPr>
            <a:r>
              <a:rPr lang="en-US" sz="1050" i="1" dirty="0">
                <a:solidFill>
                  <a:srgbClr val="3A5A7A"/>
                </a:solidFill>
                <a:latin typeface="Arial" pitchFamily="34" charset="0"/>
                <a:ea typeface="Arial" pitchFamily="34" charset="-122"/>
                <a:cs typeface="Arial" pitchFamily="34" charset="-120"/>
              </a:rPr>
              <a:t>Figure 16. Mean AOV by channel over time.</a:t>
            </a:r>
            <a:endParaRPr lang="en-US" sz="1050" dirty="0"/>
          </a:p>
        </p:txBody>
      </p:sp>
      <p:sp>
        <p:nvSpPr>
          <p:cNvPr id="7" name="Shape 4"/>
          <p:cNvSpPr/>
          <p:nvPr/>
        </p:nvSpPr>
        <p:spPr>
          <a:xfrm>
            <a:off x="566928" y="6382512"/>
            <a:ext cx="11055096" cy="0"/>
          </a:xfrm>
          <a:prstGeom prst="line">
            <a:avLst/>
          </a:prstGeom>
          <a:noFill/>
          <a:ln w="6350">
            <a:solidFill>
              <a:srgbClr val="D7DEE5"/>
            </a:solidFill>
            <a:prstDash val="solid"/>
          </a:ln>
        </p:spPr>
      </p:sp>
      <p:sp>
        <p:nvSpPr>
          <p:cNvPr id="8" name="Text 5"/>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 · </a:t>
            </a:r>
            <a:pPr algn="l" indent="0" marL="0">
              <a:buNone/>
            </a:pPr>
            <a:r>
              <a:rPr lang="en-US" sz="900" u="none" dirty="0">
                <a:solidFill>
                  <a:srgbClr val="A85F43"/>
                </a:solidFill>
                <a:latin typeface="Arial" pitchFamily="34" charset="0"/>
                <a:ea typeface="Arial" pitchFamily="34" charset="-122"/>
                <a:cs typeface="Arial" pitchFamily="34" charset="-120"/>
                <a:hlinkClick r:id="rId2" invalidUrl="" action="" tgtFrame="" tooltip="" history="1" highlightClick="0" endSnd="0">
                  <a:extLst>
                    <a:ext uri="{A12FA001-AC4F-418D-AE19-62706E023703}">
                      <ahyp:hlinkClr xmlns:ahyp="http://schemas.microsoft.com/office/drawing/2018/hyperlinkcolor" val="tx"/>
                    </a:ext>
                  </a:extLst>
                </a:hlinkClick>
              </a:rPr>
              <a:t>organicllm.org</a:t>
            </a:r>
            <a:endParaRPr lang="en-US" sz="900" dirty="0"/>
          </a:p>
        </p:txBody>
      </p:sp>
      <p:sp>
        <p:nvSpPr>
          <p:cNvPr id="9" name="Text 6"/>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35</a:t>
            </a:r>
            <a:endParaRPr lang="en-US" sz="9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name="Slide 36">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SECTION 5 · TEMPORAL DYNAMICS</a:t>
            </a:r>
            <a:endParaRPr lang="en-US" sz="1100" dirty="0"/>
          </a:p>
        </p:txBody>
      </p:sp>
      <p:sp>
        <p:nvSpPr>
          <p:cNvPr id="3" name="Text 1"/>
          <p:cNvSpPr/>
          <p:nvPr/>
        </p:nvSpPr>
        <p:spPr>
          <a:xfrm>
            <a:off x="566928" y="676656"/>
            <a:ext cx="11055096" cy="6400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Net effect: revenue per session grinds up slowly</a:t>
            </a:r>
            <a:endParaRPr lang="en-US" sz="3000" dirty="0"/>
          </a:p>
        </p:txBody>
      </p:sp>
      <p:sp>
        <p:nvSpPr>
          <p:cNvPr id="4" name="Text 2"/>
          <p:cNvSpPr/>
          <p:nvPr/>
        </p:nvSpPr>
        <p:spPr>
          <a:xfrm>
            <a:off x="566928" y="1335024"/>
            <a:ext cx="11055096" cy="457200"/>
          </a:xfrm>
          <a:prstGeom prst="rect">
            <a:avLst/>
          </a:prstGeom>
          <a:noFill/>
          <a:ln/>
        </p:spPr>
        <p:txBody>
          <a:bodyPr wrap="square" lIns="0" tIns="0" rIns="0" bIns="0" rtlCol="0" anchor="ctr"/>
          <a:lstStyle/>
          <a:p>
            <a:pPr indent="0" marL="0">
              <a:buNone/>
            </a:pPr>
            <a:r>
              <a:rPr lang="en-US" sz="1350" b="1" dirty="0">
                <a:solidFill>
                  <a:srgbClr val="A85F43"/>
                </a:solidFill>
                <a:latin typeface="Arial" pitchFamily="34" charset="0"/>
                <a:ea typeface="Arial" pitchFamily="34" charset="-122"/>
                <a:cs typeface="Arial" pitchFamily="34" charset="-120"/>
              </a:rPr>
              <a:t>Takeaway:  </a:t>
            </a:r>
            <a:pPr indent="0" marL="0">
              <a:buNone/>
            </a:pPr>
            <a:r>
              <a:rPr lang="en-US" sz="1350" dirty="0">
                <a:solidFill>
                  <a:srgbClr val="0B2D4A"/>
                </a:solidFill>
                <a:latin typeface="Arial" pitchFamily="34" charset="0"/>
                <a:ea typeface="Arial" pitchFamily="34" charset="-122"/>
                <a:cs typeface="Arial" pitchFamily="34" charset="-120"/>
              </a:rPr>
              <a:t>Revenue per session rises for oLLM, but from the bottom of the pack — the conversion gain is partly eaten by the order-value decline.</a:t>
            </a:r>
            <a:endParaRPr lang="en-US" sz="1350" dirty="0"/>
          </a:p>
        </p:txBody>
      </p:sp>
      <p:pic>
        <p:nvPicPr>
          <p:cNvPr id="5" name="Image 0" descr="/home/ubuntu/ollm-teaching-deck/assets/figures/Kaiser_Schulze_oLLM_fig_17.png">    </p:cNvPr>
          <p:cNvPicPr>
            <a:picLocks noChangeAspect="1"/>
          </p:cNvPicPr>
          <p:nvPr/>
        </p:nvPicPr>
        <p:blipFill>
          <a:blip r:embed="rId1"/>
          <a:stretch>
            <a:fillRect/>
          </a:stretch>
        </p:blipFill>
        <p:spPr>
          <a:xfrm>
            <a:off x="2662047" y="1828800"/>
            <a:ext cx="6864858" cy="3922776"/>
          </a:xfrm>
          <a:prstGeom prst="rect">
            <a:avLst/>
          </a:prstGeom>
        </p:spPr>
      </p:pic>
      <p:sp>
        <p:nvSpPr>
          <p:cNvPr id="6" name="Text 3"/>
          <p:cNvSpPr/>
          <p:nvPr/>
        </p:nvSpPr>
        <p:spPr>
          <a:xfrm>
            <a:off x="566928" y="5797296"/>
            <a:ext cx="11055096" cy="457200"/>
          </a:xfrm>
          <a:prstGeom prst="rect">
            <a:avLst/>
          </a:prstGeom>
          <a:noFill/>
          <a:ln/>
        </p:spPr>
        <p:txBody>
          <a:bodyPr wrap="square" lIns="0" tIns="0" rIns="0" bIns="0" rtlCol="0" anchor="ctr"/>
          <a:lstStyle/>
          <a:p>
            <a:pPr algn="ctr" indent="0" marL="0">
              <a:buNone/>
            </a:pPr>
            <a:r>
              <a:rPr lang="en-US" sz="1050" i="1" dirty="0">
                <a:solidFill>
                  <a:srgbClr val="3A5A7A"/>
                </a:solidFill>
                <a:latin typeface="Arial" pitchFamily="34" charset="0"/>
                <a:ea typeface="Arial" pitchFamily="34" charset="-122"/>
                <a:cs typeface="Arial" pitchFamily="34" charset="-120"/>
              </a:rPr>
              <a:t>Figure 17. Mean RPS by channel over time.</a:t>
            </a:r>
            <a:endParaRPr lang="en-US" sz="1050" dirty="0"/>
          </a:p>
        </p:txBody>
      </p:sp>
      <p:sp>
        <p:nvSpPr>
          <p:cNvPr id="7" name="Shape 4"/>
          <p:cNvSpPr/>
          <p:nvPr/>
        </p:nvSpPr>
        <p:spPr>
          <a:xfrm>
            <a:off x="566928" y="6382512"/>
            <a:ext cx="11055096" cy="0"/>
          </a:xfrm>
          <a:prstGeom prst="line">
            <a:avLst/>
          </a:prstGeom>
          <a:noFill/>
          <a:ln w="6350">
            <a:solidFill>
              <a:srgbClr val="D7DEE5"/>
            </a:solidFill>
            <a:prstDash val="solid"/>
          </a:ln>
        </p:spPr>
      </p:sp>
      <p:sp>
        <p:nvSpPr>
          <p:cNvPr id="8" name="Text 5"/>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 · </a:t>
            </a:r>
            <a:pPr algn="l" indent="0" marL="0">
              <a:buNone/>
            </a:pPr>
            <a:r>
              <a:rPr lang="en-US" sz="900" u="none" dirty="0">
                <a:solidFill>
                  <a:srgbClr val="A85F43"/>
                </a:solidFill>
                <a:latin typeface="Arial" pitchFamily="34" charset="0"/>
                <a:ea typeface="Arial" pitchFamily="34" charset="-122"/>
                <a:cs typeface="Arial" pitchFamily="34" charset="-120"/>
                <a:hlinkClick r:id="rId2" invalidUrl="" action="" tgtFrame="" tooltip="" history="1" highlightClick="0" endSnd="0">
                  <a:extLst>
                    <a:ext uri="{A12FA001-AC4F-418D-AE19-62706E023703}">
                      <ahyp:hlinkClr xmlns:ahyp="http://schemas.microsoft.com/office/drawing/2018/hyperlinkcolor" val="tx"/>
                    </a:ext>
                  </a:extLst>
                </a:hlinkClick>
              </a:rPr>
              <a:t>organicllm.org</a:t>
            </a:r>
            <a:endParaRPr lang="en-US" sz="900" dirty="0"/>
          </a:p>
        </p:txBody>
      </p:sp>
      <p:sp>
        <p:nvSpPr>
          <p:cNvPr id="9" name="Text 6"/>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36</a:t>
            </a:r>
            <a:endParaRPr lang="en-US" sz="9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name="Slide 37">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SECTION 5 · TEMPORAL DYNAMICS</a:t>
            </a:r>
            <a:endParaRPr lang="en-US" sz="1100" dirty="0"/>
          </a:p>
        </p:txBody>
      </p:sp>
      <p:sp>
        <p:nvSpPr>
          <p:cNvPr id="3" name="Text 1"/>
          <p:cNvSpPr/>
          <p:nvPr/>
        </p:nvSpPr>
        <p:spPr>
          <a:xfrm>
            <a:off x="566928" y="676656"/>
            <a:ext cx="11055096" cy="8686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Four trend models — an honesty device</a:t>
            </a:r>
            <a:endParaRPr lang="en-US" sz="3000" dirty="0"/>
          </a:p>
        </p:txBody>
      </p:sp>
      <p:sp>
        <p:nvSpPr>
          <p:cNvPr id="4" name="Text 2"/>
          <p:cNvSpPr/>
          <p:nvPr/>
        </p:nvSpPr>
        <p:spPr>
          <a:xfrm>
            <a:off x="566928" y="1783080"/>
            <a:ext cx="6766560" cy="4206240"/>
          </a:xfrm>
          <a:prstGeom prst="rect">
            <a:avLst/>
          </a:prstGeom>
          <a:noFill/>
          <a:ln/>
        </p:spPr>
        <p:txBody>
          <a:bodyPr wrap="square" rtlCol="0" anchor="t"/>
          <a:lstStyle/>
          <a:p>
            <a:pPr marL="177800" indent="-177800">
              <a:buSzPct val="100000"/>
              <a:buChar char="•"/>
            </a:pPr>
            <a:r>
              <a:rPr lang="en-US" sz="1600" dirty="0">
                <a:solidFill>
                  <a:srgbClr val="0B2D4A"/>
                </a:solidFill>
                <a:latin typeface="Arial" pitchFamily="34" charset="0"/>
                <a:ea typeface="Arial" pitchFamily="34" charset="-122"/>
                <a:cs typeface="Arial" pitchFamily="34" charset="-120"/>
              </a:rPr>
              <a:t>Trend </a:t>
            </a:r>
            <a:pPr indent="0" marL="0">
              <a:buNone/>
            </a:pPr>
            <a:r>
              <a:rPr lang="en-US" sz="1600" i="1" dirty="0">
                <a:solidFill>
                  <a:srgbClr val="0B2D4A"/>
                </a:solidFill>
                <a:latin typeface="Arial" pitchFamily="34" charset="0"/>
                <a:ea typeface="Arial" pitchFamily="34" charset="-122"/>
                <a:cs typeface="Arial" pitchFamily="34" charset="-120"/>
              </a:rPr>
              <a:t>shape</a:t>
            </a:r>
            <a:pPr indent="0" marL="0">
              <a:spcAft>
                <a:spcPts val="1000"/>
              </a:spcAft>
              <a:buNone/>
            </a:pPr>
            <a:r>
              <a:rPr lang="en-US" sz="1600" dirty="0">
                <a:solidFill>
                  <a:srgbClr val="0B2D4A"/>
                </a:solidFill>
                <a:latin typeface="Arial" pitchFamily="34" charset="0"/>
                <a:ea typeface="Arial" pitchFamily="34" charset="-122"/>
                <a:cs typeface="Arial" pitchFamily="34" charset="-120"/>
              </a:rPr>
              <a:t> matters, so four specifications are tested: linear, centered linear, Gompertz (asymmetric S-curve), and Sigmoid (logistic with a hard ceiling).</a:t>
            </a:r>
            <a:endParaRPr lang="en-US" sz="1600" dirty="0"/>
          </a:p>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Each is projected forward ~12 months to a population estimate across all sites.</a:t>
            </a:r>
            <a:endParaRPr lang="en-US" sz="1600" dirty="0"/>
          </a:p>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The linear (logit) model is the optimistic one — it implies near-exponential conversion growth.</a:t>
            </a:r>
            <a:endParaRPr lang="en-US" sz="1600" dirty="0"/>
          </a:p>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The three curved models are more conservative.</a:t>
            </a:r>
            <a:endParaRPr lang="en-US" sz="1600" dirty="0"/>
          </a:p>
        </p:txBody>
      </p:sp>
      <p:sp>
        <p:nvSpPr>
          <p:cNvPr id="5" name="Shape 3"/>
          <p:cNvSpPr/>
          <p:nvPr/>
        </p:nvSpPr>
        <p:spPr>
          <a:xfrm>
            <a:off x="7699248" y="1783080"/>
            <a:ext cx="3922776" cy="4114800"/>
          </a:xfrm>
          <a:prstGeom prst="rect">
            <a:avLst/>
          </a:prstGeom>
          <a:solidFill>
            <a:srgbClr val="F7ECE5"/>
          </a:solidFill>
          <a:ln/>
        </p:spPr>
      </p:sp>
      <p:sp>
        <p:nvSpPr>
          <p:cNvPr id="6" name="Shape 4"/>
          <p:cNvSpPr/>
          <p:nvPr/>
        </p:nvSpPr>
        <p:spPr>
          <a:xfrm>
            <a:off x="7699248" y="1783080"/>
            <a:ext cx="36576" cy="4114800"/>
          </a:xfrm>
          <a:prstGeom prst="rect">
            <a:avLst/>
          </a:prstGeom>
          <a:solidFill>
            <a:srgbClr val="D4896E"/>
          </a:solidFill>
          <a:ln/>
        </p:spPr>
      </p:sp>
      <p:sp>
        <p:nvSpPr>
          <p:cNvPr id="7" name="Text 5"/>
          <p:cNvSpPr/>
          <p:nvPr/>
        </p:nvSpPr>
        <p:spPr>
          <a:xfrm>
            <a:off x="7955280" y="2011680"/>
            <a:ext cx="3465576" cy="457200"/>
          </a:xfrm>
          <a:prstGeom prst="rect">
            <a:avLst/>
          </a:prstGeom>
          <a:noFill/>
          <a:ln/>
        </p:spPr>
        <p:txBody>
          <a:bodyPr wrap="square" lIns="0" tIns="0" rIns="0" bIns="0" rtlCol="0" anchor="ctr"/>
          <a:lstStyle/>
          <a:p>
            <a:pPr indent="0" marL="0">
              <a:buNone/>
            </a:pPr>
            <a:r>
              <a:rPr lang="en-US" sz="1400" b="1" dirty="0">
                <a:solidFill>
                  <a:srgbClr val="0B2D4A"/>
                </a:solidFill>
                <a:latin typeface="Arial" pitchFamily="34" charset="0"/>
                <a:ea typeface="Arial" pitchFamily="34" charset="-122"/>
                <a:cs typeface="Arial" pitchFamily="34" charset="-120"/>
              </a:rPr>
              <a:t>Why four models?</a:t>
            </a:r>
            <a:endParaRPr lang="en-US" sz="1400" dirty="0"/>
          </a:p>
        </p:txBody>
      </p:sp>
      <p:sp>
        <p:nvSpPr>
          <p:cNvPr id="8" name="Text 6"/>
          <p:cNvSpPr/>
          <p:nvPr/>
        </p:nvSpPr>
        <p:spPr>
          <a:xfrm>
            <a:off x="7955280" y="2496312"/>
            <a:ext cx="3465576" cy="3200400"/>
          </a:xfrm>
          <a:prstGeom prst="rect">
            <a:avLst/>
          </a:prstGeom>
          <a:noFill/>
          <a:ln/>
        </p:spPr>
        <p:txBody>
          <a:bodyPr wrap="square" lIns="0" tIns="0" rIns="0" bIns="0" rtlCol="0" anchor="t"/>
          <a:lstStyle/>
          <a:p>
            <a:pPr indent="0" marL="0">
              <a:lnSpc>
                <a:spcPct val="112000"/>
              </a:lnSpc>
              <a:buNone/>
            </a:pPr>
            <a:r>
              <a:rPr lang="en-US" sz="1300" dirty="0">
                <a:solidFill>
                  <a:srgbClr val="3A5A7A"/>
                </a:solidFill>
                <a:latin typeface="Arial" pitchFamily="34" charset="0"/>
                <a:ea typeface="Arial" pitchFamily="34" charset="-122"/>
                <a:cs typeface="Arial" pitchFamily="34" charset="-120"/>
              </a:rPr>
              <a:t>A single trend line would over-claim. Showing four bracketing specifications is an honesty device: the conclusion only counts where the models </a:t>
            </a:r>
            <a:pPr indent="0" marL="0">
              <a:lnSpc>
                <a:spcPct val="112000"/>
              </a:lnSpc>
              <a:buNone/>
            </a:pPr>
            <a:r>
              <a:rPr lang="en-US" sz="1300" i="1" dirty="0">
                <a:solidFill>
                  <a:srgbClr val="3A5A7A"/>
                </a:solidFill>
                <a:latin typeface="Arial" pitchFamily="34" charset="0"/>
                <a:ea typeface="Arial" pitchFamily="34" charset="-122"/>
                <a:cs typeface="Arial" pitchFamily="34" charset="-120"/>
              </a:rPr>
              <a:t>agree</a:t>
            </a:r>
            <a:pPr indent="0" marL="0">
              <a:lnSpc>
                <a:spcPct val="112000"/>
              </a:lnSpc>
              <a:buNone/>
            </a:pPr>
            <a:r>
              <a:rPr lang="en-US" sz="1300" dirty="0">
                <a:solidFill>
                  <a:srgbClr val="3A5A7A"/>
                </a:solidFill>
                <a:latin typeface="Arial" pitchFamily="34" charset="0"/>
                <a:ea typeface="Arial" pitchFamily="34" charset="-122"/>
                <a:cs typeface="Arial" pitchFamily="34" charset="-120"/>
              </a:rPr>
              <a:t>.</a:t>
            </a:r>
            <a:endParaRPr lang="en-US" sz="1300" dirty="0"/>
          </a:p>
        </p:txBody>
      </p:sp>
      <p:sp>
        <p:nvSpPr>
          <p:cNvPr id="9" name="Shape 7"/>
          <p:cNvSpPr/>
          <p:nvPr/>
        </p:nvSpPr>
        <p:spPr>
          <a:xfrm>
            <a:off x="566928" y="6382512"/>
            <a:ext cx="11055096" cy="0"/>
          </a:xfrm>
          <a:prstGeom prst="line">
            <a:avLst/>
          </a:prstGeom>
          <a:noFill/>
          <a:ln w="6350">
            <a:solidFill>
              <a:srgbClr val="D7DEE5"/>
            </a:solidFill>
            <a:prstDash val="solid"/>
          </a:ln>
        </p:spPr>
      </p:sp>
      <p:sp>
        <p:nvSpPr>
          <p:cNvPr id="10" name="Text 8"/>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 · </a:t>
            </a:r>
            <a:pPr algn="l" indent="0" marL="0">
              <a:buNone/>
            </a:pPr>
            <a:r>
              <a:rPr lang="en-US" sz="900" u="none" dirty="0">
                <a:solidFill>
                  <a:srgbClr val="A85F43"/>
                </a:solidFill>
                <a:latin typeface="Arial" pitchFamily="34" charset="0"/>
                <a:ea typeface="Arial" pitchFamily="34" charset="-122"/>
                <a:cs typeface="Arial" pitchFamily="34" charset="-120"/>
                <a:hlinkClick r:id="rId1" invalidUrl="" action="" tgtFrame="" tooltip="" history="1" highlightClick="0" endSnd="0">
                  <a:extLst>
                    <a:ext uri="{A12FA001-AC4F-418D-AE19-62706E023703}">
                      <ahyp:hlinkClr xmlns:ahyp="http://schemas.microsoft.com/office/drawing/2018/hyperlinkcolor" val="tx"/>
                    </a:ext>
                  </a:extLst>
                </a:hlinkClick>
              </a:rPr>
              <a:t>organicllm.org</a:t>
            </a:r>
            <a:endParaRPr lang="en-US" sz="900" dirty="0"/>
          </a:p>
        </p:txBody>
      </p:sp>
      <p:sp>
        <p:nvSpPr>
          <p:cNvPr id="11" name="Text 9"/>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37</a:t>
            </a:r>
            <a:endParaRPr lang="en-US" sz="9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name="Slide 38">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SECTION 5 · TEMPORAL DYNAMICS</a:t>
            </a:r>
            <a:endParaRPr lang="en-US" sz="1100" dirty="0"/>
          </a:p>
        </p:txBody>
      </p:sp>
      <p:sp>
        <p:nvSpPr>
          <p:cNvPr id="3" name="Text 1"/>
          <p:cNvSpPr/>
          <p:nvPr/>
        </p:nvSpPr>
        <p:spPr>
          <a:xfrm>
            <a:off x="566928" y="676656"/>
            <a:ext cx="11055096" cy="6400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Projection: conversion rate keeps closing the gap</a:t>
            </a:r>
            <a:endParaRPr lang="en-US" sz="3000" dirty="0"/>
          </a:p>
        </p:txBody>
      </p:sp>
      <p:sp>
        <p:nvSpPr>
          <p:cNvPr id="4" name="Text 2"/>
          <p:cNvSpPr/>
          <p:nvPr/>
        </p:nvSpPr>
        <p:spPr>
          <a:xfrm>
            <a:off x="566928" y="1335024"/>
            <a:ext cx="11055096" cy="457200"/>
          </a:xfrm>
          <a:prstGeom prst="rect">
            <a:avLst/>
          </a:prstGeom>
          <a:noFill/>
          <a:ln/>
        </p:spPr>
        <p:txBody>
          <a:bodyPr wrap="square" lIns="0" tIns="0" rIns="0" bIns="0" rtlCol="0" anchor="ctr"/>
          <a:lstStyle/>
          <a:p>
            <a:pPr indent="0" marL="0">
              <a:buNone/>
            </a:pPr>
            <a:r>
              <a:rPr lang="en-US" sz="1350" b="1" dirty="0">
                <a:solidFill>
                  <a:srgbClr val="A85F43"/>
                </a:solidFill>
                <a:latin typeface="Arial" pitchFamily="34" charset="0"/>
                <a:ea typeface="Arial" pitchFamily="34" charset="-122"/>
                <a:cs typeface="Arial" pitchFamily="34" charset="-120"/>
              </a:rPr>
              <a:t>Takeaway:  </a:t>
            </a:r>
            <a:pPr indent="0" marL="0">
              <a:buNone/>
            </a:pPr>
            <a:r>
              <a:rPr lang="en-US" sz="1350" dirty="0">
                <a:solidFill>
                  <a:srgbClr val="0B2D4A"/>
                </a:solidFill>
                <a:latin typeface="Arial" pitchFamily="34" charset="0"/>
                <a:ea typeface="Arial" pitchFamily="34" charset="-122"/>
                <a:cs typeface="Arial" pitchFamily="34" charset="-120"/>
              </a:rPr>
              <a:t>Three of four models predict oLLM's conversion rate approaches — but does not reach — organic search within 12 months. Only the optimistic linear model shows it overtaking.</a:t>
            </a:r>
            <a:endParaRPr lang="en-US" sz="1350" dirty="0"/>
          </a:p>
        </p:txBody>
      </p:sp>
      <p:pic>
        <p:nvPicPr>
          <p:cNvPr id="5" name="Image 0" descr="/home/ubuntu/ollm-teaching-deck/assets/figures/Kaiser_Schulze_oLLM_fig_18.png">    </p:cNvPr>
          <p:cNvPicPr>
            <a:picLocks noChangeAspect="1"/>
          </p:cNvPicPr>
          <p:nvPr/>
        </p:nvPicPr>
        <p:blipFill>
          <a:blip r:embed="rId1"/>
          <a:stretch>
            <a:fillRect/>
          </a:stretch>
        </p:blipFill>
        <p:spPr>
          <a:xfrm>
            <a:off x="2171700" y="1828800"/>
            <a:ext cx="7845552" cy="3922776"/>
          </a:xfrm>
          <a:prstGeom prst="rect">
            <a:avLst/>
          </a:prstGeom>
        </p:spPr>
      </p:pic>
      <p:sp>
        <p:nvSpPr>
          <p:cNvPr id="6" name="Text 3"/>
          <p:cNvSpPr/>
          <p:nvPr/>
        </p:nvSpPr>
        <p:spPr>
          <a:xfrm>
            <a:off x="566928" y="5797296"/>
            <a:ext cx="11055096" cy="457200"/>
          </a:xfrm>
          <a:prstGeom prst="rect">
            <a:avLst/>
          </a:prstGeom>
          <a:noFill/>
          <a:ln/>
        </p:spPr>
        <p:txBody>
          <a:bodyPr wrap="square" lIns="0" tIns="0" rIns="0" bIns="0" rtlCol="0" anchor="ctr"/>
          <a:lstStyle/>
          <a:p>
            <a:pPr algn="ctr" indent="0" marL="0">
              <a:buNone/>
            </a:pPr>
            <a:r>
              <a:rPr lang="en-US" sz="1050" i="1" dirty="0">
                <a:solidFill>
                  <a:srgbClr val="3A5A7A"/>
                </a:solidFill>
                <a:latin typeface="Arial" pitchFamily="34" charset="0"/>
                <a:ea typeface="Arial" pitchFamily="34" charset="-122"/>
                <a:cs typeface="Arial" pitchFamily="34" charset="-120"/>
              </a:rPr>
              <a:t>Figure 18. Projected CR development by channel, four trend models.</a:t>
            </a:r>
            <a:endParaRPr lang="en-US" sz="1050" dirty="0"/>
          </a:p>
        </p:txBody>
      </p:sp>
      <p:sp>
        <p:nvSpPr>
          <p:cNvPr id="7" name="Shape 4"/>
          <p:cNvSpPr/>
          <p:nvPr/>
        </p:nvSpPr>
        <p:spPr>
          <a:xfrm>
            <a:off x="566928" y="6382512"/>
            <a:ext cx="11055096" cy="0"/>
          </a:xfrm>
          <a:prstGeom prst="line">
            <a:avLst/>
          </a:prstGeom>
          <a:noFill/>
          <a:ln w="6350">
            <a:solidFill>
              <a:srgbClr val="D7DEE5"/>
            </a:solidFill>
            <a:prstDash val="solid"/>
          </a:ln>
        </p:spPr>
      </p:sp>
      <p:sp>
        <p:nvSpPr>
          <p:cNvPr id="8" name="Text 5"/>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 · </a:t>
            </a:r>
            <a:pPr algn="l" indent="0" marL="0">
              <a:buNone/>
            </a:pPr>
            <a:r>
              <a:rPr lang="en-US" sz="900" u="none" dirty="0">
                <a:solidFill>
                  <a:srgbClr val="A85F43"/>
                </a:solidFill>
                <a:latin typeface="Arial" pitchFamily="34" charset="0"/>
                <a:ea typeface="Arial" pitchFamily="34" charset="-122"/>
                <a:cs typeface="Arial" pitchFamily="34" charset="-120"/>
                <a:hlinkClick r:id="rId2" invalidUrl="" action="" tgtFrame="" tooltip="" history="1" highlightClick="0" endSnd="0">
                  <a:extLst>
                    <a:ext uri="{A12FA001-AC4F-418D-AE19-62706E023703}">
                      <ahyp:hlinkClr xmlns:ahyp="http://schemas.microsoft.com/office/drawing/2018/hyperlinkcolor" val="tx"/>
                    </a:ext>
                  </a:extLst>
                </a:hlinkClick>
              </a:rPr>
              <a:t>organicllm.org</a:t>
            </a:r>
            <a:endParaRPr lang="en-US" sz="900" dirty="0"/>
          </a:p>
        </p:txBody>
      </p:sp>
      <p:sp>
        <p:nvSpPr>
          <p:cNvPr id="9" name="Text 6"/>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38</a:t>
            </a:r>
            <a:endParaRPr lang="en-US" sz="9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name="Slide 39">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SECTION 5 · TEMPORAL DYNAMICS</a:t>
            </a:r>
            <a:endParaRPr lang="en-US" sz="1100" dirty="0"/>
          </a:p>
        </p:txBody>
      </p:sp>
      <p:sp>
        <p:nvSpPr>
          <p:cNvPr id="3" name="Text 1"/>
          <p:cNvSpPr/>
          <p:nvPr/>
        </p:nvSpPr>
        <p:spPr>
          <a:xfrm>
            <a:off x="566928" y="676656"/>
            <a:ext cx="11055096" cy="6400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Projection: the order-value gap keeps widening</a:t>
            </a:r>
            <a:endParaRPr lang="en-US" sz="3000" dirty="0"/>
          </a:p>
        </p:txBody>
      </p:sp>
      <p:sp>
        <p:nvSpPr>
          <p:cNvPr id="4" name="Text 2"/>
          <p:cNvSpPr/>
          <p:nvPr/>
        </p:nvSpPr>
        <p:spPr>
          <a:xfrm>
            <a:off x="566928" y="1335024"/>
            <a:ext cx="11055096" cy="457200"/>
          </a:xfrm>
          <a:prstGeom prst="rect">
            <a:avLst/>
          </a:prstGeom>
          <a:noFill/>
          <a:ln/>
        </p:spPr>
        <p:txBody>
          <a:bodyPr wrap="square" lIns="0" tIns="0" rIns="0" bIns="0" rtlCol="0" anchor="ctr"/>
          <a:lstStyle/>
          <a:p>
            <a:pPr indent="0" marL="0">
              <a:buNone/>
            </a:pPr>
            <a:r>
              <a:rPr lang="en-US" sz="1350" b="1" dirty="0">
                <a:solidFill>
                  <a:srgbClr val="A85F43"/>
                </a:solidFill>
                <a:latin typeface="Arial" pitchFamily="34" charset="0"/>
                <a:ea typeface="Arial" pitchFamily="34" charset="-122"/>
                <a:cs typeface="Arial" pitchFamily="34" charset="-120"/>
              </a:rPr>
              <a:t>Takeaway:  </a:t>
            </a:r>
            <a:pPr indent="0" marL="0">
              <a:buNone/>
            </a:pPr>
            <a:r>
              <a:rPr lang="en-US" sz="1350" dirty="0">
                <a:solidFill>
                  <a:srgbClr val="0B2D4A"/>
                </a:solidFill>
                <a:latin typeface="Arial" pitchFamily="34" charset="0"/>
                <a:ea typeface="Arial" pitchFamily="34" charset="-122"/>
                <a:cs typeface="Arial" pitchFamily="34" charset="-120"/>
              </a:rPr>
              <a:t>Across models, oLLM's order value keeps diverging downward — the widening AOV gap is the brake on revenue per session.</a:t>
            </a:r>
            <a:endParaRPr lang="en-US" sz="1350" dirty="0"/>
          </a:p>
        </p:txBody>
      </p:sp>
      <p:pic>
        <p:nvPicPr>
          <p:cNvPr id="5" name="Image 0" descr="/home/ubuntu/ollm-teaching-deck/assets/figures/Kaiser_Schulze_oLLM_fig_19.png">    </p:cNvPr>
          <p:cNvPicPr>
            <a:picLocks noChangeAspect="1"/>
          </p:cNvPicPr>
          <p:nvPr/>
        </p:nvPicPr>
        <p:blipFill>
          <a:blip r:embed="rId1"/>
          <a:stretch>
            <a:fillRect/>
          </a:stretch>
        </p:blipFill>
        <p:spPr>
          <a:xfrm>
            <a:off x="2171700" y="1828800"/>
            <a:ext cx="7845552" cy="3922776"/>
          </a:xfrm>
          <a:prstGeom prst="rect">
            <a:avLst/>
          </a:prstGeom>
        </p:spPr>
      </p:pic>
      <p:sp>
        <p:nvSpPr>
          <p:cNvPr id="6" name="Text 3"/>
          <p:cNvSpPr/>
          <p:nvPr/>
        </p:nvSpPr>
        <p:spPr>
          <a:xfrm>
            <a:off x="566928" y="5797296"/>
            <a:ext cx="11055096" cy="457200"/>
          </a:xfrm>
          <a:prstGeom prst="rect">
            <a:avLst/>
          </a:prstGeom>
          <a:noFill/>
          <a:ln/>
        </p:spPr>
        <p:txBody>
          <a:bodyPr wrap="square" lIns="0" tIns="0" rIns="0" bIns="0" rtlCol="0" anchor="ctr"/>
          <a:lstStyle/>
          <a:p>
            <a:pPr algn="ctr" indent="0" marL="0">
              <a:buNone/>
            </a:pPr>
            <a:r>
              <a:rPr lang="en-US" sz="1050" i="1" dirty="0">
                <a:solidFill>
                  <a:srgbClr val="3A5A7A"/>
                </a:solidFill>
                <a:latin typeface="Arial" pitchFamily="34" charset="0"/>
                <a:ea typeface="Arial" pitchFamily="34" charset="-122"/>
                <a:cs typeface="Arial" pitchFamily="34" charset="-120"/>
              </a:rPr>
              <a:t>Figure 19. Projected AOV development by channel.</a:t>
            </a:r>
            <a:endParaRPr lang="en-US" sz="1050" dirty="0"/>
          </a:p>
        </p:txBody>
      </p:sp>
      <p:sp>
        <p:nvSpPr>
          <p:cNvPr id="7" name="Shape 4"/>
          <p:cNvSpPr/>
          <p:nvPr/>
        </p:nvSpPr>
        <p:spPr>
          <a:xfrm>
            <a:off x="566928" y="6382512"/>
            <a:ext cx="11055096" cy="0"/>
          </a:xfrm>
          <a:prstGeom prst="line">
            <a:avLst/>
          </a:prstGeom>
          <a:noFill/>
          <a:ln w="6350">
            <a:solidFill>
              <a:srgbClr val="D7DEE5"/>
            </a:solidFill>
            <a:prstDash val="solid"/>
          </a:ln>
        </p:spPr>
      </p:sp>
      <p:sp>
        <p:nvSpPr>
          <p:cNvPr id="8" name="Text 5"/>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 · </a:t>
            </a:r>
            <a:pPr algn="l" indent="0" marL="0">
              <a:buNone/>
            </a:pPr>
            <a:r>
              <a:rPr lang="en-US" sz="900" u="none" dirty="0">
                <a:solidFill>
                  <a:srgbClr val="A85F43"/>
                </a:solidFill>
                <a:latin typeface="Arial" pitchFamily="34" charset="0"/>
                <a:ea typeface="Arial" pitchFamily="34" charset="-122"/>
                <a:cs typeface="Arial" pitchFamily="34" charset="-120"/>
                <a:hlinkClick r:id="rId2" invalidUrl="" action="" tgtFrame="" tooltip="" history="1" highlightClick="0" endSnd="0">
                  <a:extLst>
                    <a:ext uri="{A12FA001-AC4F-418D-AE19-62706E023703}">
                      <ahyp:hlinkClr xmlns:ahyp="http://schemas.microsoft.com/office/drawing/2018/hyperlinkcolor" val="tx"/>
                    </a:ext>
                  </a:extLst>
                </a:hlinkClick>
              </a:rPr>
              <a:t>organicllm.org</a:t>
            </a:r>
            <a:endParaRPr lang="en-US" sz="900" dirty="0"/>
          </a:p>
        </p:txBody>
      </p:sp>
      <p:sp>
        <p:nvSpPr>
          <p:cNvPr id="9" name="Text 6"/>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39</a:t>
            </a:r>
            <a:endParaRPr lang="en-US" sz="9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THE BIG PICTURE</a:t>
            </a:r>
            <a:endParaRPr lang="en-US" sz="1100" dirty="0"/>
          </a:p>
        </p:txBody>
      </p:sp>
      <p:sp>
        <p:nvSpPr>
          <p:cNvPr id="3" name="Text 1"/>
          <p:cNvSpPr/>
          <p:nvPr/>
        </p:nvSpPr>
        <p:spPr>
          <a:xfrm>
            <a:off x="566928" y="676656"/>
            <a:ext cx="11055096" cy="8686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Two headline findings</a:t>
            </a:r>
            <a:endParaRPr lang="en-US" sz="3000" dirty="0"/>
          </a:p>
        </p:txBody>
      </p:sp>
      <p:sp>
        <p:nvSpPr>
          <p:cNvPr id="4" name="Shape 2"/>
          <p:cNvSpPr/>
          <p:nvPr/>
        </p:nvSpPr>
        <p:spPr>
          <a:xfrm>
            <a:off x="566928" y="1783080"/>
            <a:ext cx="5298948" cy="4160520"/>
          </a:xfrm>
          <a:prstGeom prst="roundRect">
            <a:avLst>
              <a:gd name="adj" fmla="val 1319"/>
            </a:avLst>
          </a:prstGeom>
          <a:solidFill>
            <a:srgbClr val="FFFFFF"/>
          </a:solidFill>
          <a:ln w="3175">
            <a:solidFill>
              <a:srgbClr val="A85F43"/>
            </a:solidFill>
            <a:prstDash val="solid"/>
          </a:ln>
        </p:spPr>
      </p:sp>
      <p:sp>
        <p:nvSpPr>
          <p:cNvPr id="5" name="Shape 3"/>
          <p:cNvSpPr/>
          <p:nvPr/>
        </p:nvSpPr>
        <p:spPr>
          <a:xfrm>
            <a:off x="566928" y="1783080"/>
            <a:ext cx="5298948" cy="475488"/>
          </a:xfrm>
          <a:prstGeom prst="roundRect">
            <a:avLst>
              <a:gd name="adj" fmla="val 11538"/>
            </a:avLst>
          </a:prstGeom>
          <a:solidFill>
            <a:srgbClr val="A85F43"/>
          </a:solidFill>
          <a:ln/>
        </p:spPr>
      </p:sp>
      <p:sp>
        <p:nvSpPr>
          <p:cNvPr id="6" name="Shape 4"/>
          <p:cNvSpPr/>
          <p:nvPr/>
        </p:nvSpPr>
        <p:spPr>
          <a:xfrm>
            <a:off x="566928" y="1837944"/>
            <a:ext cx="5298948" cy="420624"/>
          </a:xfrm>
          <a:prstGeom prst="rect">
            <a:avLst/>
          </a:prstGeom>
          <a:solidFill>
            <a:srgbClr val="A85F43"/>
          </a:solidFill>
          <a:ln/>
        </p:spPr>
      </p:sp>
      <p:sp>
        <p:nvSpPr>
          <p:cNvPr id="7" name="Text 5"/>
          <p:cNvSpPr/>
          <p:nvPr/>
        </p:nvSpPr>
        <p:spPr>
          <a:xfrm>
            <a:off x="841248" y="1783080"/>
            <a:ext cx="4750308" cy="475488"/>
          </a:xfrm>
          <a:prstGeom prst="rect">
            <a:avLst/>
          </a:prstGeom>
          <a:noFill/>
          <a:ln/>
        </p:spPr>
        <p:txBody>
          <a:bodyPr wrap="square" lIns="0" tIns="0" rIns="0" bIns="0" rtlCol="0" anchor="ctr"/>
          <a:lstStyle/>
          <a:p>
            <a:pPr indent="0" marL="0">
              <a:buNone/>
            </a:pPr>
            <a:r>
              <a:rPr lang="en-US" sz="1500" b="1" dirty="0">
                <a:solidFill>
                  <a:srgbClr val="FFFFFF"/>
                </a:solidFill>
                <a:latin typeface="Arial" pitchFamily="34" charset="0"/>
                <a:ea typeface="Arial" pitchFamily="34" charset="-122"/>
                <a:cs typeface="Arial" pitchFamily="34" charset="-120"/>
              </a:rPr>
              <a:t>1 · Where organic LLM traffic (oLLM) stands</a:t>
            </a:r>
            <a:endParaRPr lang="en-US" sz="1500" dirty="0"/>
          </a:p>
        </p:txBody>
      </p:sp>
      <p:sp>
        <p:nvSpPr>
          <p:cNvPr id="8" name="Text 6"/>
          <p:cNvSpPr/>
          <p:nvPr/>
        </p:nvSpPr>
        <p:spPr>
          <a:xfrm>
            <a:off x="841248" y="2423160"/>
            <a:ext cx="4750308" cy="3364992"/>
          </a:xfrm>
          <a:prstGeom prst="rect">
            <a:avLst/>
          </a:prstGeom>
          <a:noFill/>
          <a:ln/>
        </p:spPr>
        <p:txBody>
          <a:bodyPr wrap="square" rtlCol="0" anchor="t"/>
          <a:lstStyle/>
          <a:p>
            <a:pPr marL="177800" indent="-177800">
              <a:spcAft>
                <a:spcPts val="800"/>
              </a:spcAft>
              <a:buSzPct val="100000"/>
              <a:buChar char="•"/>
            </a:pPr>
            <a:r>
              <a:rPr lang="en-US" sz="1350" dirty="0">
                <a:solidFill>
                  <a:srgbClr val="0B2D4A"/>
                </a:solidFill>
                <a:latin typeface="Arial" pitchFamily="34" charset="0"/>
                <a:ea typeface="Arial" pitchFamily="34" charset="-122"/>
                <a:cs typeface="Arial" pitchFamily="34" charset="-120"/>
              </a:rPr>
              <a:t>Beats only paid social on conversion rate and revenue per session.</a:t>
            </a:r>
            <a:endParaRPr lang="en-US" sz="1350" dirty="0"/>
          </a:p>
          <a:p>
            <a:pPr marL="177800" indent="-177800">
              <a:spcAft>
                <a:spcPts val="800"/>
              </a:spcAft>
              <a:buSzPct val="100000"/>
              <a:buChar char="•"/>
            </a:pPr>
            <a:r>
              <a:rPr lang="en-US" sz="1350" dirty="0">
                <a:solidFill>
                  <a:srgbClr val="0B2D4A"/>
                </a:solidFill>
                <a:latin typeface="Arial" pitchFamily="34" charset="0"/>
                <a:ea typeface="Arial" pitchFamily="34" charset="-122"/>
                <a:cs typeface="Arial" pitchFamily="34" charset="-120"/>
              </a:rPr>
              <a:t>Bounce rate is favorable, but engagement depth (page views) lags.</a:t>
            </a:r>
            <a:endParaRPr lang="en-US" sz="1350" dirty="0"/>
          </a:p>
          <a:p>
            <a:pPr marL="177800" indent="-177800">
              <a:spcAft>
                <a:spcPts val="800"/>
              </a:spcAft>
              <a:buSzPct val="100000"/>
              <a:buChar char="•"/>
            </a:pPr>
            <a:r>
              <a:rPr lang="en-US" sz="1350" dirty="0">
                <a:solidFill>
                  <a:srgbClr val="0B2D4A"/>
                </a:solidFill>
                <a:latin typeface="Arial" pitchFamily="34" charset="0"/>
                <a:ea typeface="Arial" pitchFamily="34" charset="-122"/>
                <a:cs typeface="Arial" pitchFamily="34" charset="-120"/>
              </a:rPr>
              <a:t>Gaps are widest for simple products, narrowest for complex ones.</a:t>
            </a:r>
            <a:endParaRPr lang="en-US" sz="1350" dirty="0"/>
          </a:p>
        </p:txBody>
      </p:sp>
      <p:sp>
        <p:nvSpPr>
          <p:cNvPr id="9" name="Shape 7"/>
          <p:cNvSpPr/>
          <p:nvPr/>
        </p:nvSpPr>
        <p:spPr>
          <a:xfrm>
            <a:off x="6323076" y="1783080"/>
            <a:ext cx="5298948" cy="4160520"/>
          </a:xfrm>
          <a:prstGeom prst="roundRect">
            <a:avLst>
              <a:gd name="adj" fmla="val 1319"/>
            </a:avLst>
          </a:prstGeom>
          <a:solidFill>
            <a:srgbClr val="FFFFFF"/>
          </a:solidFill>
          <a:ln w="3175">
            <a:solidFill>
              <a:srgbClr val="3A5A7A"/>
            </a:solidFill>
            <a:prstDash val="solid"/>
          </a:ln>
        </p:spPr>
      </p:sp>
      <p:sp>
        <p:nvSpPr>
          <p:cNvPr id="10" name="Shape 8"/>
          <p:cNvSpPr/>
          <p:nvPr/>
        </p:nvSpPr>
        <p:spPr>
          <a:xfrm>
            <a:off x="6323076" y="1783080"/>
            <a:ext cx="5298948" cy="475488"/>
          </a:xfrm>
          <a:prstGeom prst="roundRect">
            <a:avLst>
              <a:gd name="adj" fmla="val 11538"/>
            </a:avLst>
          </a:prstGeom>
          <a:solidFill>
            <a:srgbClr val="3A5A7A"/>
          </a:solidFill>
          <a:ln/>
        </p:spPr>
      </p:sp>
      <p:sp>
        <p:nvSpPr>
          <p:cNvPr id="11" name="Shape 9"/>
          <p:cNvSpPr/>
          <p:nvPr/>
        </p:nvSpPr>
        <p:spPr>
          <a:xfrm>
            <a:off x="6323076" y="1837944"/>
            <a:ext cx="5298948" cy="420624"/>
          </a:xfrm>
          <a:prstGeom prst="rect">
            <a:avLst/>
          </a:prstGeom>
          <a:solidFill>
            <a:srgbClr val="3A5A7A"/>
          </a:solidFill>
          <a:ln/>
        </p:spPr>
      </p:sp>
      <p:sp>
        <p:nvSpPr>
          <p:cNvPr id="12" name="Text 10"/>
          <p:cNvSpPr/>
          <p:nvPr/>
        </p:nvSpPr>
        <p:spPr>
          <a:xfrm>
            <a:off x="6597396" y="1783080"/>
            <a:ext cx="4750308" cy="475488"/>
          </a:xfrm>
          <a:prstGeom prst="rect">
            <a:avLst/>
          </a:prstGeom>
          <a:noFill/>
          <a:ln/>
        </p:spPr>
        <p:txBody>
          <a:bodyPr wrap="square" lIns="0" tIns="0" rIns="0" bIns="0" rtlCol="0" anchor="ctr"/>
          <a:lstStyle/>
          <a:p>
            <a:pPr indent="0" marL="0">
              <a:buNone/>
            </a:pPr>
            <a:r>
              <a:rPr lang="en-US" sz="1500" b="1" dirty="0">
                <a:solidFill>
                  <a:srgbClr val="FFFFFF"/>
                </a:solidFill>
                <a:latin typeface="Arial" pitchFamily="34" charset="0"/>
                <a:ea typeface="Arial" pitchFamily="34" charset="-122"/>
                <a:cs typeface="Arial" pitchFamily="34" charset="-120"/>
              </a:rPr>
              <a:t>2 · Where it's heading</a:t>
            </a:r>
            <a:endParaRPr lang="en-US" sz="1500" dirty="0"/>
          </a:p>
        </p:txBody>
      </p:sp>
      <p:sp>
        <p:nvSpPr>
          <p:cNvPr id="13" name="Text 11"/>
          <p:cNvSpPr/>
          <p:nvPr/>
        </p:nvSpPr>
        <p:spPr>
          <a:xfrm>
            <a:off x="6597396" y="2423160"/>
            <a:ext cx="4750308" cy="3364992"/>
          </a:xfrm>
          <a:prstGeom prst="rect">
            <a:avLst/>
          </a:prstGeom>
          <a:noFill/>
          <a:ln/>
        </p:spPr>
        <p:txBody>
          <a:bodyPr wrap="square" rtlCol="0" anchor="t"/>
          <a:lstStyle/>
          <a:p>
            <a:pPr marL="177800" indent="-177800">
              <a:spcAft>
                <a:spcPts val="800"/>
              </a:spcAft>
              <a:buSzPct val="100000"/>
              <a:buChar char="•"/>
            </a:pPr>
            <a:r>
              <a:rPr lang="en-US" sz="1350" dirty="0">
                <a:solidFill>
                  <a:srgbClr val="0B2D4A"/>
                </a:solidFill>
                <a:latin typeface="Arial" pitchFamily="34" charset="0"/>
                <a:ea typeface="Arial" pitchFamily="34" charset="-122"/>
                <a:cs typeface="Arial" pitchFamily="34" charset="-120"/>
              </a:rPr>
              <a:t>Conversion rate rising, order value falling → only modest revenue-per-session gains.</a:t>
            </a:r>
            <a:endParaRPr lang="en-US" sz="1350" dirty="0"/>
          </a:p>
          <a:p>
            <a:pPr marL="177800" indent="-177800">
              <a:spcAft>
                <a:spcPts val="800"/>
              </a:spcAft>
              <a:buSzPct val="100000"/>
              <a:buChar char="•"/>
            </a:pPr>
            <a:r>
              <a:rPr lang="en-US" sz="1350" dirty="0">
                <a:solidFill>
                  <a:srgbClr val="0B2D4A"/>
                </a:solidFill>
                <a:latin typeface="Arial" pitchFamily="34" charset="0"/>
                <a:ea typeface="Arial" pitchFamily="34" charset="-122"/>
                <a:cs typeface="Arial" pitchFamily="34" charset="-120"/>
              </a:rPr>
              <a:t>Projected to approach but not overtake organic search within a year.</a:t>
            </a:r>
            <a:endParaRPr lang="en-US" sz="1350" dirty="0"/>
          </a:p>
          <a:p>
            <a:pPr marL="177800" indent="-177800">
              <a:spcAft>
                <a:spcPts val="800"/>
              </a:spcAft>
              <a:buSzPct val="100000"/>
              <a:buChar char="•"/>
            </a:pPr>
            <a:r>
              <a:rPr lang="en-US" sz="1350" dirty="0">
                <a:solidFill>
                  <a:srgbClr val="0B2D4A"/>
                </a:solidFill>
                <a:latin typeface="Arial" pitchFamily="34" charset="0"/>
                <a:ea typeface="Arial" pitchFamily="34" charset="-122"/>
                <a:cs typeface="Arial" pitchFamily="34" charset="-120"/>
              </a:rPr>
              <a:t>The pattern points to growing consumer LLM proficiency.</a:t>
            </a:r>
            <a:endParaRPr lang="en-US" sz="1350" dirty="0"/>
          </a:p>
        </p:txBody>
      </p:sp>
      <p:sp>
        <p:nvSpPr>
          <p:cNvPr id="14" name="Shape 12"/>
          <p:cNvSpPr/>
          <p:nvPr/>
        </p:nvSpPr>
        <p:spPr>
          <a:xfrm>
            <a:off x="566928" y="6382512"/>
            <a:ext cx="11055096" cy="0"/>
          </a:xfrm>
          <a:prstGeom prst="line">
            <a:avLst/>
          </a:prstGeom>
          <a:noFill/>
          <a:ln w="6350">
            <a:solidFill>
              <a:srgbClr val="D7DEE5"/>
            </a:solidFill>
            <a:prstDash val="solid"/>
          </a:ln>
        </p:spPr>
      </p:sp>
      <p:sp>
        <p:nvSpPr>
          <p:cNvPr id="15" name="Text 13"/>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 · </a:t>
            </a:r>
            <a:pPr algn="l" indent="0" marL="0">
              <a:buNone/>
            </a:pPr>
            <a:r>
              <a:rPr lang="en-US" sz="900" u="none" dirty="0">
                <a:solidFill>
                  <a:srgbClr val="A85F43"/>
                </a:solidFill>
                <a:latin typeface="Arial" pitchFamily="34" charset="0"/>
                <a:ea typeface="Arial" pitchFamily="34" charset="-122"/>
                <a:cs typeface="Arial" pitchFamily="34" charset="-120"/>
                <a:hlinkClick r:id="rId1" invalidUrl="" action="" tgtFrame="" tooltip="" history="1" highlightClick="0" endSnd="0">
                  <a:extLst>
                    <a:ext uri="{A12FA001-AC4F-418D-AE19-62706E023703}">
                      <ahyp:hlinkClr xmlns:ahyp="http://schemas.microsoft.com/office/drawing/2018/hyperlinkcolor" val="tx"/>
                    </a:ext>
                  </a:extLst>
                </a:hlinkClick>
              </a:rPr>
              <a:t>organicllm.org</a:t>
            </a:r>
            <a:endParaRPr lang="en-US" sz="900" dirty="0"/>
          </a:p>
        </p:txBody>
      </p:sp>
      <p:sp>
        <p:nvSpPr>
          <p:cNvPr id="16" name="Text 14"/>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4</a:t>
            </a:r>
            <a:endParaRPr lang="en-US" sz="9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name="Slide 40">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SECTION 5 · TEMPORAL DYNAMICS</a:t>
            </a:r>
            <a:endParaRPr lang="en-US" sz="1100" dirty="0"/>
          </a:p>
        </p:txBody>
      </p:sp>
      <p:sp>
        <p:nvSpPr>
          <p:cNvPr id="3" name="Text 1"/>
          <p:cNvSpPr/>
          <p:nvPr/>
        </p:nvSpPr>
        <p:spPr>
          <a:xfrm>
            <a:off x="566928" y="676656"/>
            <a:ext cx="11055096" cy="6400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Projection: revenue per session improves only moderately</a:t>
            </a:r>
            <a:endParaRPr lang="en-US" sz="3000" dirty="0"/>
          </a:p>
        </p:txBody>
      </p:sp>
      <p:sp>
        <p:nvSpPr>
          <p:cNvPr id="4" name="Text 2"/>
          <p:cNvSpPr/>
          <p:nvPr/>
        </p:nvSpPr>
        <p:spPr>
          <a:xfrm>
            <a:off x="566928" y="1335024"/>
            <a:ext cx="11055096" cy="457200"/>
          </a:xfrm>
          <a:prstGeom prst="rect">
            <a:avLst/>
          </a:prstGeom>
          <a:noFill/>
          <a:ln/>
        </p:spPr>
        <p:txBody>
          <a:bodyPr wrap="square" lIns="0" tIns="0" rIns="0" bIns="0" rtlCol="0" anchor="ctr"/>
          <a:lstStyle/>
          <a:p>
            <a:pPr indent="0" marL="0">
              <a:buNone/>
            </a:pPr>
            <a:r>
              <a:rPr lang="en-US" sz="1350" b="1" dirty="0">
                <a:solidFill>
                  <a:srgbClr val="A85F43"/>
                </a:solidFill>
                <a:latin typeface="Arial" pitchFamily="34" charset="0"/>
                <a:ea typeface="Arial" pitchFamily="34" charset="-122"/>
                <a:cs typeface="Arial" pitchFamily="34" charset="-120"/>
              </a:rPr>
              <a:t>Takeaway:  </a:t>
            </a:r>
            <a:pPr indent="0" marL="0">
              <a:buNone/>
            </a:pPr>
            <a:r>
              <a:rPr lang="en-US" sz="1350" dirty="0">
                <a:solidFill>
                  <a:srgbClr val="0B2D4A"/>
                </a:solidFill>
                <a:latin typeface="Arial" pitchFamily="34" charset="0"/>
                <a:ea typeface="Arial" pitchFamily="34" charset="-122"/>
                <a:cs typeface="Arial" pitchFamily="34" charset="-120"/>
              </a:rPr>
              <a:t>Net result: revenue per session improves moderately, reaching organic-search parity only under the most aggressive (linear) scenario.</a:t>
            </a:r>
            <a:endParaRPr lang="en-US" sz="1350" dirty="0"/>
          </a:p>
        </p:txBody>
      </p:sp>
      <p:pic>
        <p:nvPicPr>
          <p:cNvPr id="5" name="Image 0" descr="/home/ubuntu/ollm-teaching-deck/assets/figures/Kaiser_Schulze_oLLM_fig_20.png">    </p:cNvPr>
          <p:cNvPicPr>
            <a:picLocks noChangeAspect="1"/>
          </p:cNvPicPr>
          <p:nvPr/>
        </p:nvPicPr>
        <p:blipFill>
          <a:blip r:embed="rId1"/>
          <a:stretch>
            <a:fillRect/>
          </a:stretch>
        </p:blipFill>
        <p:spPr>
          <a:xfrm>
            <a:off x="2171700" y="1828800"/>
            <a:ext cx="7845552" cy="3922776"/>
          </a:xfrm>
          <a:prstGeom prst="rect">
            <a:avLst/>
          </a:prstGeom>
        </p:spPr>
      </p:pic>
      <p:sp>
        <p:nvSpPr>
          <p:cNvPr id="6" name="Text 3"/>
          <p:cNvSpPr/>
          <p:nvPr/>
        </p:nvSpPr>
        <p:spPr>
          <a:xfrm>
            <a:off x="566928" y="5797296"/>
            <a:ext cx="11055096" cy="457200"/>
          </a:xfrm>
          <a:prstGeom prst="rect">
            <a:avLst/>
          </a:prstGeom>
          <a:noFill/>
          <a:ln/>
        </p:spPr>
        <p:txBody>
          <a:bodyPr wrap="square" lIns="0" tIns="0" rIns="0" bIns="0" rtlCol="0" anchor="ctr"/>
          <a:lstStyle/>
          <a:p>
            <a:pPr algn="ctr" indent="0" marL="0">
              <a:buNone/>
            </a:pPr>
            <a:r>
              <a:rPr lang="en-US" sz="1050" i="1" dirty="0">
                <a:solidFill>
                  <a:srgbClr val="3A5A7A"/>
                </a:solidFill>
                <a:latin typeface="Arial" pitchFamily="34" charset="0"/>
                <a:ea typeface="Arial" pitchFamily="34" charset="-122"/>
                <a:cs typeface="Arial" pitchFamily="34" charset="-120"/>
              </a:rPr>
              <a:t>Figure 20. Projected RPS development by channel.</a:t>
            </a:r>
            <a:endParaRPr lang="en-US" sz="1050" dirty="0"/>
          </a:p>
        </p:txBody>
      </p:sp>
      <p:sp>
        <p:nvSpPr>
          <p:cNvPr id="7" name="Shape 4"/>
          <p:cNvSpPr/>
          <p:nvPr/>
        </p:nvSpPr>
        <p:spPr>
          <a:xfrm>
            <a:off x="566928" y="6382512"/>
            <a:ext cx="11055096" cy="0"/>
          </a:xfrm>
          <a:prstGeom prst="line">
            <a:avLst/>
          </a:prstGeom>
          <a:noFill/>
          <a:ln w="6350">
            <a:solidFill>
              <a:srgbClr val="D7DEE5"/>
            </a:solidFill>
            <a:prstDash val="solid"/>
          </a:ln>
        </p:spPr>
      </p:sp>
      <p:sp>
        <p:nvSpPr>
          <p:cNvPr id="8" name="Text 5"/>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 · </a:t>
            </a:r>
            <a:pPr algn="l" indent="0" marL="0">
              <a:buNone/>
            </a:pPr>
            <a:r>
              <a:rPr lang="en-US" sz="900" u="none" dirty="0">
                <a:solidFill>
                  <a:srgbClr val="A85F43"/>
                </a:solidFill>
                <a:latin typeface="Arial" pitchFamily="34" charset="0"/>
                <a:ea typeface="Arial" pitchFamily="34" charset="-122"/>
                <a:cs typeface="Arial" pitchFamily="34" charset="-120"/>
                <a:hlinkClick r:id="rId2" invalidUrl="" action="" tgtFrame="" tooltip="" history="1" highlightClick="0" endSnd="0">
                  <a:extLst>
                    <a:ext uri="{A12FA001-AC4F-418D-AE19-62706E023703}">
                      <ahyp:hlinkClr xmlns:ahyp="http://schemas.microsoft.com/office/drawing/2018/hyperlinkcolor" val="tx"/>
                    </a:ext>
                  </a:extLst>
                </a:hlinkClick>
              </a:rPr>
              <a:t>organicllm.org</a:t>
            </a:r>
            <a:endParaRPr lang="en-US" sz="900" dirty="0"/>
          </a:p>
        </p:txBody>
      </p:sp>
      <p:sp>
        <p:nvSpPr>
          <p:cNvPr id="9" name="Text 6"/>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40</a:t>
            </a:r>
            <a:endParaRPr lang="en-US" sz="9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name="Slide 41">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SECTION 5 · TEMPORAL DYNAMICS</a:t>
            </a:r>
            <a:endParaRPr lang="en-US" sz="1100" dirty="0"/>
          </a:p>
        </p:txBody>
      </p:sp>
      <p:sp>
        <p:nvSpPr>
          <p:cNvPr id="3" name="Text 1"/>
          <p:cNvSpPr/>
          <p:nvPr/>
        </p:nvSpPr>
        <p:spPr>
          <a:xfrm>
            <a:off x="566928" y="676656"/>
            <a:ext cx="11055096" cy="8686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Temporal takeaway</a:t>
            </a:r>
            <a:endParaRPr lang="en-US" sz="3000" dirty="0"/>
          </a:p>
        </p:txBody>
      </p:sp>
      <p:sp>
        <p:nvSpPr>
          <p:cNvPr id="4" name="Text 2"/>
          <p:cNvSpPr/>
          <p:nvPr/>
        </p:nvSpPr>
        <p:spPr>
          <a:xfrm>
            <a:off x="566928" y="1783080"/>
            <a:ext cx="6766560" cy="4206240"/>
          </a:xfrm>
          <a:prstGeom prst="rect">
            <a:avLst/>
          </a:prstGeom>
          <a:noFill/>
          <a:ln/>
        </p:spPr>
        <p:txBody>
          <a:bodyPr wrap="square" rtlCol="0" anchor="t"/>
          <a:lstStyle/>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The signature of the whole paper: conversion rate ↑, order value ↓, revenue per session ↑ only modestly.</a:t>
            </a:r>
            <a:endParaRPr lang="en-US" sz="1600" dirty="0"/>
          </a:p>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Projections: the conversion gap narrows, but the order-value gap widens.</a:t>
            </a:r>
            <a:endParaRPr lang="en-US" sz="1600" dirty="0"/>
          </a:p>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Parity with the next-best channel (organic search) is a best-case, not a base-case.</a:t>
            </a:r>
            <a:endParaRPr lang="en-US" sz="1600" dirty="0"/>
          </a:p>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The same rising-CR / falling-AOV pattern reappears across websites — which is the clue to the mechanism.</a:t>
            </a:r>
            <a:endParaRPr lang="en-US" sz="1600" dirty="0"/>
          </a:p>
        </p:txBody>
      </p:sp>
      <p:sp>
        <p:nvSpPr>
          <p:cNvPr id="5" name="Shape 3"/>
          <p:cNvSpPr/>
          <p:nvPr/>
        </p:nvSpPr>
        <p:spPr>
          <a:xfrm>
            <a:off x="7699248" y="1783080"/>
            <a:ext cx="3922776" cy="4114800"/>
          </a:xfrm>
          <a:prstGeom prst="rect">
            <a:avLst/>
          </a:prstGeom>
          <a:solidFill>
            <a:srgbClr val="F7ECE5"/>
          </a:solidFill>
          <a:ln/>
        </p:spPr>
      </p:sp>
      <p:sp>
        <p:nvSpPr>
          <p:cNvPr id="6" name="Shape 4"/>
          <p:cNvSpPr/>
          <p:nvPr/>
        </p:nvSpPr>
        <p:spPr>
          <a:xfrm>
            <a:off x="7699248" y="1783080"/>
            <a:ext cx="36576" cy="4114800"/>
          </a:xfrm>
          <a:prstGeom prst="rect">
            <a:avLst/>
          </a:prstGeom>
          <a:solidFill>
            <a:srgbClr val="D4896E"/>
          </a:solidFill>
          <a:ln/>
        </p:spPr>
      </p:sp>
      <p:sp>
        <p:nvSpPr>
          <p:cNvPr id="7" name="Text 5"/>
          <p:cNvSpPr/>
          <p:nvPr/>
        </p:nvSpPr>
        <p:spPr>
          <a:xfrm>
            <a:off x="7955280" y="2011680"/>
            <a:ext cx="3465576" cy="457200"/>
          </a:xfrm>
          <a:prstGeom prst="rect">
            <a:avLst/>
          </a:prstGeom>
          <a:noFill/>
          <a:ln/>
        </p:spPr>
        <p:txBody>
          <a:bodyPr wrap="square" lIns="0" tIns="0" rIns="0" bIns="0" rtlCol="0" anchor="ctr"/>
          <a:lstStyle/>
          <a:p>
            <a:pPr indent="0" marL="0">
              <a:buNone/>
            </a:pPr>
            <a:r>
              <a:rPr lang="en-US" sz="1400" b="1" dirty="0">
                <a:solidFill>
                  <a:srgbClr val="0B2D4A"/>
                </a:solidFill>
                <a:latin typeface="Arial" pitchFamily="34" charset="0"/>
                <a:ea typeface="Arial" pitchFamily="34" charset="-122"/>
                <a:cs typeface="Arial" pitchFamily="34" charset="-120"/>
              </a:rPr>
              <a:t>Hold this pattern</a:t>
            </a:r>
            <a:endParaRPr lang="en-US" sz="1400" dirty="0"/>
          </a:p>
        </p:txBody>
      </p:sp>
      <p:sp>
        <p:nvSpPr>
          <p:cNvPr id="8" name="Text 6"/>
          <p:cNvSpPr/>
          <p:nvPr/>
        </p:nvSpPr>
        <p:spPr>
          <a:xfrm>
            <a:off x="7955280" y="2496312"/>
            <a:ext cx="3465576" cy="3200400"/>
          </a:xfrm>
          <a:prstGeom prst="rect">
            <a:avLst/>
          </a:prstGeom>
          <a:noFill/>
          <a:ln/>
        </p:spPr>
        <p:txBody>
          <a:bodyPr wrap="square" lIns="0" tIns="0" rIns="0" bIns="0" rtlCol="0" anchor="t"/>
          <a:lstStyle/>
          <a:p>
            <a:pPr indent="0" marL="0">
              <a:lnSpc>
                <a:spcPct val="112000"/>
              </a:lnSpc>
              <a:buNone/>
            </a:pPr>
            <a:r>
              <a:rPr lang="en-US" sz="1300" dirty="0">
                <a:solidFill>
                  <a:srgbClr val="3A5A7A"/>
                </a:solidFill>
                <a:latin typeface="Arial" pitchFamily="34" charset="0"/>
                <a:ea typeface="Arial" pitchFamily="34" charset="-122"/>
                <a:cs typeface="Arial" pitchFamily="34" charset="-120"/>
              </a:rPr>
              <a:t>Rising conversion + falling order value. It returns in the heterogeneity analysis across audiences — and that parallel is what points to the underlying mechanism.</a:t>
            </a:r>
            <a:endParaRPr lang="en-US" sz="1300" dirty="0"/>
          </a:p>
        </p:txBody>
      </p:sp>
      <p:sp>
        <p:nvSpPr>
          <p:cNvPr id="9" name="Shape 7"/>
          <p:cNvSpPr/>
          <p:nvPr/>
        </p:nvSpPr>
        <p:spPr>
          <a:xfrm>
            <a:off x="566928" y="6382512"/>
            <a:ext cx="11055096" cy="0"/>
          </a:xfrm>
          <a:prstGeom prst="line">
            <a:avLst/>
          </a:prstGeom>
          <a:noFill/>
          <a:ln w="6350">
            <a:solidFill>
              <a:srgbClr val="D7DEE5"/>
            </a:solidFill>
            <a:prstDash val="solid"/>
          </a:ln>
        </p:spPr>
      </p:sp>
      <p:sp>
        <p:nvSpPr>
          <p:cNvPr id="10" name="Text 8"/>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 · </a:t>
            </a:r>
            <a:pPr algn="l" indent="0" marL="0">
              <a:buNone/>
            </a:pPr>
            <a:r>
              <a:rPr lang="en-US" sz="900" u="none" dirty="0">
                <a:solidFill>
                  <a:srgbClr val="A85F43"/>
                </a:solidFill>
                <a:latin typeface="Arial" pitchFamily="34" charset="0"/>
                <a:ea typeface="Arial" pitchFamily="34" charset="-122"/>
                <a:cs typeface="Arial" pitchFamily="34" charset="-120"/>
                <a:hlinkClick r:id="rId1" invalidUrl="" action="" tgtFrame="" tooltip="" history="1" highlightClick="0" endSnd="0">
                  <a:extLst>
                    <a:ext uri="{A12FA001-AC4F-418D-AE19-62706E023703}">
                      <ahyp:hlinkClr xmlns:ahyp="http://schemas.microsoft.com/office/drawing/2018/hyperlinkcolor" val="tx"/>
                    </a:ext>
                  </a:extLst>
                </a:hlinkClick>
              </a:rPr>
              <a:t>organicllm.org</a:t>
            </a:r>
            <a:endParaRPr lang="en-US" sz="900" dirty="0"/>
          </a:p>
        </p:txBody>
      </p:sp>
      <p:sp>
        <p:nvSpPr>
          <p:cNvPr id="11" name="Text 9"/>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41</a:t>
            </a:r>
            <a:endParaRPr lang="en-US" sz="9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name="Slide 42">
    <p:bg>
      <p:bgPr>
        <a:solidFill>
          <a:srgbClr val="0B2D4A"/>
        </a:solidFill>
      </p:bgPr>
    </p:bg>
    <p:spTree>
      <p:nvGrpSpPr>
        <p:cNvPr id="1" name=""/>
        <p:cNvGrpSpPr/>
        <p:nvPr/>
      </p:nvGrpSpPr>
      <p:grpSpPr>
        <a:xfrm>
          <a:off x="0" y="0"/>
          <a:ext cx="0" cy="0"/>
          <a:chOff x="0" y="0"/>
          <a:chExt cx="0" cy="0"/>
        </a:xfrm>
      </p:grpSpPr>
      <p:sp>
        <p:nvSpPr>
          <p:cNvPr id="2" name="Text 0"/>
          <p:cNvSpPr/>
          <p:nvPr/>
        </p:nvSpPr>
        <p:spPr>
          <a:xfrm>
            <a:off x="658368" y="1920240"/>
            <a:ext cx="2743200" cy="1463040"/>
          </a:xfrm>
          <a:prstGeom prst="rect">
            <a:avLst/>
          </a:prstGeom>
          <a:noFill/>
          <a:ln/>
        </p:spPr>
        <p:txBody>
          <a:bodyPr wrap="square" lIns="0" tIns="0" rIns="0" bIns="0" rtlCol="0" anchor="ctr"/>
          <a:lstStyle/>
          <a:p>
            <a:pPr indent="0" marL="0">
              <a:buNone/>
            </a:pPr>
            <a:r>
              <a:rPr lang="en-US" sz="9000" b="1" dirty="0">
                <a:solidFill>
                  <a:srgbClr val="E7B4A1"/>
                </a:solidFill>
                <a:latin typeface="Arial" pitchFamily="34" charset="0"/>
                <a:ea typeface="Arial" pitchFamily="34" charset="-122"/>
                <a:cs typeface="Arial" pitchFamily="34" charset="-120"/>
              </a:rPr>
              <a:t>06</a:t>
            </a:r>
            <a:endParaRPr lang="en-US" sz="9000" dirty="0"/>
          </a:p>
        </p:txBody>
      </p:sp>
      <p:sp>
        <p:nvSpPr>
          <p:cNvPr id="3" name="Text 1"/>
          <p:cNvSpPr/>
          <p:nvPr/>
        </p:nvSpPr>
        <p:spPr>
          <a:xfrm>
            <a:off x="676656" y="3429000"/>
            <a:ext cx="10058400" cy="365760"/>
          </a:xfrm>
          <a:prstGeom prst="rect">
            <a:avLst/>
          </a:prstGeom>
          <a:noFill/>
          <a:ln/>
        </p:spPr>
        <p:txBody>
          <a:bodyPr wrap="square" lIns="0" tIns="0" rIns="0" bIns="0" rtlCol="0" anchor="ctr"/>
          <a:lstStyle/>
          <a:p>
            <a:pPr indent="0" marL="0">
              <a:buNone/>
            </a:pPr>
            <a:r>
              <a:rPr lang="en-US" sz="1300" b="1" spc="400" kern="0" dirty="0">
                <a:solidFill>
                  <a:srgbClr val="E7B4A1"/>
                </a:solidFill>
                <a:latin typeface="Arial" pitchFamily="34" charset="0"/>
                <a:ea typeface="Arial" pitchFamily="34" charset="-122"/>
                <a:cs typeface="Arial" pitchFamily="34" charset="-120"/>
              </a:rPr>
              <a:t>SECTION 6</a:t>
            </a:r>
            <a:endParaRPr lang="en-US" sz="1300" dirty="0"/>
          </a:p>
        </p:txBody>
      </p:sp>
      <p:sp>
        <p:nvSpPr>
          <p:cNvPr id="4" name="Text 2"/>
          <p:cNvSpPr/>
          <p:nvPr/>
        </p:nvSpPr>
        <p:spPr>
          <a:xfrm>
            <a:off x="658368" y="3794760"/>
            <a:ext cx="10424160" cy="1645920"/>
          </a:xfrm>
          <a:prstGeom prst="rect">
            <a:avLst/>
          </a:prstGeom>
          <a:noFill/>
          <a:ln/>
        </p:spPr>
        <p:txBody>
          <a:bodyPr wrap="square" lIns="0" tIns="0" rIns="0" bIns="0" rtlCol="0" anchor="ctr"/>
          <a:lstStyle/>
          <a:p>
            <a:pPr indent="0" marL="0">
              <a:lnSpc>
                <a:spcPct val="104000"/>
              </a:lnSpc>
              <a:buNone/>
            </a:pPr>
            <a:r>
              <a:rPr lang="en-US" sz="3600" b="1" dirty="0">
                <a:solidFill>
                  <a:srgbClr val="FFFFFF"/>
                </a:solidFill>
                <a:latin typeface="Arial" pitchFamily="34" charset="0"/>
                <a:ea typeface="Arial" pitchFamily="34" charset="-122"/>
                <a:cs typeface="Arial" pitchFamily="34" charset="-120"/>
              </a:rPr>
              <a:t>Why outcomes vary across websites</a:t>
            </a:r>
            <a:endParaRPr lang="en-US" sz="3600" dirty="0"/>
          </a:p>
        </p:txBody>
      </p:sp>
      <p:sp>
        <p:nvSpPr>
          <p:cNvPr id="5" name="Text 3"/>
          <p:cNvSpPr/>
          <p:nvPr/>
        </p:nvSpPr>
        <p:spPr>
          <a:xfrm>
            <a:off x="676656" y="5074920"/>
            <a:ext cx="9692640" cy="731520"/>
          </a:xfrm>
          <a:prstGeom prst="rect">
            <a:avLst/>
          </a:prstGeom>
          <a:noFill/>
          <a:ln/>
        </p:spPr>
        <p:txBody>
          <a:bodyPr wrap="square" lIns="0" tIns="0" rIns="0" bIns="0" rtlCol="0" anchor="ctr"/>
          <a:lstStyle/>
          <a:p>
            <a:pPr indent="0" marL="0">
              <a:lnSpc>
                <a:spcPct val="110000"/>
              </a:lnSpc>
              <a:buNone/>
            </a:pPr>
            <a:r>
              <a:rPr lang="en-US" sz="1500" dirty="0">
                <a:solidFill>
                  <a:srgbClr val="C9D6E2"/>
                </a:solidFill>
                <a:latin typeface="Arial" pitchFamily="34" charset="0"/>
                <a:ea typeface="Arial" pitchFamily="34" charset="-122"/>
                <a:cs typeface="Arial" pitchFamily="34" charset="-120"/>
              </a:rPr>
              <a:t>Two testable mechanisms — product complexity (usefulness) and consumer LLM proficiency — and what they reveal about where oLLM already works.</a:t>
            </a:r>
            <a:endParaRPr lang="en-US" sz="15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name="Slide 43">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SECTION 6 · HETEROGENEITY</a:t>
            </a:r>
            <a:endParaRPr lang="en-US" sz="1100" dirty="0"/>
          </a:p>
        </p:txBody>
      </p:sp>
      <p:sp>
        <p:nvSpPr>
          <p:cNvPr id="3" name="Text 1"/>
          <p:cNvSpPr/>
          <p:nvPr/>
        </p:nvSpPr>
        <p:spPr>
          <a:xfrm>
            <a:off x="566928" y="676656"/>
            <a:ext cx="11055096" cy="8686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Two mechanisms the data can test</a:t>
            </a:r>
            <a:endParaRPr lang="en-US" sz="3000" dirty="0"/>
          </a:p>
        </p:txBody>
      </p:sp>
      <p:sp>
        <p:nvSpPr>
          <p:cNvPr id="4" name="Text 2"/>
          <p:cNvSpPr/>
          <p:nvPr/>
        </p:nvSpPr>
        <p:spPr>
          <a:xfrm>
            <a:off x="566928" y="1783080"/>
            <a:ext cx="6766560" cy="4206240"/>
          </a:xfrm>
          <a:prstGeom prst="rect">
            <a:avLst/>
          </a:prstGeom>
          <a:noFill/>
          <a:ln/>
        </p:spPr>
        <p:txBody>
          <a:bodyPr wrap="square" rtlCol="0" anchor="t"/>
          <a:lstStyle/>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Why might oLLM underperform? The paper explores two mechanisms it can actually test in the data.</a:t>
            </a:r>
            <a:endParaRPr lang="en-US" sz="1600" dirty="0"/>
          </a:p>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(1) Usefulness: LLMs help most when a purchase needs information synthesis and deliberation; for simple products, conversation may add friction, not value.</a:t>
            </a:r>
            <a:endParaRPr lang="en-US" sz="1600" dirty="0"/>
          </a:p>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(2) Proficiency: consumers are still learning to shop with LLMs; outcomes should improve as proficiency grows.</a:t>
            </a:r>
            <a:endParaRPr lang="en-US" sz="1600" dirty="0"/>
          </a:p>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Both are explored via cross-website variation.</a:t>
            </a:r>
            <a:endParaRPr lang="en-US" sz="1600" dirty="0"/>
          </a:p>
        </p:txBody>
      </p:sp>
      <p:sp>
        <p:nvSpPr>
          <p:cNvPr id="5" name="Shape 3"/>
          <p:cNvSpPr/>
          <p:nvPr/>
        </p:nvSpPr>
        <p:spPr>
          <a:xfrm>
            <a:off x="7699248" y="1783080"/>
            <a:ext cx="3922776" cy="4114800"/>
          </a:xfrm>
          <a:prstGeom prst="rect">
            <a:avLst/>
          </a:prstGeom>
          <a:solidFill>
            <a:srgbClr val="F7ECE5"/>
          </a:solidFill>
          <a:ln/>
        </p:spPr>
      </p:sp>
      <p:sp>
        <p:nvSpPr>
          <p:cNvPr id="6" name="Shape 4"/>
          <p:cNvSpPr/>
          <p:nvPr/>
        </p:nvSpPr>
        <p:spPr>
          <a:xfrm>
            <a:off x="7699248" y="1783080"/>
            <a:ext cx="36576" cy="4114800"/>
          </a:xfrm>
          <a:prstGeom prst="rect">
            <a:avLst/>
          </a:prstGeom>
          <a:solidFill>
            <a:srgbClr val="D4896E"/>
          </a:solidFill>
          <a:ln/>
        </p:spPr>
      </p:sp>
      <p:sp>
        <p:nvSpPr>
          <p:cNvPr id="7" name="Text 5"/>
          <p:cNvSpPr/>
          <p:nvPr/>
        </p:nvSpPr>
        <p:spPr>
          <a:xfrm>
            <a:off x="7955280" y="2011680"/>
            <a:ext cx="3465576" cy="457200"/>
          </a:xfrm>
          <a:prstGeom prst="rect">
            <a:avLst/>
          </a:prstGeom>
          <a:noFill/>
          <a:ln/>
        </p:spPr>
        <p:txBody>
          <a:bodyPr wrap="square" lIns="0" tIns="0" rIns="0" bIns="0" rtlCol="0" anchor="ctr"/>
          <a:lstStyle/>
          <a:p>
            <a:pPr indent="0" marL="0">
              <a:buNone/>
            </a:pPr>
            <a:r>
              <a:rPr lang="en-US" sz="1400" b="1" dirty="0">
                <a:solidFill>
                  <a:srgbClr val="0B2D4A"/>
                </a:solidFill>
                <a:latin typeface="Arial" pitchFamily="34" charset="0"/>
                <a:ea typeface="Arial" pitchFamily="34" charset="-122"/>
                <a:cs typeface="Arial" pitchFamily="34" charset="-120"/>
              </a:rPr>
              <a:t>A careful caveat</a:t>
            </a:r>
            <a:endParaRPr lang="en-US" sz="1400" dirty="0"/>
          </a:p>
        </p:txBody>
      </p:sp>
      <p:sp>
        <p:nvSpPr>
          <p:cNvPr id="8" name="Text 6"/>
          <p:cNvSpPr/>
          <p:nvPr/>
        </p:nvSpPr>
        <p:spPr>
          <a:xfrm>
            <a:off x="7955280" y="2496312"/>
            <a:ext cx="3465576" cy="3200400"/>
          </a:xfrm>
          <a:prstGeom prst="rect">
            <a:avLst/>
          </a:prstGeom>
          <a:noFill/>
          <a:ln/>
        </p:spPr>
        <p:txBody>
          <a:bodyPr wrap="square" lIns="0" tIns="0" rIns="0" bIns="0" rtlCol="0" anchor="t"/>
          <a:lstStyle/>
          <a:p>
            <a:pPr indent="0" marL="0">
              <a:lnSpc>
                <a:spcPct val="112000"/>
              </a:lnSpc>
              <a:buNone/>
            </a:pPr>
            <a:r>
              <a:rPr lang="en-US" sz="1300" dirty="0">
                <a:solidFill>
                  <a:srgbClr val="3A5A7A"/>
                </a:solidFill>
                <a:latin typeface="Arial" pitchFamily="34" charset="0"/>
                <a:ea typeface="Arial" pitchFamily="34" charset="-122"/>
                <a:cs typeface="Arial" pitchFamily="34" charset="-120"/>
              </a:rPr>
              <a:t>These splits compare different </a:t>
            </a:r>
            <a:pPr indent="0" marL="0">
              <a:lnSpc>
                <a:spcPct val="112000"/>
              </a:lnSpc>
              <a:buNone/>
            </a:pPr>
            <a:r>
              <a:rPr lang="en-US" sz="1300" i="1" dirty="0">
                <a:solidFill>
                  <a:srgbClr val="3A5A7A"/>
                </a:solidFill>
                <a:latin typeface="Arial" pitchFamily="34" charset="0"/>
                <a:ea typeface="Arial" pitchFamily="34" charset="-122"/>
                <a:cs typeface="Arial" pitchFamily="34" charset="-120"/>
              </a:rPr>
              <a:t>websites</a:t>
            </a:r>
            <a:pPr indent="0" marL="0">
              <a:lnSpc>
                <a:spcPct val="112000"/>
              </a:lnSpc>
              <a:buNone/>
            </a:pPr>
            <a:r>
              <a:rPr lang="en-US" sz="1300" dirty="0">
                <a:solidFill>
                  <a:srgbClr val="3A5A7A"/>
                </a:solidFill>
                <a:latin typeface="Arial" pitchFamily="34" charset="0"/>
                <a:ea typeface="Arial" pitchFamily="34" charset="-122"/>
                <a:cs typeface="Arial" pitchFamily="34" charset="-120"/>
              </a:rPr>
              <a:t> (e.g., complex- vs simple-product sites), not the same users randomized — the data can't segment by product/customer </a:t>
            </a:r>
            <a:pPr indent="0" marL="0">
              <a:lnSpc>
                <a:spcPct val="112000"/>
              </a:lnSpc>
              <a:buNone/>
            </a:pPr>
            <a:r>
              <a:rPr lang="en-US" sz="1300" i="1" dirty="0">
                <a:solidFill>
                  <a:srgbClr val="3A5A7A"/>
                </a:solidFill>
                <a:latin typeface="Arial" pitchFamily="34" charset="0"/>
                <a:ea typeface="Arial" pitchFamily="34" charset="-122"/>
                <a:cs typeface="Arial" pitchFamily="34" charset="-120"/>
              </a:rPr>
              <a:t>and</a:t>
            </a:r>
            <a:pPr indent="0" marL="0">
              <a:lnSpc>
                <a:spcPct val="112000"/>
              </a:lnSpc>
              <a:buNone/>
            </a:pPr>
            <a:r>
              <a:rPr lang="en-US" sz="1300" dirty="0">
                <a:solidFill>
                  <a:srgbClr val="3A5A7A"/>
                </a:solidFill>
                <a:latin typeface="Arial" pitchFamily="34" charset="0"/>
                <a:ea typeface="Arial" pitchFamily="34" charset="-122"/>
                <a:cs typeface="Arial" pitchFamily="34" charset="-120"/>
              </a:rPr>
              <a:t> channel at once, so all heterogeneity is necessarily between-website. They suggest mechanisms; they don't prove them.</a:t>
            </a:r>
            <a:endParaRPr lang="en-US" sz="1300" dirty="0"/>
          </a:p>
        </p:txBody>
      </p:sp>
      <p:sp>
        <p:nvSpPr>
          <p:cNvPr id="9" name="Shape 7"/>
          <p:cNvSpPr/>
          <p:nvPr/>
        </p:nvSpPr>
        <p:spPr>
          <a:xfrm>
            <a:off x="566928" y="6382512"/>
            <a:ext cx="11055096" cy="0"/>
          </a:xfrm>
          <a:prstGeom prst="line">
            <a:avLst/>
          </a:prstGeom>
          <a:noFill/>
          <a:ln w="6350">
            <a:solidFill>
              <a:srgbClr val="D7DEE5"/>
            </a:solidFill>
            <a:prstDash val="solid"/>
          </a:ln>
        </p:spPr>
      </p:sp>
      <p:sp>
        <p:nvSpPr>
          <p:cNvPr id="10" name="Text 8"/>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 · </a:t>
            </a:r>
            <a:pPr algn="l" indent="0" marL="0">
              <a:buNone/>
            </a:pPr>
            <a:r>
              <a:rPr lang="en-US" sz="900" u="none" dirty="0">
                <a:solidFill>
                  <a:srgbClr val="A85F43"/>
                </a:solidFill>
                <a:latin typeface="Arial" pitchFamily="34" charset="0"/>
                <a:ea typeface="Arial" pitchFamily="34" charset="-122"/>
                <a:cs typeface="Arial" pitchFamily="34" charset="-120"/>
                <a:hlinkClick r:id="rId1" invalidUrl="" action="" tgtFrame="" tooltip="" history="1" highlightClick="0" endSnd="0">
                  <a:extLst>
                    <a:ext uri="{A12FA001-AC4F-418D-AE19-62706E023703}">
                      <ahyp:hlinkClr xmlns:ahyp="http://schemas.microsoft.com/office/drawing/2018/hyperlinkcolor" val="tx"/>
                    </a:ext>
                  </a:extLst>
                </a:hlinkClick>
              </a:rPr>
              <a:t>organicllm.org</a:t>
            </a:r>
            <a:endParaRPr lang="en-US" sz="900" dirty="0"/>
          </a:p>
        </p:txBody>
      </p:sp>
      <p:sp>
        <p:nvSpPr>
          <p:cNvPr id="11" name="Text 9"/>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43</a:t>
            </a:r>
            <a:endParaRPr lang="en-US" sz="9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name="Slide 44">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SECTION 6 · HETEROGENEITY</a:t>
            </a:r>
            <a:endParaRPr lang="en-US" sz="1100" dirty="0"/>
          </a:p>
        </p:txBody>
      </p:sp>
      <p:sp>
        <p:nvSpPr>
          <p:cNvPr id="3" name="Text 1"/>
          <p:cNvSpPr/>
          <p:nvPr/>
        </p:nvSpPr>
        <p:spPr>
          <a:xfrm>
            <a:off x="566928" y="676656"/>
            <a:ext cx="11055096" cy="8686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Mechanism 1: product complexity</a:t>
            </a:r>
            <a:endParaRPr lang="en-US" sz="3000" dirty="0"/>
          </a:p>
        </p:txBody>
      </p:sp>
      <p:sp>
        <p:nvSpPr>
          <p:cNvPr id="4" name="Text 2"/>
          <p:cNvSpPr/>
          <p:nvPr/>
        </p:nvSpPr>
        <p:spPr>
          <a:xfrm>
            <a:off x="566928" y="1783080"/>
            <a:ext cx="6766560" cy="4206240"/>
          </a:xfrm>
          <a:prstGeom prst="rect">
            <a:avLst/>
          </a:prstGeom>
          <a:noFill/>
          <a:ln/>
        </p:spPr>
        <p:txBody>
          <a:bodyPr wrap="square" rtlCol="0" anchor="t"/>
          <a:lstStyle/>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Complexity proxy: each website's category, rated by three LLMs (Claude, Gemini, ChatGPT).</a:t>
            </a:r>
            <a:endParaRPr lang="en-US" sz="1600" dirty="0"/>
          </a:p>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High-complexity: heavy industry, business &amp; consumer services, vehicles, law, finance, jobs.</a:t>
            </a:r>
            <a:endParaRPr lang="en-US" sz="1600" dirty="0"/>
          </a:p>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Low-complexity: reference materials, news, sports, arts &amp; entertainment, adult.</a:t>
            </a:r>
            <a:endParaRPr lang="en-US" sz="1600" dirty="0"/>
          </a:p>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Hypothesis: oLLM is more useful where purchases need synthesis and deliberation.</a:t>
            </a:r>
            <a:endParaRPr lang="en-US" sz="1600" dirty="0"/>
          </a:p>
        </p:txBody>
      </p:sp>
      <p:sp>
        <p:nvSpPr>
          <p:cNvPr id="5" name="Shape 3"/>
          <p:cNvSpPr/>
          <p:nvPr/>
        </p:nvSpPr>
        <p:spPr>
          <a:xfrm>
            <a:off x="7699248" y="1783080"/>
            <a:ext cx="3922776" cy="4114800"/>
          </a:xfrm>
          <a:prstGeom prst="rect">
            <a:avLst/>
          </a:prstGeom>
          <a:solidFill>
            <a:srgbClr val="F7ECE5"/>
          </a:solidFill>
          <a:ln/>
        </p:spPr>
      </p:sp>
      <p:sp>
        <p:nvSpPr>
          <p:cNvPr id="6" name="Shape 4"/>
          <p:cNvSpPr/>
          <p:nvPr/>
        </p:nvSpPr>
        <p:spPr>
          <a:xfrm>
            <a:off x="7699248" y="1783080"/>
            <a:ext cx="3922776" cy="91440"/>
          </a:xfrm>
          <a:prstGeom prst="rect">
            <a:avLst/>
          </a:prstGeom>
          <a:solidFill>
            <a:srgbClr val="D4896E"/>
          </a:solidFill>
          <a:ln/>
        </p:spPr>
      </p:sp>
      <p:sp>
        <p:nvSpPr>
          <p:cNvPr id="7" name="Text 5"/>
          <p:cNvSpPr/>
          <p:nvPr/>
        </p:nvSpPr>
        <p:spPr>
          <a:xfrm>
            <a:off x="7927848" y="2240280"/>
            <a:ext cx="3465576" cy="822960"/>
          </a:xfrm>
          <a:prstGeom prst="rect">
            <a:avLst/>
          </a:prstGeom>
          <a:noFill/>
          <a:ln/>
        </p:spPr>
        <p:txBody>
          <a:bodyPr wrap="square" lIns="0" tIns="0" rIns="0" bIns="0" rtlCol="0" anchor="ctr"/>
          <a:lstStyle/>
          <a:p>
            <a:pPr indent="0" marL="0">
              <a:buNone/>
            </a:pPr>
            <a:r>
              <a:rPr lang="en-US" sz="4000" b="1" dirty="0">
                <a:solidFill>
                  <a:srgbClr val="A85F43"/>
                </a:solidFill>
                <a:latin typeface="Arial" pitchFamily="34" charset="0"/>
                <a:ea typeface="Arial" pitchFamily="34" charset="-122"/>
                <a:cs typeface="Arial" pitchFamily="34" charset="-120"/>
              </a:rPr>
              <a:t>4.6×</a:t>
            </a:r>
            <a:endParaRPr lang="en-US" sz="4000" dirty="0"/>
          </a:p>
        </p:txBody>
      </p:sp>
      <p:sp>
        <p:nvSpPr>
          <p:cNvPr id="8" name="Text 6"/>
          <p:cNvSpPr/>
          <p:nvPr/>
        </p:nvSpPr>
        <p:spPr>
          <a:xfrm>
            <a:off x="7927848" y="3081528"/>
            <a:ext cx="3465576" cy="548640"/>
          </a:xfrm>
          <a:prstGeom prst="rect">
            <a:avLst/>
          </a:prstGeom>
          <a:noFill/>
          <a:ln/>
        </p:spPr>
        <p:txBody>
          <a:bodyPr wrap="square" lIns="0" tIns="0" rIns="0" bIns="0" rtlCol="0" anchor="ctr"/>
          <a:lstStyle/>
          <a:p>
            <a:pPr indent="0" marL="0">
              <a:lnSpc>
                <a:spcPct val="100000"/>
              </a:lnSpc>
              <a:buNone/>
            </a:pPr>
            <a:r>
              <a:rPr lang="en-US" sz="1300" dirty="0">
                <a:solidFill>
                  <a:srgbClr val="0B2D4A"/>
                </a:solidFill>
                <a:latin typeface="Arial" pitchFamily="34" charset="0"/>
                <a:ea typeface="Arial" pitchFamily="34" charset="-122"/>
                <a:cs typeface="Arial" pitchFamily="34" charset="-120"/>
              </a:rPr>
              <a:t>higher oLLM traffic share on high-complexity-category sites vs low</a:t>
            </a:r>
            <a:endParaRPr lang="en-US" sz="1300" dirty="0"/>
          </a:p>
        </p:txBody>
      </p:sp>
      <p:sp>
        <p:nvSpPr>
          <p:cNvPr id="9" name="Shape 7"/>
          <p:cNvSpPr/>
          <p:nvPr/>
        </p:nvSpPr>
        <p:spPr>
          <a:xfrm>
            <a:off x="566928" y="6382512"/>
            <a:ext cx="11055096" cy="0"/>
          </a:xfrm>
          <a:prstGeom prst="line">
            <a:avLst/>
          </a:prstGeom>
          <a:noFill/>
          <a:ln w="6350">
            <a:solidFill>
              <a:srgbClr val="D7DEE5"/>
            </a:solidFill>
            <a:prstDash val="solid"/>
          </a:ln>
        </p:spPr>
      </p:sp>
      <p:sp>
        <p:nvSpPr>
          <p:cNvPr id="10" name="Text 8"/>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 · </a:t>
            </a:r>
            <a:pPr algn="l" indent="0" marL="0">
              <a:buNone/>
            </a:pPr>
            <a:r>
              <a:rPr lang="en-US" sz="900" u="none" dirty="0">
                <a:solidFill>
                  <a:srgbClr val="A85F43"/>
                </a:solidFill>
                <a:latin typeface="Arial" pitchFamily="34" charset="0"/>
                <a:ea typeface="Arial" pitchFamily="34" charset="-122"/>
                <a:cs typeface="Arial" pitchFamily="34" charset="-120"/>
                <a:hlinkClick r:id="rId1" invalidUrl="" action="" tgtFrame="" tooltip="" history="1" highlightClick="0" endSnd="0">
                  <a:extLst>
                    <a:ext uri="{A12FA001-AC4F-418D-AE19-62706E023703}">
                      <ahyp:hlinkClr xmlns:ahyp="http://schemas.microsoft.com/office/drawing/2018/hyperlinkcolor" val="tx"/>
                    </a:ext>
                  </a:extLst>
                </a:hlinkClick>
              </a:rPr>
              <a:t>organicllm.org</a:t>
            </a:r>
            <a:endParaRPr lang="en-US" sz="900" dirty="0"/>
          </a:p>
        </p:txBody>
      </p:sp>
      <p:sp>
        <p:nvSpPr>
          <p:cNvPr id="11" name="Text 9"/>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44</a:t>
            </a:r>
            <a:endParaRPr lang="en-US" sz="9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name="Slide 45">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SECTION 6 · HETEROGENEITY</a:t>
            </a:r>
            <a:endParaRPr lang="en-US" sz="1100" dirty="0"/>
          </a:p>
        </p:txBody>
      </p:sp>
      <p:sp>
        <p:nvSpPr>
          <p:cNvPr id="3" name="Text 1"/>
          <p:cNvSpPr/>
          <p:nvPr/>
        </p:nvSpPr>
        <p:spPr>
          <a:xfrm>
            <a:off x="566928" y="676656"/>
            <a:ext cx="11055096" cy="6400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Complexity &amp; conversion — oLLM wins on complex sites</a:t>
            </a:r>
            <a:endParaRPr lang="en-US" sz="3000" dirty="0"/>
          </a:p>
        </p:txBody>
      </p:sp>
      <p:sp>
        <p:nvSpPr>
          <p:cNvPr id="4" name="Text 2"/>
          <p:cNvSpPr/>
          <p:nvPr/>
        </p:nvSpPr>
        <p:spPr>
          <a:xfrm>
            <a:off x="566928" y="1335024"/>
            <a:ext cx="11055096" cy="457200"/>
          </a:xfrm>
          <a:prstGeom prst="rect">
            <a:avLst/>
          </a:prstGeom>
          <a:noFill/>
          <a:ln/>
        </p:spPr>
        <p:txBody>
          <a:bodyPr wrap="square" lIns="0" tIns="0" rIns="0" bIns="0" rtlCol="0" anchor="ctr"/>
          <a:lstStyle/>
          <a:p>
            <a:pPr indent="0" marL="0">
              <a:buNone/>
            </a:pPr>
            <a:r>
              <a:rPr lang="en-US" sz="1350" b="1" dirty="0">
                <a:solidFill>
                  <a:srgbClr val="A85F43"/>
                </a:solidFill>
                <a:latin typeface="Arial" pitchFamily="34" charset="0"/>
                <a:ea typeface="Arial" pitchFamily="34" charset="-122"/>
                <a:cs typeface="Arial" pitchFamily="34" charset="-120"/>
              </a:rPr>
              <a:t>Takeaway:  </a:t>
            </a:r>
            <a:pPr indent="0" marL="0">
              <a:buNone/>
            </a:pPr>
            <a:r>
              <a:rPr lang="en-US" sz="1350" dirty="0">
                <a:solidFill>
                  <a:srgbClr val="0B2D4A"/>
                </a:solidFill>
                <a:latin typeface="Arial" pitchFamily="34" charset="0"/>
                <a:ea typeface="Arial" pitchFamily="34" charset="-122"/>
                <a:cs typeface="Arial" pitchFamily="34" charset="-120"/>
              </a:rPr>
              <a:t>On high-complexity sites (green), oLLM's conversion rate </a:t>
            </a:r>
            <a:pPr indent="0" marL="0">
              <a:buNone/>
            </a:pPr>
            <a:r>
              <a:rPr lang="en-US" sz="1350" i="1" dirty="0">
                <a:solidFill>
                  <a:srgbClr val="0B2D4A"/>
                </a:solidFill>
                <a:latin typeface="Arial" pitchFamily="34" charset="0"/>
                <a:ea typeface="Arial" pitchFamily="34" charset="-122"/>
                <a:cs typeface="Arial" pitchFamily="34" charset="-120"/>
              </a:rPr>
              <a:t>beats</a:t>
            </a:r>
            <a:pPr indent="0" marL="0">
              <a:buNone/>
            </a:pPr>
            <a:r>
              <a:rPr lang="en-US" sz="1350" dirty="0">
                <a:solidFill>
                  <a:srgbClr val="0B2D4A"/>
                </a:solidFill>
                <a:latin typeface="Arial" pitchFamily="34" charset="0"/>
                <a:ea typeface="Arial" pitchFamily="34" charset="-122"/>
                <a:cs typeface="Arial" pitchFamily="34" charset="-120"/>
              </a:rPr>
              <a:t> direct, organic search, email, referral, and paid social — they fall left of the oLLM line. On simple-product sites (blue), every channel beats oLLM.</a:t>
            </a:r>
            <a:endParaRPr lang="en-US" sz="1350" dirty="0"/>
          </a:p>
        </p:txBody>
      </p:sp>
      <p:pic>
        <p:nvPicPr>
          <p:cNvPr id="5" name="Image 0" descr="/home/ubuntu/ollm-teaching-deck/assets/figures/Kaiser_Schulze_oLLM_fig_21.png">    </p:cNvPr>
          <p:cNvPicPr>
            <a:picLocks noChangeAspect="1"/>
          </p:cNvPicPr>
          <p:nvPr/>
        </p:nvPicPr>
        <p:blipFill>
          <a:blip r:embed="rId1"/>
          <a:stretch>
            <a:fillRect/>
          </a:stretch>
        </p:blipFill>
        <p:spPr>
          <a:xfrm>
            <a:off x="2907221" y="1828800"/>
            <a:ext cx="6374511" cy="3922776"/>
          </a:xfrm>
          <a:prstGeom prst="rect">
            <a:avLst/>
          </a:prstGeom>
        </p:spPr>
      </p:pic>
      <p:sp>
        <p:nvSpPr>
          <p:cNvPr id="6" name="Text 3"/>
          <p:cNvSpPr/>
          <p:nvPr/>
        </p:nvSpPr>
        <p:spPr>
          <a:xfrm>
            <a:off x="566928" y="5797296"/>
            <a:ext cx="11055096" cy="457200"/>
          </a:xfrm>
          <a:prstGeom prst="rect">
            <a:avLst/>
          </a:prstGeom>
          <a:noFill/>
          <a:ln/>
        </p:spPr>
        <p:txBody>
          <a:bodyPr wrap="square" lIns="0" tIns="0" rIns="0" bIns="0" rtlCol="0" anchor="ctr"/>
          <a:lstStyle/>
          <a:p>
            <a:pPr algn="ctr" indent="0" marL="0">
              <a:buNone/>
            </a:pPr>
            <a:r>
              <a:rPr lang="en-US" sz="1050" i="1" dirty="0">
                <a:solidFill>
                  <a:srgbClr val="3A5A7A"/>
                </a:solidFill>
                <a:latin typeface="Arial" pitchFamily="34" charset="0"/>
                <a:ea typeface="Arial" pitchFamily="34" charset="-122"/>
                <a:cs typeface="Arial" pitchFamily="34" charset="-120"/>
              </a:rPr>
              <a:t>Figure 21. CR by channel (log-odds), split by website category complexity. Left of the red line = below oLLM.</a:t>
            </a:r>
            <a:endParaRPr lang="en-US" sz="1050" dirty="0"/>
          </a:p>
        </p:txBody>
      </p:sp>
      <p:sp>
        <p:nvSpPr>
          <p:cNvPr id="7" name="Shape 4"/>
          <p:cNvSpPr/>
          <p:nvPr/>
        </p:nvSpPr>
        <p:spPr>
          <a:xfrm>
            <a:off x="566928" y="6382512"/>
            <a:ext cx="11055096" cy="0"/>
          </a:xfrm>
          <a:prstGeom prst="line">
            <a:avLst/>
          </a:prstGeom>
          <a:noFill/>
          <a:ln w="6350">
            <a:solidFill>
              <a:srgbClr val="D7DEE5"/>
            </a:solidFill>
            <a:prstDash val="solid"/>
          </a:ln>
        </p:spPr>
      </p:sp>
      <p:sp>
        <p:nvSpPr>
          <p:cNvPr id="8" name="Text 5"/>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 · </a:t>
            </a:r>
            <a:pPr algn="l" indent="0" marL="0">
              <a:buNone/>
            </a:pPr>
            <a:r>
              <a:rPr lang="en-US" sz="900" u="none" dirty="0">
                <a:solidFill>
                  <a:srgbClr val="A85F43"/>
                </a:solidFill>
                <a:latin typeface="Arial" pitchFamily="34" charset="0"/>
                <a:ea typeface="Arial" pitchFamily="34" charset="-122"/>
                <a:cs typeface="Arial" pitchFamily="34" charset="-120"/>
                <a:hlinkClick r:id="rId2" invalidUrl="" action="" tgtFrame="" tooltip="" history="1" highlightClick="0" endSnd="0">
                  <a:extLst>
                    <a:ext uri="{A12FA001-AC4F-418D-AE19-62706E023703}">
                      <ahyp:hlinkClr xmlns:ahyp="http://schemas.microsoft.com/office/drawing/2018/hyperlinkcolor" val="tx"/>
                    </a:ext>
                  </a:extLst>
                </a:hlinkClick>
              </a:rPr>
              <a:t>organicllm.org</a:t>
            </a:r>
            <a:endParaRPr lang="en-US" sz="900" dirty="0"/>
          </a:p>
        </p:txBody>
      </p:sp>
      <p:sp>
        <p:nvSpPr>
          <p:cNvPr id="9" name="Text 6"/>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45</a:t>
            </a:r>
            <a:endParaRPr lang="en-US" sz="9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name="Slide 46">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SECTION 6 · HETEROGENEITY</a:t>
            </a:r>
            <a:endParaRPr lang="en-US" sz="1100" dirty="0"/>
          </a:p>
        </p:txBody>
      </p:sp>
      <p:sp>
        <p:nvSpPr>
          <p:cNvPr id="3" name="Text 1"/>
          <p:cNvSpPr/>
          <p:nvPr/>
        </p:nvSpPr>
        <p:spPr>
          <a:xfrm>
            <a:off x="566928" y="676656"/>
            <a:ext cx="11055096" cy="6400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Complexity &amp; order value — the gap narrows</a:t>
            </a:r>
            <a:endParaRPr lang="en-US" sz="3000" dirty="0"/>
          </a:p>
        </p:txBody>
      </p:sp>
      <p:sp>
        <p:nvSpPr>
          <p:cNvPr id="4" name="Text 2"/>
          <p:cNvSpPr/>
          <p:nvPr/>
        </p:nvSpPr>
        <p:spPr>
          <a:xfrm>
            <a:off x="566928" y="1335024"/>
            <a:ext cx="11055096" cy="457200"/>
          </a:xfrm>
          <a:prstGeom prst="rect">
            <a:avLst/>
          </a:prstGeom>
          <a:noFill/>
          <a:ln/>
        </p:spPr>
        <p:txBody>
          <a:bodyPr wrap="square" lIns="0" tIns="0" rIns="0" bIns="0" rtlCol="0" anchor="ctr"/>
          <a:lstStyle/>
          <a:p>
            <a:pPr indent="0" marL="0">
              <a:buNone/>
            </a:pPr>
            <a:r>
              <a:rPr lang="en-US" sz="1350" b="1" dirty="0">
                <a:solidFill>
                  <a:srgbClr val="A85F43"/>
                </a:solidFill>
                <a:latin typeface="Arial" pitchFamily="34" charset="0"/>
                <a:ea typeface="Arial" pitchFamily="34" charset="-122"/>
                <a:cs typeface="Arial" pitchFamily="34" charset="-120"/>
              </a:rPr>
              <a:t>Takeaway:  </a:t>
            </a:r>
            <a:pPr indent="0" marL="0">
              <a:buNone/>
            </a:pPr>
            <a:r>
              <a:rPr lang="en-US" sz="1350" dirty="0">
                <a:solidFill>
                  <a:srgbClr val="0B2D4A"/>
                </a:solidFill>
                <a:latin typeface="Arial" pitchFamily="34" charset="0"/>
                <a:ea typeface="Arial" pitchFamily="34" charset="-122"/>
                <a:cs typeface="Arial" pitchFamily="34" charset="-120"/>
              </a:rPr>
              <a:t>Order-value gaps narrow on high-complexity sites — oLLM's disadvantage on basket size shrinks where products are complex.</a:t>
            </a:r>
            <a:endParaRPr lang="en-US" sz="1350" dirty="0"/>
          </a:p>
        </p:txBody>
      </p:sp>
      <p:pic>
        <p:nvPicPr>
          <p:cNvPr id="5" name="Image 0" descr="/home/ubuntu/ollm-teaching-deck/assets/figures/Kaiser_Schulze_oLLM_fig_22.png">    </p:cNvPr>
          <p:cNvPicPr>
            <a:picLocks noChangeAspect="1"/>
          </p:cNvPicPr>
          <p:nvPr/>
        </p:nvPicPr>
        <p:blipFill>
          <a:blip r:embed="rId1"/>
          <a:stretch>
            <a:fillRect/>
          </a:stretch>
        </p:blipFill>
        <p:spPr>
          <a:xfrm>
            <a:off x="2907221" y="1828800"/>
            <a:ext cx="6374511" cy="3922776"/>
          </a:xfrm>
          <a:prstGeom prst="rect">
            <a:avLst/>
          </a:prstGeom>
        </p:spPr>
      </p:pic>
      <p:sp>
        <p:nvSpPr>
          <p:cNvPr id="6" name="Text 3"/>
          <p:cNvSpPr/>
          <p:nvPr/>
        </p:nvSpPr>
        <p:spPr>
          <a:xfrm>
            <a:off x="566928" y="5797296"/>
            <a:ext cx="11055096" cy="457200"/>
          </a:xfrm>
          <a:prstGeom prst="rect">
            <a:avLst/>
          </a:prstGeom>
          <a:noFill/>
          <a:ln/>
        </p:spPr>
        <p:txBody>
          <a:bodyPr wrap="square" lIns="0" tIns="0" rIns="0" bIns="0" rtlCol="0" anchor="ctr"/>
          <a:lstStyle/>
          <a:p>
            <a:pPr algn="ctr" indent="0" marL="0">
              <a:buNone/>
            </a:pPr>
            <a:r>
              <a:rPr lang="en-US" sz="1050" i="1" dirty="0">
                <a:solidFill>
                  <a:srgbClr val="3A5A7A"/>
                </a:solidFill>
                <a:latin typeface="Arial" pitchFamily="34" charset="0"/>
                <a:ea typeface="Arial" pitchFamily="34" charset="-122"/>
                <a:cs typeface="Arial" pitchFamily="34" charset="-120"/>
              </a:rPr>
              <a:t>Figure 22. AOV by channel, split by website category complexity.</a:t>
            </a:r>
            <a:endParaRPr lang="en-US" sz="1050" dirty="0"/>
          </a:p>
        </p:txBody>
      </p:sp>
      <p:sp>
        <p:nvSpPr>
          <p:cNvPr id="7" name="Shape 4"/>
          <p:cNvSpPr/>
          <p:nvPr/>
        </p:nvSpPr>
        <p:spPr>
          <a:xfrm>
            <a:off x="566928" y="6382512"/>
            <a:ext cx="11055096" cy="0"/>
          </a:xfrm>
          <a:prstGeom prst="line">
            <a:avLst/>
          </a:prstGeom>
          <a:noFill/>
          <a:ln w="6350">
            <a:solidFill>
              <a:srgbClr val="D7DEE5"/>
            </a:solidFill>
            <a:prstDash val="solid"/>
          </a:ln>
        </p:spPr>
      </p:sp>
      <p:sp>
        <p:nvSpPr>
          <p:cNvPr id="8" name="Text 5"/>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 · </a:t>
            </a:r>
            <a:pPr algn="l" indent="0" marL="0">
              <a:buNone/>
            </a:pPr>
            <a:r>
              <a:rPr lang="en-US" sz="900" u="none" dirty="0">
                <a:solidFill>
                  <a:srgbClr val="A85F43"/>
                </a:solidFill>
                <a:latin typeface="Arial" pitchFamily="34" charset="0"/>
                <a:ea typeface="Arial" pitchFamily="34" charset="-122"/>
                <a:cs typeface="Arial" pitchFamily="34" charset="-120"/>
                <a:hlinkClick r:id="rId2" invalidUrl="" action="" tgtFrame="" tooltip="" history="1" highlightClick="0" endSnd="0">
                  <a:extLst>
                    <a:ext uri="{A12FA001-AC4F-418D-AE19-62706E023703}">
                      <ahyp:hlinkClr xmlns:ahyp="http://schemas.microsoft.com/office/drawing/2018/hyperlinkcolor" val="tx"/>
                    </a:ext>
                  </a:extLst>
                </a:hlinkClick>
              </a:rPr>
              <a:t>organicllm.org</a:t>
            </a:r>
            <a:endParaRPr lang="en-US" sz="900" dirty="0"/>
          </a:p>
        </p:txBody>
      </p:sp>
      <p:sp>
        <p:nvSpPr>
          <p:cNvPr id="9" name="Text 6"/>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46</a:t>
            </a:r>
            <a:endParaRPr lang="en-US" sz="9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name="Slide 47">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SECTION 6 · HETEROGENEITY</a:t>
            </a:r>
            <a:endParaRPr lang="en-US" sz="1100" dirty="0"/>
          </a:p>
        </p:txBody>
      </p:sp>
      <p:sp>
        <p:nvSpPr>
          <p:cNvPr id="3" name="Text 1"/>
          <p:cNvSpPr/>
          <p:nvPr/>
        </p:nvSpPr>
        <p:spPr>
          <a:xfrm>
            <a:off x="566928" y="676656"/>
            <a:ext cx="11055096" cy="6400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Complexity &amp; revenue per session — closest to search here</a:t>
            </a:r>
            <a:endParaRPr lang="en-US" sz="3000" dirty="0"/>
          </a:p>
        </p:txBody>
      </p:sp>
      <p:sp>
        <p:nvSpPr>
          <p:cNvPr id="4" name="Text 2"/>
          <p:cNvSpPr/>
          <p:nvPr/>
        </p:nvSpPr>
        <p:spPr>
          <a:xfrm>
            <a:off x="566928" y="1335024"/>
            <a:ext cx="11055096" cy="457200"/>
          </a:xfrm>
          <a:prstGeom prst="rect">
            <a:avLst/>
          </a:prstGeom>
          <a:noFill/>
          <a:ln/>
        </p:spPr>
        <p:txBody>
          <a:bodyPr wrap="square" lIns="0" tIns="0" rIns="0" bIns="0" rtlCol="0" anchor="ctr"/>
          <a:lstStyle/>
          <a:p>
            <a:pPr indent="0" marL="0">
              <a:buNone/>
            </a:pPr>
            <a:r>
              <a:rPr lang="en-US" sz="1350" b="1" dirty="0">
                <a:solidFill>
                  <a:srgbClr val="A85F43"/>
                </a:solidFill>
                <a:latin typeface="Arial" pitchFamily="34" charset="0"/>
                <a:ea typeface="Arial" pitchFamily="34" charset="-122"/>
                <a:cs typeface="Arial" pitchFamily="34" charset="-120"/>
              </a:rPr>
              <a:t>Takeaway:  </a:t>
            </a:r>
            <a:pPr indent="0" marL="0">
              <a:buNone/>
            </a:pPr>
            <a:r>
              <a:rPr lang="en-US" sz="1350" dirty="0">
                <a:solidFill>
                  <a:srgbClr val="0B2D4A"/>
                </a:solidFill>
                <a:latin typeface="Arial" pitchFamily="34" charset="0"/>
                <a:ea typeface="Arial" pitchFamily="34" charset="-122"/>
                <a:cs typeface="Arial" pitchFamily="34" charset="-120"/>
              </a:rPr>
              <a:t>Revenue per session moves closer to organic and paid search on high-complexity sites — oLLM's strongest relative showing anywhere in the paper.</a:t>
            </a:r>
            <a:endParaRPr lang="en-US" sz="1350" dirty="0"/>
          </a:p>
        </p:txBody>
      </p:sp>
      <p:pic>
        <p:nvPicPr>
          <p:cNvPr id="5" name="Image 0" descr="/home/ubuntu/ollm-teaching-deck/assets/figures/Kaiser_Schulze_oLLM_fig_23.png">    </p:cNvPr>
          <p:cNvPicPr>
            <a:picLocks noChangeAspect="1"/>
          </p:cNvPicPr>
          <p:nvPr/>
        </p:nvPicPr>
        <p:blipFill>
          <a:blip r:embed="rId1"/>
          <a:stretch>
            <a:fillRect/>
          </a:stretch>
        </p:blipFill>
        <p:spPr>
          <a:xfrm>
            <a:off x="2907221" y="1828800"/>
            <a:ext cx="6374511" cy="3922776"/>
          </a:xfrm>
          <a:prstGeom prst="rect">
            <a:avLst/>
          </a:prstGeom>
        </p:spPr>
      </p:pic>
      <p:sp>
        <p:nvSpPr>
          <p:cNvPr id="6" name="Text 3"/>
          <p:cNvSpPr/>
          <p:nvPr/>
        </p:nvSpPr>
        <p:spPr>
          <a:xfrm>
            <a:off x="566928" y="5797296"/>
            <a:ext cx="11055096" cy="457200"/>
          </a:xfrm>
          <a:prstGeom prst="rect">
            <a:avLst/>
          </a:prstGeom>
          <a:noFill/>
          <a:ln/>
        </p:spPr>
        <p:txBody>
          <a:bodyPr wrap="square" lIns="0" tIns="0" rIns="0" bIns="0" rtlCol="0" anchor="ctr"/>
          <a:lstStyle/>
          <a:p>
            <a:pPr algn="ctr" indent="0" marL="0">
              <a:buNone/>
            </a:pPr>
            <a:r>
              <a:rPr lang="en-US" sz="1050" i="1" dirty="0">
                <a:solidFill>
                  <a:srgbClr val="3A5A7A"/>
                </a:solidFill>
                <a:latin typeface="Arial" pitchFamily="34" charset="0"/>
                <a:ea typeface="Arial" pitchFamily="34" charset="-122"/>
                <a:cs typeface="Arial" pitchFamily="34" charset="-120"/>
              </a:rPr>
              <a:t>Figure 23. RPS by channel, split by website category complexity.</a:t>
            </a:r>
            <a:endParaRPr lang="en-US" sz="1050" dirty="0"/>
          </a:p>
        </p:txBody>
      </p:sp>
      <p:sp>
        <p:nvSpPr>
          <p:cNvPr id="7" name="Shape 4"/>
          <p:cNvSpPr/>
          <p:nvPr/>
        </p:nvSpPr>
        <p:spPr>
          <a:xfrm>
            <a:off x="566928" y="6382512"/>
            <a:ext cx="11055096" cy="0"/>
          </a:xfrm>
          <a:prstGeom prst="line">
            <a:avLst/>
          </a:prstGeom>
          <a:noFill/>
          <a:ln w="6350">
            <a:solidFill>
              <a:srgbClr val="D7DEE5"/>
            </a:solidFill>
            <a:prstDash val="solid"/>
          </a:ln>
        </p:spPr>
      </p:sp>
      <p:sp>
        <p:nvSpPr>
          <p:cNvPr id="8" name="Text 5"/>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 · </a:t>
            </a:r>
            <a:pPr algn="l" indent="0" marL="0">
              <a:buNone/>
            </a:pPr>
            <a:r>
              <a:rPr lang="en-US" sz="900" u="none" dirty="0">
                <a:solidFill>
                  <a:srgbClr val="A85F43"/>
                </a:solidFill>
                <a:latin typeface="Arial" pitchFamily="34" charset="0"/>
                <a:ea typeface="Arial" pitchFamily="34" charset="-122"/>
                <a:cs typeface="Arial" pitchFamily="34" charset="-120"/>
                <a:hlinkClick r:id="rId2" invalidUrl="" action="" tgtFrame="" tooltip="" history="1" highlightClick="0" endSnd="0">
                  <a:extLst>
                    <a:ext uri="{A12FA001-AC4F-418D-AE19-62706E023703}">
                      <ahyp:hlinkClr xmlns:ahyp="http://schemas.microsoft.com/office/drawing/2018/hyperlinkcolor" val="tx"/>
                    </a:ext>
                  </a:extLst>
                </a:hlinkClick>
              </a:rPr>
              <a:t>organicllm.org</a:t>
            </a:r>
            <a:endParaRPr lang="en-US" sz="900" dirty="0"/>
          </a:p>
        </p:txBody>
      </p:sp>
      <p:sp>
        <p:nvSpPr>
          <p:cNvPr id="9" name="Text 6"/>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47</a:t>
            </a:r>
            <a:endParaRPr lang="en-US" sz="9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name="Slide 48">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SECTION 6 · HETEROGENEITY</a:t>
            </a:r>
            <a:endParaRPr lang="en-US" sz="1100" dirty="0"/>
          </a:p>
        </p:txBody>
      </p:sp>
      <p:sp>
        <p:nvSpPr>
          <p:cNvPr id="3" name="Text 1"/>
          <p:cNvSpPr/>
          <p:nvPr/>
        </p:nvSpPr>
        <p:spPr>
          <a:xfrm>
            <a:off x="566928" y="676656"/>
            <a:ext cx="11055096" cy="8686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Complexity — caveats worth teaching</a:t>
            </a:r>
            <a:endParaRPr lang="en-US" sz="3000" dirty="0"/>
          </a:p>
        </p:txBody>
      </p:sp>
      <p:sp>
        <p:nvSpPr>
          <p:cNvPr id="4" name="Text 2"/>
          <p:cNvSpPr/>
          <p:nvPr/>
        </p:nvSpPr>
        <p:spPr>
          <a:xfrm>
            <a:off x="566928" y="1783080"/>
            <a:ext cx="6766560" cy="4206240"/>
          </a:xfrm>
          <a:prstGeom prst="rect">
            <a:avLst/>
          </a:prstGeom>
          <a:noFill/>
          <a:ln/>
        </p:spPr>
        <p:txBody>
          <a:bodyPr wrap="square" rtlCol="0" anchor="t"/>
          <a:lstStyle/>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The complexity story fits the usefulness hypothesis: oLLM earns its keep where decisions are hard.</a:t>
            </a:r>
            <a:endParaRPr lang="en-US" sz="1600" dirty="0"/>
          </a:p>
          <a:p>
            <a:pPr marL="177800" indent="-177800">
              <a:buSzPct val="100000"/>
              <a:buChar char="•"/>
            </a:pPr>
            <a:r>
              <a:rPr lang="en-US" sz="1600" dirty="0">
                <a:solidFill>
                  <a:srgbClr val="0B2D4A"/>
                </a:solidFill>
                <a:latin typeface="Arial" pitchFamily="34" charset="0"/>
                <a:ea typeface="Arial" pitchFamily="34" charset="-122"/>
                <a:cs typeface="Arial" pitchFamily="34" charset="-120"/>
              </a:rPr>
              <a:t>But a tension: complexity </a:t>
            </a:r>
            <a:pPr indent="0" marL="0">
              <a:buNone/>
            </a:pPr>
            <a:r>
              <a:rPr lang="en-US" sz="1600" i="1" dirty="0">
                <a:solidFill>
                  <a:srgbClr val="0B2D4A"/>
                </a:solidFill>
                <a:latin typeface="Arial" pitchFamily="34" charset="0"/>
                <a:ea typeface="Arial" pitchFamily="34" charset="-122"/>
                <a:cs typeface="Arial" pitchFamily="34" charset="-120"/>
              </a:rPr>
              <a:t>narrows</a:t>
            </a:r>
            <a:pPr indent="0" marL="0">
              <a:buNone/>
            </a:pPr>
            <a:r>
              <a:rPr lang="en-US" sz="1600" dirty="0">
                <a:solidFill>
                  <a:srgbClr val="0B2D4A"/>
                </a:solidFill>
                <a:latin typeface="Arial" pitchFamily="34" charset="0"/>
                <a:ea typeface="Arial" pitchFamily="34" charset="-122"/>
                <a:cs typeface="Arial" pitchFamily="34" charset="-120"/>
              </a:rPr>
              <a:t> the order-value gap, while time and proficiency (next) </a:t>
            </a:r>
            <a:pPr indent="0" marL="0">
              <a:buNone/>
            </a:pPr>
            <a:r>
              <a:rPr lang="en-US" sz="1600" i="1" dirty="0">
                <a:solidFill>
                  <a:srgbClr val="0B2D4A"/>
                </a:solidFill>
                <a:latin typeface="Arial" pitchFamily="34" charset="0"/>
                <a:ea typeface="Arial" pitchFamily="34" charset="-122"/>
                <a:cs typeface="Arial" pitchFamily="34" charset="-120"/>
              </a:rPr>
              <a:t>widen</a:t>
            </a:r>
            <a:pPr indent="0" marL="0">
              <a:spcAft>
                <a:spcPts val="1000"/>
              </a:spcAft>
              <a:buNone/>
            </a:pPr>
            <a:r>
              <a:rPr lang="en-US" sz="1600" dirty="0">
                <a:solidFill>
                  <a:srgbClr val="0B2D4A"/>
                </a:solidFill>
                <a:latin typeface="Arial" pitchFamily="34" charset="0"/>
                <a:ea typeface="Arial" pitchFamily="34" charset="-122"/>
                <a:cs typeface="Arial" pitchFamily="34" charset="-120"/>
              </a:rPr>
              <a:t> it. Not all signals point the same way.</a:t>
            </a:r>
            <a:endParaRPr lang="en-US" sz="1600" dirty="0"/>
          </a:p>
          <a:p>
            <a:pPr marL="177800" indent="-177800">
              <a:buSzPct val="100000"/>
              <a:buChar char="•"/>
            </a:pPr>
            <a:r>
              <a:rPr lang="en-US" sz="1600" dirty="0">
                <a:solidFill>
                  <a:srgbClr val="0B2D4A"/>
                </a:solidFill>
                <a:latin typeface="Arial" pitchFamily="34" charset="0"/>
                <a:ea typeface="Arial" pitchFamily="34" charset="-122"/>
                <a:cs typeface="Arial" pitchFamily="34" charset="-120"/>
              </a:rPr>
              <a:t>A measurement caveat: what counts as a 'conversion' differs across categories (a subscription vs a cart checkout), so the split partly reflects conversion-</a:t>
            </a:r>
            <a:pPr indent="0" marL="0">
              <a:buNone/>
            </a:pPr>
            <a:r>
              <a:rPr lang="en-US" sz="1600" i="1" dirty="0">
                <a:solidFill>
                  <a:srgbClr val="0B2D4A"/>
                </a:solidFill>
                <a:latin typeface="Arial" pitchFamily="34" charset="0"/>
                <a:ea typeface="Arial" pitchFamily="34" charset="-122"/>
                <a:cs typeface="Arial" pitchFamily="34" charset="-120"/>
              </a:rPr>
              <a:t>type</a:t>
            </a:r>
            <a:pPr indent="0" marL="0">
              <a:spcAft>
                <a:spcPts val="1000"/>
              </a:spcAft>
              <a:buNone/>
            </a:pPr>
            <a:r>
              <a:rPr lang="en-US" sz="1600" dirty="0">
                <a:solidFill>
                  <a:srgbClr val="0B2D4A"/>
                </a:solidFill>
                <a:latin typeface="Arial" pitchFamily="34" charset="0"/>
                <a:ea typeface="Arial" pitchFamily="34" charset="-122"/>
                <a:cs typeface="Arial" pitchFamily="34" charset="-120"/>
              </a:rPr>
              <a:t> differences.</a:t>
            </a:r>
            <a:endParaRPr lang="en-US" sz="1600" dirty="0"/>
          </a:p>
        </p:txBody>
      </p:sp>
      <p:sp>
        <p:nvSpPr>
          <p:cNvPr id="5" name="Shape 3"/>
          <p:cNvSpPr/>
          <p:nvPr/>
        </p:nvSpPr>
        <p:spPr>
          <a:xfrm>
            <a:off x="7699248" y="1783080"/>
            <a:ext cx="3922776" cy="4114800"/>
          </a:xfrm>
          <a:prstGeom prst="rect">
            <a:avLst/>
          </a:prstGeom>
          <a:solidFill>
            <a:srgbClr val="F7ECE5"/>
          </a:solidFill>
          <a:ln/>
        </p:spPr>
      </p:sp>
      <p:sp>
        <p:nvSpPr>
          <p:cNvPr id="6" name="Shape 4"/>
          <p:cNvSpPr/>
          <p:nvPr/>
        </p:nvSpPr>
        <p:spPr>
          <a:xfrm>
            <a:off x="7699248" y="1783080"/>
            <a:ext cx="36576" cy="4114800"/>
          </a:xfrm>
          <a:prstGeom prst="rect">
            <a:avLst/>
          </a:prstGeom>
          <a:solidFill>
            <a:srgbClr val="D4896E"/>
          </a:solidFill>
          <a:ln/>
        </p:spPr>
      </p:sp>
      <p:sp>
        <p:nvSpPr>
          <p:cNvPr id="7" name="Text 5"/>
          <p:cNvSpPr/>
          <p:nvPr/>
        </p:nvSpPr>
        <p:spPr>
          <a:xfrm>
            <a:off x="7955280" y="2011680"/>
            <a:ext cx="3465576" cy="457200"/>
          </a:xfrm>
          <a:prstGeom prst="rect">
            <a:avLst/>
          </a:prstGeom>
          <a:noFill/>
          <a:ln/>
        </p:spPr>
        <p:txBody>
          <a:bodyPr wrap="square" lIns="0" tIns="0" rIns="0" bIns="0" rtlCol="0" anchor="ctr"/>
          <a:lstStyle/>
          <a:p>
            <a:pPr indent="0" marL="0">
              <a:buNone/>
            </a:pPr>
            <a:r>
              <a:rPr lang="en-US" sz="1400" b="1" dirty="0">
                <a:solidFill>
                  <a:srgbClr val="0B2D4A"/>
                </a:solidFill>
                <a:latin typeface="Arial" pitchFamily="34" charset="0"/>
                <a:ea typeface="Arial" pitchFamily="34" charset="-122"/>
                <a:cs typeface="Arial" pitchFamily="34" charset="-120"/>
              </a:rPr>
              <a:t>Teaching hook</a:t>
            </a:r>
            <a:endParaRPr lang="en-US" sz="1400" dirty="0"/>
          </a:p>
        </p:txBody>
      </p:sp>
      <p:sp>
        <p:nvSpPr>
          <p:cNvPr id="8" name="Text 6"/>
          <p:cNvSpPr/>
          <p:nvPr/>
        </p:nvSpPr>
        <p:spPr>
          <a:xfrm>
            <a:off x="7955280" y="2496312"/>
            <a:ext cx="3465576" cy="3200400"/>
          </a:xfrm>
          <a:prstGeom prst="rect">
            <a:avLst/>
          </a:prstGeom>
          <a:noFill/>
          <a:ln/>
        </p:spPr>
        <p:txBody>
          <a:bodyPr wrap="square" lIns="0" tIns="0" rIns="0" bIns="0" rtlCol="0" anchor="t"/>
          <a:lstStyle/>
          <a:p>
            <a:pPr indent="0" marL="0">
              <a:lnSpc>
                <a:spcPct val="112000"/>
              </a:lnSpc>
              <a:buNone/>
            </a:pPr>
            <a:r>
              <a:rPr lang="en-US" sz="1300" dirty="0">
                <a:solidFill>
                  <a:srgbClr val="3A5A7A"/>
                </a:solidFill>
                <a:latin typeface="Arial" pitchFamily="34" charset="0"/>
                <a:ea typeface="Arial" pitchFamily="34" charset="-122"/>
                <a:cs typeface="Arial" pitchFamily="34" charset="-120"/>
              </a:rPr>
              <a:t>Ask students: if oLLM is best for complex purchases, which categories should retailers prioritize for generative-engine optimization (GEO) today?</a:t>
            </a:r>
            <a:endParaRPr lang="en-US" sz="1300" dirty="0"/>
          </a:p>
        </p:txBody>
      </p:sp>
      <p:sp>
        <p:nvSpPr>
          <p:cNvPr id="9" name="Shape 7"/>
          <p:cNvSpPr/>
          <p:nvPr/>
        </p:nvSpPr>
        <p:spPr>
          <a:xfrm>
            <a:off x="566928" y="6382512"/>
            <a:ext cx="11055096" cy="0"/>
          </a:xfrm>
          <a:prstGeom prst="line">
            <a:avLst/>
          </a:prstGeom>
          <a:noFill/>
          <a:ln w="6350">
            <a:solidFill>
              <a:srgbClr val="D7DEE5"/>
            </a:solidFill>
            <a:prstDash val="solid"/>
          </a:ln>
        </p:spPr>
      </p:sp>
      <p:sp>
        <p:nvSpPr>
          <p:cNvPr id="10" name="Text 8"/>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 · </a:t>
            </a:r>
            <a:pPr algn="l" indent="0" marL="0">
              <a:buNone/>
            </a:pPr>
            <a:r>
              <a:rPr lang="en-US" sz="900" u="none" dirty="0">
                <a:solidFill>
                  <a:srgbClr val="A85F43"/>
                </a:solidFill>
                <a:latin typeface="Arial" pitchFamily="34" charset="0"/>
                <a:ea typeface="Arial" pitchFamily="34" charset="-122"/>
                <a:cs typeface="Arial" pitchFamily="34" charset="-120"/>
                <a:hlinkClick r:id="rId1" invalidUrl="" action="" tgtFrame="" tooltip="" history="1" highlightClick="0" endSnd="0">
                  <a:extLst>
                    <a:ext uri="{A12FA001-AC4F-418D-AE19-62706E023703}">
                      <ahyp:hlinkClr xmlns:ahyp="http://schemas.microsoft.com/office/drawing/2018/hyperlinkcolor" val="tx"/>
                    </a:ext>
                  </a:extLst>
                </a:hlinkClick>
              </a:rPr>
              <a:t>organicllm.org</a:t>
            </a:r>
            <a:endParaRPr lang="en-US" sz="900" dirty="0"/>
          </a:p>
        </p:txBody>
      </p:sp>
      <p:sp>
        <p:nvSpPr>
          <p:cNvPr id="11" name="Text 9"/>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48</a:t>
            </a:r>
            <a:endParaRPr lang="en-US" sz="9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name="Slide 49">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SECTION 6 · HETEROGENEITY</a:t>
            </a:r>
            <a:endParaRPr lang="en-US" sz="1100" dirty="0"/>
          </a:p>
        </p:txBody>
      </p:sp>
      <p:sp>
        <p:nvSpPr>
          <p:cNvPr id="3" name="Text 1"/>
          <p:cNvSpPr/>
          <p:nvPr/>
        </p:nvSpPr>
        <p:spPr>
          <a:xfrm>
            <a:off x="566928" y="676656"/>
            <a:ext cx="11055096" cy="8686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Mechanism 2: consumer LLM proficiency</a:t>
            </a:r>
            <a:endParaRPr lang="en-US" sz="3000" dirty="0"/>
          </a:p>
        </p:txBody>
      </p:sp>
      <p:sp>
        <p:nvSpPr>
          <p:cNvPr id="4" name="Text 2"/>
          <p:cNvSpPr/>
          <p:nvPr/>
        </p:nvSpPr>
        <p:spPr>
          <a:xfrm>
            <a:off x="566928" y="1783080"/>
            <a:ext cx="6766560" cy="4206240"/>
          </a:xfrm>
          <a:prstGeom prst="rect">
            <a:avLst/>
          </a:prstGeom>
          <a:noFill/>
          <a:ln/>
        </p:spPr>
        <p:txBody>
          <a:bodyPr wrap="square" rtlCol="0" anchor="t"/>
          <a:lstStyle/>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Proficiency proxied two ways at the website level: share of 'technophile' visitors (Google affinity segments) and average visitor age.</a:t>
            </a:r>
            <a:endParaRPr lang="en-US" sz="1600" dirty="0"/>
          </a:p>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More-proficient audiences should extract more value from LLM shopping.</a:t>
            </a:r>
            <a:endParaRPr lang="en-US" sz="1600" dirty="0"/>
          </a:p>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Both proxies line up: oLLM's traffic share is far higher where audiences skew technophile or younger.</a:t>
            </a:r>
            <a:endParaRPr lang="en-US" sz="1600" dirty="0"/>
          </a:p>
        </p:txBody>
      </p:sp>
      <p:sp>
        <p:nvSpPr>
          <p:cNvPr id="5" name="Shape 3"/>
          <p:cNvSpPr/>
          <p:nvPr/>
        </p:nvSpPr>
        <p:spPr>
          <a:xfrm>
            <a:off x="7699248" y="1783080"/>
            <a:ext cx="3922776" cy="4114800"/>
          </a:xfrm>
          <a:prstGeom prst="rect">
            <a:avLst/>
          </a:prstGeom>
          <a:solidFill>
            <a:srgbClr val="F7ECE5"/>
          </a:solidFill>
          <a:ln/>
        </p:spPr>
      </p:sp>
      <p:sp>
        <p:nvSpPr>
          <p:cNvPr id="6" name="Shape 4"/>
          <p:cNvSpPr/>
          <p:nvPr/>
        </p:nvSpPr>
        <p:spPr>
          <a:xfrm>
            <a:off x="7699248" y="1783080"/>
            <a:ext cx="3922776" cy="91440"/>
          </a:xfrm>
          <a:prstGeom prst="rect">
            <a:avLst/>
          </a:prstGeom>
          <a:solidFill>
            <a:srgbClr val="D4896E"/>
          </a:solidFill>
          <a:ln/>
        </p:spPr>
      </p:sp>
      <p:sp>
        <p:nvSpPr>
          <p:cNvPr id="7" name="Text 5"/>
          <p:cNvSpPr/>
          <p:nvPr/>
        </p:nvSpPr>
        <p:spPr>
          <a:xfrm>
            <a:off x="7927848" y="2240280"/>
            <a:ext cx="3465576" cy="822960"/>
          </a:xfrm>
          <a:prstGeom prst="rect">
            <a:avLst/>
          </a:prstGeom>
          <a:noFill/>
          <a:ln/>
        </p:spPr>
        <p:txBody>
          <a:bodyPr wrap="square" lIns="0" tIns="0" rIns="0" bIns="0" rtlCol="0" anchor="ctr"/>
          <a:lstStyle/>
          <a:p>
            <a:pPr indent="0" marL="0">
              <a:buNone/>
            </a:pPr>
            <a:r>
              <a:rPr lang="en-US" sz="4000" b="1" dirty="0">
                <a:solidFill>
                  <a:srgbClr val="A85F43"/>
                </a:solidFill>
                <a:latin typeface="Arial" pitchFamily="34" charset="0"/>
                <a:ea typeface="Arial" pitchFamily="34" charset="-122"/>
                <a:cs typeface="Arial" pitchFamily="34" charset="-120"/>
              </a:rPr>
              <a:t>3.8×</a:t>
            </a:r>
            <a:endParaRPr lang="en-US" sz="4000" dirty="0"/>
          </a:p>
        </p:txBody>
      </p:sp>
      <p:sp>
        <p:nvSpPr>
          <p:cNvPr id="8" name="Text 6"/>
          <p:cNvSpPr/>
          <p:nvPr/>
        </p:nvSpPr>
        <p:spPr>
          <a:xfrm>
            <a:off x="7927848" y="3081528"/>
            <a:ext cx="3465576" cy="548640"/>
          </a:xfrm>
          <a:prstGeom prst="rect">
            <a:avLst/>
          </a:prstGeom>
          <a:noFill/>
          <a:ln/>
        </p:spPr>
        <p:txBody>
          <a:bodyPr wrap="square" lIns="0" tIns="0" rIns="0" bIns="0" rtlCol="0" anchor="ctr"/>
          <a:lstStyle/>
          <a:p>
            <a:pPr indent="0" marL="0">
              <a:lnSpc>
                <a:spcPct val="100000"/>
              </a:lnSpc>
              <a:buNone/>
            </a:pPr>
            <a:r>
              <a:rPr lang="en-US" sz="1300" dirty="0">
                <a:solidFill>
                  <a:srgbClr val="0B2D4A"/>
                </a:solidFill>
                <a:latin typeface="Arial" pitchFamily="34" charset="0"/>
                <a:ea typeface="Arial" pitchFamily="34" charset="-122"/>
                <a:cs typeface="Arial" pitchFamily="34" charset="-120"/>
              </a:rPr>
              <a:t>greater oLLM share — top vs bottom technophile quartile</a:t>
            </a:r>
            <a:endParaRPr lang="en-US" sz="1300" dirty="0"/>
          </a:p>
        </p:txBody>
      </p:sp>
      <p:sp>
        <p:nvSpPr>
          <p:cNvPr id="9" name="Text 7"/>
          <p:cNvSpPr/>
          <p:nvPr/>
        </p:nvSpPr>
        <p:spPr>
          <a:xfrm>
            <a:off x="7927848" y="3840480"/>
            <a:ext cx="3465576" cy="822960"/>
          </a:xfrm>
          <a:prstGeom prst="rect">
            <a:avLst/>
          </a:prstGeom>
          <a:noFill/>
          <a:ln/>
        </p:spPr>
        <p:txBody>
          <a:bodyPr wrap="square" lIns="0" tIns="0" rIns="0" bIns="0" rtlCol="0" anchor="ctr"/>
          <a:lstStyle/>
          <a:p>
            <a:pPr indent="0" marL="0">
              <a:buNone/>
            </a:pPr>
            <a:r>
              <a:rPr lang="en-US" sz="4000" b="1" dirty="0">
                <a:solidFill>
                  <a:srgbClr val="A85F43"/>
                </a:solidFill>
                <a:latin typeface="Arial" pitchFamily="34" charset="0"/>
                <a:ea typeface="Arial" pitchFamily="34" charset="-122"/>
                <a:cs typeface="Arial" pitchFamily="34" charset="-120"/>
              </a:rPr>
              <a:t>5.5×</a:t>
            </a:r>
            <a:endParaRPr lang="en-US" sz="4000" dirty="0"/>
          </a:p>
        </p:txBody>
      </p:sp>
      <p:sp>
        <p:nvSpPr>
          <p:cNvPr id="10" name="Text 8"/>
          <p:cNvSpPr/>
          <p:nvPr/>
        </p:nvSpPr>
        <p:spPr>
          <a:xfrm>
            <a:off x="7927848" y="4681728"/>
            <a:ext cx="3465576" cy="548640"/>
          </a:xfrm>
          <a:prstGeom prst="rect">
            <a:avLst/>
          </a:prstGeom>
          <a:noFill/>
          <a:ln/>
        </p:spPr>
        <p:txBody>
          <a:bodyPr wrap="square" lIns="0" tIns="0" rIns="0" bIns="0" rtlCol="0" anchor="ctr"/>
          <a:lstStyle/>
          <a:p>
            <a:pPr indent="0" marL="0">
              <a:lnSpc>
                <a:spcPct val="100000"/>
              </a:lnSpc>
              <a:buNone/>
            </a:pPr>
            <a:r>
              <a:rPr lang="en-US" sz="1300" dirty="0">
                <a:solidFill>
                  <a:srgbClr val="0B2D4A"/>
                </a:solidFill>
                <a:latin typeface="Arial" pitchFamily="34" charset="0"/>
                <a:ea typeface="Arial" pitchFamily="34" charset="-122"/>
                <a:cs typeface="Arial" pitchFamily="34" charset="-120"/>
              </a:rPr>
              <a:t>greater oLLM share — younger- vs older-visitor sites</a:t>
            </a:r>
            <a:endParaRPr lang="en-US" sz="1300" dirty="0"/>
          </a:p>
        </p:txBody>
      </p:sp>
      <p:sp>
        <p:nvSpPr>
          <p:cNvPr id="11" name="Shape 9"/>
          <p:cNvSpPr/>
          <p:nvPr/>
        </p:nvSpPr>
        <p:spPr>
          <a:xfrm>
            <a:off x="566928" y="6382512"/>
            <a:ext cx="11055096" cy="0"/>
          </a:xfrm>
          <a:prstGeom prst="line">
            <a:avLst/>
          </a:prstGeom>
          <a:noFill/>
          <a:ln w="6350">
            <a:solidFill>
              <a:srgbClr val="D7DEE5"/>
            </a:solidFill>
            <a:prstDash val="solid"/>
          </a:ln>
        </p:spPr>
      </p:sp>
      <p:sp>
        <p:nvSpPr>
          <p:cNvPr id="12" name="Text 10"/>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 · </a:t>
            </a:r>
            <a:pPr algn="l" indent="0" marL="0">
              <a:buNone/>
            </a:pPr>
            <a:r>
              <a:rPr lang="en-US" sz="900" u="none" dirty="0">
                <a:solidFill>
                  <a:srgbClr val="A85F43"/>
                </a:solidFill>
                <a:latin typeface="Arial" pitchFamily="34" charset="0"/>
                <a:ea typeface="Arial" pitchFamily="34" charset="-122"/>
                <a:cs typeface="Arial" pitchFamily="34" charset="-120"/>
                <a:hlinkClick r:id="rId1" invalidUrl="" action="" tgtFrame="" tooltip="" history="1" highlightClick="0" endSnd="0">
                  <a:extLst>
                    <a:ext uri="{A12FA001-AC4F-418D-AE19-62706E023703}">
                      <ahyp:hlinkClr xmlns:ahyp="http://schemas.microsoft.com/office/drawing/2018/hyperlinkcolor" val="tx"/>
                    </a:ext>
                  </a:extLst>
                </a:hlinkClick>
              </a:rPr>
              <a:t>organicllm.org</a:t>
            </a:r>
            <a:endParaRPr lang="en-US" sz="900" dirty="0"/>
          </a:p>
        </p:txBody>
      </p:sp>
      <p:sp>
        <p:nvSpPr>
          <p:cNvPr id="13" name="Text 11"/>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49</a:t>
            </a:r>
            <a:endParaRPr lang="en-US" sz="9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0B2D4A"/>
        </a:solidFill>
      </p:bgPr>
    </p:bg>
    <p:spTree>
      <p:nvGrpSpPr>
        <p:cNvPr id="1" name=""/>
        <p:cNvGrpSpPr/>
        <p:nvPr/>
      </p:nvGrpSpPr>
      <p:grpSpPr>
        <a:xfrm>
          <a:off x="0" y="0"/>
          <a:ext cx="0" cy="0"/>
          <a:chOff x="0" y="0"/>
          <a:chExt cx="0" cy="0"/>
        </a:xfrm>
      </p:grpSpPr>
      <p:sp>
        <p:nvSpPr>
          <p:cNvPr id="2" name="Text 0"/>
          <p:cNvSpPr/>
          <p:nvPr/>
        </p:nvSpPr>
        <p:spPr>
          <a:xfrm>
            <a:off x="658368" y="1920240"/>
            <a:ext cx="2743200" cy="1463040"/>
          </a:xfrm>
          <a:prstGeom prst="rect">
            <a:avLst/>
          </a:prstGeom>
          <a:noFill/>
          <a:ln/>
        </p:spPr>
        <p:txBody>
          <a:bodyPr wrap="square" lIns="0" tIns="0" rIns="0" bIns="0" rtlCol="0" anchor="ctr"/>
          <a:lstStyle/>
          <a:p>
            <a:pPr indent="0" marL="0">
              <a:buNone/>
            </a:pPr>
            <a:r>
              <a:rPr lang="en-US" sz="9000" b="1" dirty="0">
                <a:solidFill>
                  <a:srgbClr val="E7B4A1"/>
                </a:solidFill>
                <a:latin typeface="Arial" pitchFamily="34" charset="0"/>
                <a:ea typeface="Arial" pitchFamily="34" charset="-122"/>
                <a:cs typeface="Arial" pitchFamily="34" charset="-120"/>
              </a:rPr>
              <a:t>01</a:t>
            </a:r>
            <a:endParaRPr lang="en-US" sz="9000" dirty="0"/>
          </a:p>
        </p:txBody>
      </p:sp>
      <p:sp>
        <p:nvSpPr>
          <p:cNvPr id="3" name="Text 1"/>
          <p:cNvSpPr/>
          <p:nvPr/>
        </p:nvSpPr>
        <p:spPr>
          <a:xfrm>
            <a:off x="676656" y="3429000"/>
            <a:ext cx="10058400" cy="365760"/>
          </a:xfrm>
          <a:prstGeom prst="rect">
            <a:avLst/>
          </a:prstGeom>
          <a:noFill/>
          <a:ln/>
        </p:spPr>
        <p:txBody>
          <a:bodyPr wrap="square" lIns="0" tIns="0" rIns="0" bIns="0" rtlCol="0" anchor="ctr"/>
          <a:lstStyle/>
          <a:p>
            <a:pPr indent="0" marL="0">
              <a:buNone/>
            </a:pPr>
            <a:r>
              <a:rPr lang="en-US" sz="1300" b="1" spc="400" kern="0" dirty="0">
                <a:solidFill>
                  <a:srgbClr val="E7B4A1"/>
                </a:solidFill>
                <a:latin typeface="Arial" pitchFamily="34" charset="0"/>
                <a:ea typeface="Arial" pitchFamily="34" charset="-122"/>
                <a:cs typeface="Arial" pitchFamily="34" charset="-120"/>
              </a:rPr>
              <a:t>SECTION 1</a:t>
            </a:r>
            <a:endParaRPr lang="en-US" sz="1300" dirty="0"/>
          </a:p>
        </p:txBody>
      </p:sp>
      <p:sp>
        <p:nvSpPr>
          <p:cNvPr id="4" name="Text 2"/>
          <p:cNvSpPr/>
          <p:nvPr/>
        </p:nvSpPr>
        <p:spPr>
          <a:xfrm>
            <a:off x="658368" y="3794760"/>
            <a:ext cx="10424160" cy="1645920"/>
          </a:xfrm>
          <a:prstGeom prst="rect">
            <a:avLst/>
          </a:prstGeom>
          <a:noFill/>
          <a:ln/>
        </p:spPr>
        <p:txBody>
          <a:bodyPr wrap="square" lIns="0" tIns="0" rIns="0" bIns="0" rtlCol="0" anchor="ctr"/>
          <a:lstStyle/>
          <a:p>
            <a:pPr indent="0" marL="0">
              <a:lnSpc>
                <a:spcPct val="104000"/>
              </a:lnSpc>
              <a:buNone/>
            </a:pPr>
            <a:r>
              <a:rPr lang="en-US" sz="3600" b="1" dirty="0">
                <a:solidFill>
                  <a:srgbClr val="FFFFFF"/>
                </a:solidFill>
                <a:latin typeface="Arial" pitchFamily="34" charset="0"/>
                <a:ea typeface="Arial" pitchFamily="34" charset="-122"/>
                <a:cs typeface="Arial" pitchFamily="34" charset="-120"/>
              </a:rPr>
              <a:t>A new channel: organic LLM traffic</a:t>
            </a:r>
            <a:endParaRPr lang="en-US" sz="3600" dirty="0"/>
          </a:p>
        </p:txBody>
      </p:sp>
      <p:sp>
        <p:nvSpPr>
          <p:cNvPr id="5" name="Text 3"/>
          <p:cNvSpPr/>
          <p:nvPr/>
        </p:nvSpPr>
        <p:spPr>
          <a:xfrm>
            <a:off x="676656" y="5074920"/>
            <a:ext cx="9692640" cy="731520"/>
          </a:xfrm>
          <a:prstGeom prst="rect">
            <a:avLst/>
          </a:prstGeom>
          <a:noFill/>
          <a:ln/>
        </p:spPr>
        <p:txBody>
          <a:bodyPr wrap="square" lIns="0" tIns="0" rIns="0" bIns="0" rtlCol="0" anchor="ctr"/>
          <a:lstStyle/>
          <a:p>
            <a:pPr indent="0" marL="0">
              <a:lnSpc>
                <a:spcPct val="110000"/>
              </a:lnSpc>
              <a:buNone/>
            </a:pPr>
            <a:r>
              <a:rPr lang="en-US" sz="1500" dirty="0">
                <a:solidFill>
                  <a:srgbClr val="C9D6E2"/>
                </a:solidFill>
                <a:latin typeface="Arial" pitchFamily="34" charset="0"/>
                <a:ea typeface="Arial" pitchFamily="34" charset="-122"/>
                <a:cs typeface="Arial" pitchFamily="34" charset="-120"/>
              </a:rPr>
              <a:t>What ChatGPT referrals are, the channel landscape they enter, and the two opposing hypotheses about how they should perform.</a:t>
            </a:r>
            <a:endParaRPr lang="en-US" sz="15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name="Slide 50">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SECTION 6 · HETEROGENEITY</a:t>
            </a:r>
            <a:endParaRPr lang="en-US" sz="1100" dirty="0"/>
          </a:p>
        </p:txBody>
      </p:sp>
      <p:sp>
        <p:nvSpPr>
          <p:cNvPr id="3" name="Text 1"/>
          <p:cNvSpPr/>
          <p:nvPr/>
        </p:nvSpPr>
        <p:spPr>
          <a:xfrm>
            <a:off x="566928" y="676656"/>
            <a:ext cx="11055096" cy="6400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Proficiency &amp; conversion — oLLM can beat organic search</a:t>
            </a:r>
            <a:endParaRPr lang="en-US" sz="3000" dirty="0"/>
          </a:p>
        </p:txBody>
      </p:sp>
      <p:sp>
        <p:nvSpPr>
          <p:cNvPr id="4" name="Text 2"/>
          <p:cNvSpPr/>
          <p:nvPr/>
        </p:nvSpPr>
        <p:spPr>
          <a:xfrm>
            <a:off x="566928" y="1335024"/>
            <a:ext cx="11055096" cy="457200"/>
          </a:xfrm>
          <a:prstGeom prst="rect">
            <a:avLst/>
          </a:prstGeom>
          <a:noFill/>
          <a:ln/>
        </p:spPr>
        <p:txBody>
          <a:bodyPr wrap="square" lIns="0" tIns="0" rIns="0" bIns="0" rtlCol="0" anchor="ctr"/>
          <a:lstStyle/>
          <a:p>
            <a:pPr indent="0" marL="0">
              <a:buNone/>
            </a:pPr>
            <a:r>
              <a:rPr lang="en-US" sz="1350" b="1" dirty="0">
                <a:solidFill>
                  <a:srgbClr val="A85F43"/>
                </a:solidFill>
                <a:latin typeface="Arial" pitchFamily="34" charset="0"/>
                <a:ea typeface="Arial" pitchFamily="34" charset="-122"/>
                <a:cs typeface="Arial" pitchFamily="34" charset="-120"/>
              </a:rPr>
              <a:t>Takeaway:  </a:t>
            </a:r>
            <a:pPr indent="0" marL="0">
              <a:buNone/>
            </a:pPr>
            <a:r>
              <a:rPr lang="en-US" sz="1350" dirty="0">
                <a:solidFill>
                  <a:srgbClr val="0B2D4A"/>
                </a:solidFill>
                <a:latin typeface="Arial" pitchFamily="34" charset="0"/>
                <a:ea typeface="Arial" pitchFamily="34" charset="-122"/>
                <a:cs typeface="Arial" pitchFamily="34" charset="-120"/>
              </a:rPr>
              <a:t>Where audiences are more LLM-proficient, oLLM's conversion gaps shrink — and oLLM even exceeds organic search in both the technophile and the younger-visitor splits.</a:t>
            </a:r>
            <a:endParaRPr lang="en-US" sz="1350" dirty="0"/>
          </a:p>
        </p:txBody>
      </p:sp>
      <p:pic>
        <p:nvPicPr>
          <p:cNvPr id="5" name="Image 0" descr="/home/ubuntu/ollm-teaching-deck/assets/figures/Kaiser_Schulze_oLLM_fig_24_a.png">    </p:cNvPr>
          <p:cNvPicPr>
            <a:picLocks noChangeAspect="1"/>
          </p:cNvPicPr>
          <p:nvPr/>
        </p:nvPicPr>
        <p:blipFill>
          <a:blip r:embed="rId1"/>
          <a:stretch>
            <a:fillRect/>
          </a:stretch>
        </p:blipFill>
        <p:spPr>
          <a:xfrm>
            <a:off x="566928" y="2042981"/>
            <a:ext cx="5321808" cy="3274959"/>
          </a:xfrm>
          <a:prstGeom prst="rect">
            <a:avLst/>
          </a:prstGeom>
        </p:spPr>
      </p:pic>
      <p:sp>
        <p:nvSpPr>
          <p:cNvPr id="6" name="Text 3"/>
          <p:cNvSpPr/>
          <p:nvPr/>
        </p:nvSpPr>
        <p:spPr>
          <a:xfrm>
            <a:off x="566928" y="5550408"/>
            <a:ext cx="5321808" cy="292608"/>
          </a:xfrm>
          <a:prstGeom prst="rect">
            <a:avLst/>
          </a:prstGeom>
          <a:noFill/>
          <a:ln/>
        </p:spPr>
        <p:txBody>
          <a:bodyPr wrap="square" lIns="0" tIns="0" rIns="0" bIns="0" rtlCol="0" anchor="ctr"/>
          <a:lstStyle/>
          <a:p>
            <a:pPr algn="ctr" indent="0" marL="0">
              <a:buNone/>
            </a:pPr>
            <a:r>
              <a:rPr lang="en-US" sz="1100" b="1" dirty="0">
                <a:solidFill>
                  <a:srgbClr val="3A5A7A"/>
                </a:solidFill>
                <a:latin typeface="Arial" pitchFamily="34" charset="0"/>
                <a:ea typeface="Arial" pitchFamily="34" charset="-122"/>
                <a:cs typeface="Arial" pitchFamily="34" charset="-120"/>
              </a:rPr>
              <a:t>(a) Technophile split</a:t>
            </a:r>
            <a:endParaRPr lang="en-US" sz="1100" dirty="0"/>
          </a:p>
        </p:txBody>
      </p:sp>
      <p:pic>
        <p:nvPicPr>
          <p:cNvPr id="7" name="Image 1" descr="/home/ubuntu/ollm-teaching-deck/assets/figures/Kaiser_Schulze_oLLM_fig_24_b.png">    </p:cNvPr>
          <p:cNvPicPr>
            <a:picLocks noChangeAspect="1"/>
          </p:cNvPicPr>
          <p:nvPr/>
        </p:nvPicPr>
        <p:blipFill>
          <a:blip r:embed="rId2"/>
          <a:stretch>
            <a:fillRect/>
          </a:stretch>
        </p:blipFill>
        <p:spPr>
          <a:xfrm>
            <a:off x="6300216" y="2042981"/>
            <a:ext cx="5321808" cy="3274959"/>
          </a:xfrm>
          <a:prstGeom prst="rect">
            <a:avLst/>
          </a:prstGeom>
        </p:spPr>
      </p:pic>
      <p:sp>
        <p:nvSpPr>
          <p:cNvPr id="8" name="Text 4"/>
          <p:cNvSpPr/>
          <p:nvPr/>
        </p:nvSpPr>
        <p:spPr>
          <a:xfrm>
            <a:off x="6300216" y="5550408"/>
            <a:ext cx="5321808" cy="292608"/>
          </a:xfrm>
          <a:prstGeom prst="rect">
            <a:avLst/>
          </a:prstGeom>
          <a:noFill/>
          <a:ln/>
        </p:spPr>
        <p:txBody>
          <a:bodyPr wrap="square" lIns="0" tIns="0" rIns="0" bIns="0" rtlCol="0" anchor="ctr"/>
          <a:lstStyle/>
          <a:p>
            <a:pPr algn="ctr" indent="0" marL="0">
              <a:buNone/>
            </a:pPr>
            <a:r>
              <a:rPr lang="en-US" sz="1100" b="1" dirty="0">
                <a:solidFill>
                  <a:srgbClr val="3A5A7A"/>
                </a:solidFill>
                <a:latin typeface="Arial" pitchFamily="34" charset="0"/>
                <a:ea typeface="Arial" pitchFamily="34" charset="-122"/>
                <a:cs typeface="Arial" pitchFamily="34" charset="-120"/>
              </a:rPr>
              <a:t>(b) Age split</a:t>
            </a:r>
            <a:endParaRPr lang="en-US" sz="1100" dirty="0"/>
          </a:p>
        </p:txBody>
      </p:sp>
      <p:sp>
        <p:nvSpPr>
          <p:cNvPr id="9" name="Text 5"/>
          <p:cNvSpPr/>
          <p:nvPr/>
        </p:nvSpPr>
        <p:spPr>
          <a:xfrm>
            <a:off x="566928" y="5861304"/>
            <a:ext cx="11055096" cy="411480"/>
          </a:xfrm>
          <a:prstGeom prst="rect">
            <a:avLst/>
          </a:prstGeom>
          <a:noFill/>
          <a:ln/>
        </p:spPr>
        <p:txBody>
          <a:bodyPr wrap="square" lIns="0" tIns="0" rIns="0" bIns="0" rtlCol="0" anchor="ctr"/>
          <a:lstStyle/>
          <a:p>
            <a:pPr algn="ctr" indent="0" marL="0">
              <a:buNone/>
            </a:pPr>
            <a:r>
              <a:rPr lang="en-US" sz="1050" i="1" dirty="0">
                <a:solidFill>
                  <a:srgbClr val="3A5A7A"/>
                </a:solidFill>
                <a:latin typeface="Arial" pitchFamily="34" charset="0"/>
                <a:ea typeface="Arial" pitchFamily="34" charset="-122"/>
                <a:cs typeface="Arial" pitchFamily="34" charset="-120"/>
              </a:rPr>
              <a:t>Figure 24. CR by channel (log-odds), split by consumer LLM-proficiency proxies.</a:t>
            </a:r>
            <a:endParaRPr lang="en-US" sz="1050" dirty="0"/>
          </a:p>
        </p:txBody>
      </p:sp>
      <p:sp>
        <p:nvSpPr>
          <p:cNvPr id="10" name="Shape 6"/>
          <p:cNvSpPr/>
          <p:nvPr/>
        </p:nvSpPr>
        <p:spPr>
          <a:xfrm>
            <a:off x="566928" y="6382512"/>
            <a:ext cx="11055096" cy="0"/>
          </a:xfrm>
          <a:prstGeom prst="line">
            <a:avLst/>
          </a:prstGeom>
          <a:noFill/>
          <a:ln w="6350">
            <a:solidFill>
              <a:srgbClr val="D7DEE5"/>
            </a:solidFill>
            <a:prstDash val="solid"/>
          </a:ln>
        </p:spPr>
      </p:sp>
      <p:sp>
        <p:nvSpPr>
          <p:cNvPr id="11" name="Text 7"/>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 · </a:t>
            </a:r>
            <a:pPr algn="l" indent="0" marL="0">
              <a:buNone/>
            </a:pPr>
            <a:r>
              <a:rPr lang="en-US" sz="900" u="none" dirty="0">
                <a:solidFill>
                  <a:srgbClr val="A85F43"/>
                </a:solidFill>
                <a:latin typeface="Arial" pitchFamily="34" charset="0"/>
                <a:ea typeface="Arial" pitchFamily="34" charset="-122"/>
                <a:cs typeface="Arial" pitchFamily="34" charset="-120"/>
                <a:hlinkClick r:id="rId3" invalidUrl="" action="" tgtFrame="" tooltip="" history="1" highlightClick="0" endSnd="0">
                  <a:extLst>
                    <a:ext uri="{A12FA001-AC4F-418D-AE19-62706E023703}">
                      <ahyp:hlinkClr xmlns:ahyp="http://schemas.microsoft.com/office/drawing/2018/hyperlinkcolor" val="tx"/>
                    </a:ext>
                  </a:extLst>
                </a:hlinkClick>
              </a:rPr>
              <a:t>organicllm.org</a:t>
            </a:r>
            <a:endParaRPr lang="en-US" sz="900" dirty="0"/>
          </a:p>
        </p:txBody>
      </p:sp>
      <p:sp>
        <p:nvSpPr>
          <p:cNvPr id="12" name="Text 8"/>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50</a:t>
            </a:r>
            <a:endParaRPr lang="en-US" sz="9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name="Slide 51">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SECTION 6 · HETEROGENEITY</a:t>
            </a:r>
            <a:endParaRPr lang="en-US" sz="1100" dirty="0"/>
          </a:p>
        </p:txBody>
      </p:sp>
      <p:sp>
        <p:nvSpPr>
          <p:cNvPr id="3" name="Text 1"/>
          <p:cNvSpPr/>
          <p:nvPr/>
        </p:nvSpPr>
        <p:spPr>
          <a:xfrm>
            <a:off x="566928" y="676656"/>
            <a:ext cx="11055096" cy="6400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Proficiency &amp; order value — the gap </a:t>
            </a:r>
            <a:pPr algn="l" indent="0" marL="0">
              <a:lnSpc>
                <a:spcPct val="102000"/>
              </a:lnSpc>
              <a:buNone/>
            </a:pPr>
            <a:r>
              <a:rPr lang="en-US" sz="3000" b="1" i="1" dirty="0">
                <a:solidFill>
                  <a:srgbClr val="0B2D4A"/>
                </a:solidFill>
                <a:latin typeface="Arial" pitchFamily="34" charset="0"/>
                <a:ea typeface="Arial" pitchFamily="34" charset="-122"/>
                <a:cs typeface="Arial" pitchFamily="34" charset="-120"/>
              </a:rPr>
              <a:t>widens</a:t>
            </a:r>
            <a:endParaRPr lang="en-US" sz="3000" dirty="0"/>
          </a:p>
        </p:txBody>
      </p:sp>
      <p:sp>
        <p:nvSpPr>
          <p:cNvPr id="4" name="Text 2"/>
          <p:cNvSpPr/>
          <p:nvPr/>
        </p:nvSpPr>
        <p:spPr>
          <a:xfrm>
            <a:off x="566928" y="1335024"/>
            <a:ext cx="11055096" cy="457200"/>
          </a:xfrm>
          <a:prstGeom prst="rect">
            <a:avLst/>
          </a:prstGeom>
          <a:noFill/>
          <a:ln/>
        </p:spPr>
        <p:txBody>
          <a:bodyPr wrap="square" lIns="0" tIns="0" rIns="0" bIns="0" rtlCol="0" anchor="ctr"/>
          <a:lstStyle/>
          <a:p>
            <a:pPr indent="0" marL="0">
              <a:buNone/>
            </a:pPr>
            <a:r>
              <a:rPr lang="en-US" sz="1350" b="1" dirty="0">
                <a:solidFill>
                  <a:srgbClr val="A85F43"/>
                </a:solidFill>
                <a:latin typeface="Arial" pitchFamily="34" charset="0"/>
                <a:ea typeface="Arial" pitchFamily="34" charset="-122"/>
                <a:cs typeface="Arial" pitchFamily="34" charset="-120"/>
              </a:rPr>
              <a:t>Takeaway:  </a:t>
            </a:r>
            <a:pPr indent="0" marL="0">
              <a:buNone/>
            </a:pPr>
            <a:r>
              <a:rPr lang="en-US" sz="1350" dirty="0">
                <a:solidFill>
                  <a:srgbClr val="0B2D4A"/>
                </a:solidFill>
                <a:latin typeface="Arial" pitchFamily="34" charset="0"/>
                <a:ea typeface="Arial" pitchFamily="34" charset="-122"/>
                <a:cs typeface="Arial" pitchFamily="34" charset="-120"/>
              </a:rPr>
              <a:t>Order value moves the </a:t>
            </a:r>
            <a:pPr indent="0" marL="0">
              <a:buNone/>
            </a:pPr>
            <a:r>
              <a:rPr lang="en-US" sz="1350" i="1" dirty="0">
                <a:solidFill>
                  <a:srgbClr val="0B2D4A"/>
                </a:solidFill>
                <a:latin typeface="Arial" pitchFamily="34" charset="0"/>
                <a:ea typeface="Arial" pitchFamily="34" charset="-122"/>
                <a:cs typeface="Arial" pitchFamily="34" charset="-120"/>
              </a:rPr>
              <a:t>other</a:t>
            </a:r>
            <a:pPr indent="0" marL="0">
              <a:buNone/>
            </a:pPr>
            <a:r>
              <a:rPr lang="en-US" sz="1350" dirty="0">
                <a:solidFill>
                  <a:srgbClr val="0B2D4A"/>
                </a:solidFill>
                <a:latin typeface="Arial" pitchFamily="34" charset="0"/>
                <a:ea typeface="Arial" pitchFamily="34" charset="-122"/>
                <a:cs typeface="Arial" pitchFamily="34" charset="-120"/>
              </a:rPr>
              <a:t> way: among more-proficient audiences the gap widens — proficient shoppers convert more, yet spend less per order.</a:t>
            </a:r>
            <a:endParaRPr lang="en-US" sz="1350" dirty="0"/>
          </a:p>
        </p:txBody>
      </p:sp>
      <p:pic>
        <p:nvPicPr>
          <p:cNvPr id="5" name="Image 0" descr="/home/ubuntu/ollm-teaching-deck/assets/figures/Kaiser_Schulze_oLLM_fig_25_a.png">    </p:cNvPr>
          <p:cNvPicPr>
            <a:picLocks noChangeAspect="1"/>
          </p:cNvPicPr>
          <p:nvPr/>
        </p:nvPicPr>
        <p:blipFill>
          <a:blip r:embed="rId1"/>
          <a:stretch>
            <a:fillRect/>
          </a:stretch>
        </p:blipFill>
        <p:spPr>
          <a:xfrm>
            <a:off x="566928" y="2042981"/>
            <a:ext cx="5321808" cy="3274959"/>
          </a:xfrm>
          <a:prstGeom prst="rect">
            <a:avLst/>
          </a:prstGeom>
        </p:spPr>
      </p:pic>
      <p:sp>
        <p:nvSpPr>
          <p:cNvPr id="6" name="Text 3"/>
          <p:cNvSpPr/>
          <p:nvPr/>
        </p:nvSpPr>
        <p:spPr>
          <a:xfrm>
            <a:off x="566928" y="5550408"/>
            <a:ext cx="5321808" cy="292608"/>
          </a:xfrm>
          <a:prstGeom prst="rect">
            <a:avLst/>
          </a:prstGeom>
          <a:noFill/>
          <a:ln/>
        </p:spPr>
        <p:txBody>
          <a:bodyPr wrap="square" lIns="0" tIns="0" rIns="0" bIns="0" rtlCol="0" anchor="ctr"/>
          <a:lstStyle/>
          <a:p>
            <a:pPr algn="ctr" indent="0" marL="0">
              <a:buNone/>
            </a:pPr>
            <a:r>
              <a:rPr lang="en-US" sz="1100" b="1" dirty="0">
                <a:solidFill>
                  <a:srgbClr val="3A5A7A"/>
                </a:solidFill>
                <a:latin typeface="Arial" pitchFamily="34" charset="0"/>
                <a:ea typeface="Arial" pitchFamily="34" charset="-122"/>
                <a:cs typeface="Arial" pitchFamily="34" charset="-120"/>
              </a:rPr>
              <a:t>(a) Technophile split</a:t>
            </a:r>
            <a:endParaRPr lang="en-US" sz="1100" dirty="0"/>
          </a:p>
        </p:txBody>
      </p:sp>
      <p:pic>
        <p:nvPicPr>
          <p:cNvPr id="7" name="Image 1" descr="/home/ubuntu/ollm-teaching-deck/assets/figures/Kaiser_Schulze_oLLM_fig_25_b.png">    </p:cNvPr>
          <p:cNvPicPr>
            <a:picLocks noChangeAspect="1"/>
          </p:cNvPicPr>
          <p:nvPr/>
        </p:nvPicPr>
        <p:blipFill>
          <a:blip r:embed="rId2"/>
          <a:stretch>
            <a:fillRect/>
          </a:stretch>
        </p:blipFill>
        <p:spPr>
          <a:xfrm>
            <a:off x="6300216" y="2042981"/>
            <a:ext cx="5321808" cy="3274959"/>
          </a:xfrm>
          <a:prstGeom prst="rect">
            <a:avLst/>
          </a:prstGeom>
        </p:spPr>
      </p:pic>
      <p:sp>
        <p:nvSpPr>
          <p:cNvPr id="8" name="Text 4"/>
          <p:cNvSpPr/>
          <p:nvPr/>
        </p:nvSpPr>
        <p:spPr>
          <a:xfrm>
            <a:off x="6300216" y="5550408"/>
            <a:ext cx="5321808" cy="292608"/>
          </a:xfrm>
          <a:prstGeom prst="rect">
            <a:avLst/>
          </a:prstGeom>
          <a:noFill/>
          <a:ln/>
        </p:spPr>
        <p:txBody>
          <a:bodyPr wrap="square" lIns="0" tIns="0" rIns="0" bIns="0" rtlCol="0" anchor="ctr"/>
          <a:lstStyle/>
          <a:p>
            <a:pPr algn="ctr" indent="0" marL="0">
              <a:buNone/>
            </a:pPr>
            <a:r>
              <a:rPr lang="en-US" sz="1100" b="1" dirty="0">
                <a:solidFill>
                  <a:srgbClr val="3A5A7A"/>
                </a:solidFill>
                <a:latin typeface="Arial" pitchFamily="34" charset="0"/>
                <a:ea typeface="Arial" pitchFamily="34" charset="-122"/>
                <a:cs typeface="Arial" pitchFamily="34" charset="-120"/>
              </a:rPr>
              <a:t>(b) Age split</a:t>
            </a:r>
            <a:endParaRPr lang="en-US" sz="1100" dirty="0"/>
          </a:p>
        </p:txBody>
      </p:sp>
      <p:sp>
        <p:nvSpPr>
          <p:cNvPr id="9" name="Text 5"/>
          <p:cNvSpPr/>
          <p:nvPr/>
        </p:nvSpPr>
        <p:spPr>
          <a:xfrm>
            <a:off x="566928" y="5861304"/>
            <a:ext cx="11055096" cy="411480"/>
          </a:xfrm>
          <a:prstGeom prst="rect">
            <a:avLst/>
          </a:prstGeom>
          <a:noFill/>
          <a:ln/>
        </p:spPr>
        <p:txBody>
          <a:bodyPr wrap="square" lIns="0" tIns="0" rIns="0" bIns="0" rtlCol="0" anchor="ctr"/>
          <a:lstStyle/>
          <a:p>
            <a:pPr algn="ctr" indent="0" marL="0">
              <a:buNone/>
            </a:pPr>
            <a:r>
              <a:rPr lang="en-US" sz="1050" i="1" dirty="0">
                <a:solidFill>
                  <a:srgbClr val="3A5A7A"/>
                </a:solidFill>
                <a:latin typeface="Arial" pitchFamily="34" charset="0"/>
                <a:ea typeface="Arial" pitchFamily="34" charset="-122"/>
                <a:cs typeface="Arial" pitchFamily="34" charset="-120"/>
              </a:rPr>
              <a:t>Figure 25. AOV by channel, split by consumer LLM-proficiency proxies.</a:t>
            </a:r>
            <a:endParaRPr lang="en-US" sz="1050" dirty="0"/>
          </a:p>
        </p:txBody>
      </p:sp>
      <p:sp>
        <p:nvSpPr>
          <p:cNvPr id="10" name="Shape 6"/>
          <p:cNvSpPr/>
          <p:nvPr/>
        </p:nvSpPr>
        <p:spPr>
          <a:xfrm>
            <a:off x="566928" y="6382512"/>
            <a:ext cx="11055096" cy="0"/>
          </a:xfrm>
          <a:prstGeom prst="line">
            <a:avLst/>
          </a:prstGeom>
          <a:noFill/>
          <a:ln w="6350">
            <a:solidFill>
              <a:srgbClr val="D7DEE5"/>
            </a:solidFill>
            <a:prstDash val="solid"/>
          </a:ln>
        </p:spPr>
      </p:sp>
      <p:sp>
        <p:nvSpPr>
          <p:cNvPr id="11" name="Text 7"/>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 · </a:t>
            </a:r>
            <a:pPr algn="l" indent="0" marL="0">
              <a:buNone/>
            </a:pPr>
            <a:r>
              <a:rPr lang="en-US" sz="900" u="none" dirty="0">
                <a:solidFill>
                  <a:srgbClr val="A85F43"/>
                </a:solidFill>
                <a:latin typeface="Arial" pitchFamily="34" charset="0"/>
                <a:ea typeface="Arial" pitchFamily="34" charset="-122"/>
                <a:cs typeface="Arial" pitchFamily="34" charset="-120"/>
                <a:hlinkClick r:id="rId3" invalidUrl="" action="" tgtFrame="" tooltip="" history="1" highlightClick="0" endSnd="0">
                  <a:extLst>
                    <a:ext uri="{A12FA001-AC4F-418D-AE19-62706E023703}">
                      <ahyp:hlinkClr xmlns:ahyp="http://schemas.microsoft.com/office/drawing/2018/hyperlinkcolor" val="tx"/>
                    </a:ext>
                  </a:extLst>
                </a:hlinkClick>
              </a:rPr>
              <a:t>organicllm.org</a:t>
            </a:r>
            <a:endParaRPr lang="en-US" sz="900" dirty="0"/>
          </a:p>
        </p:txBody>
      </p:sp>
      <p:sp>
        <p:nvSpPr>
          <p:cNvPr id="12" name="Text 8"/>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51</a:t>
            </a:r>
            <a:endParaRPr lang="en-US" sz="9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name="Slide 52">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SECTION 6 · HETEROGENEITY</a:t>
            </a:r>
            <a:endParaRPr lang="en-US" sz="1100" dirty="0"/>
          </a:p>
        </p:txBody>
      </p:sp>
      <p:sp>
        <p:nvSpPr>
          <p:cNvPr id="3" name="Text 1"/>
          <p:cNvSpPr/>
          <p:nvPr/>
        </p:nvSpPr>
        <p:spPr>
          <a:xfrm>
            <a:off x="566928" y="676656"/>
            <a:ext cx="11055096" cy="6400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Proficiency &amp; revenue per session — mixed but improving</a:t>
            </a:r>
            <a:endParaRPr lang="en-US" sz="3000" dirty="0"/>
          </a:p>
        </p:txBody>
      </p:sp>
      <p:sp>
        <p:nvSpPr>
          <p:cNvPr id="4" name="Text 2"/>
          <p:cNvSpPr/>
          <p:nvPr/>
        </p:nvSpPr>
        <p:spPr>
          <a:xfrm>
            <a:off x="566928" y="1335024"/>
            <a:ext cx="11055096" cy="457200"/>
          </a:xfrm>
          <a:prstGeom prst="rect">
            <a:avLst/>
          </a:prstGeom>
          <a:noFill/>
          <a:ln/>
        </p:spPr>
        <p:txBody>
          <a:bodyPr wrap="square" lIns="0" tIns="0" rIns="0" bIns="0" rtlCol="0" anchor="ctr"/>
          <a:lstStyle/>
          <a:p>
            <a:pPr indent="0" marL="0">
              <a:buNone/>
            </a:pPr>
            <a:r>
              <a:rPr lang="en-US" sz="1350" b="1" dirty="0">
                <a:solidFill>
                  <a:srgbClr val="A85F43"/>
                </a:solidFill>
                <a:latin typeface="Arial" pitchFamily="34" charset="0"/>
                <a:ea typeface="Arial" pitchFamily="34" charset="-122"/>
                <a:cs typeface="Arial" pitchFamily="34" charset="-120"/>
              </a:rPr>
              <a:t>Takeaway:  </a:t>
            </a:r>
            <a:pPr indent="0" marL="0">
              <a:buNone/>
            </a:pPr>
            <a:r>
              <a:rPr lang="en-US" sz="1350" dirty="0">
                <a:solidFill>
                  <a:srgbClr val="0B2D4A"/>
                </a:solidFill>
                <a:latin typeface="Arial" pitchFamily="34" charset="0"/>
                <a:ea typeface="Arial" pitchFamily="34" charset="-122"/>
                <a:cs typeface="Arial" pitchFamily="34" charset="-120"/>
              </a:rPr>
              <a:t>Revenue per session is mixed but improved: oLLM gains on paid and organic search among technophile sites, and on direct/affiliate/other among younger-visitor sites.</a:t>
            </a:r>
            <a:endParaRPr lang="en-US" sz="1350" dirty="0"/>
          </a:p>
        </p:txBody>
      </p:sp>
      <p:pic>
        <p:nvPicPr>
          <p:cNvPr id="5" name="Image 0" descr="/home/ubuntu/ollm-teaching-deck/assets/figures/Kaiser_Schulze_oLLM_fig_26_a.png">    </p:cNvPr>
          <p:cNvPicPr>
            <a:picLocks noChangeAspect="1"/>
          </p:cNvPicPr>
          <p:nvPr/>
        </p:nvPicPr>
        <p:blipFill>
          <a:blip r:embed="rId1"/>
          <a:stretch>
            <a:fillRect/>
          </a:stretch>
        </p:blipFill>
        <p:spPr>
          <a:xfrm>
            <a:off x="566928" y="2042981"/>
            <a:ext cx="5321808" cy="3274959"/>
          </a:xfrm>
          <a:prstGeom prst="rect">
            <a:avLst/>
          </a:prstGeom>
        </p:spPr>
      </p:pic>
      <p:sp>
        <p:nvSpPr>
          <p:cNvPr id="6" name="Text 3"/>
          <p:cNvSpPr/>
          <p:nvPr/>
        </p:nvSpPr>
        <p:spPr>
          <a:xfrm>
            <a:off x="566928" y="5550408"/>
            <a:ext cx="5321808" cy="292608"/>
          </a:xfrm>
          <a:prstGeom prst="rect">
            <a:avLst/>
          </a:prstGeom>
          <a:noFill/>
          <a:ln/>
        </p:spPr>
        <p:txBody>
          <a:bodyPr wrap="square" lIns="0" tIns="0" rIns="0" bIns="0" rtlCol="0" anchor="ctr"/>
          <a:lstStyle/>
          <a:p>
            <a:pPr algn="ctr" indent="0" marL="0">
              <a:buNone/>
            </a:pPr>
            <a:r>
              <a:rPr lang="en-US" sz="1100" b="1" dirty="0">
                <a:solidFill>
                  <a:srgbClr val="3A5A7A"/>
                </a:solidFill>
                <a:latin typeface="Arial" pitchFamily="34" charset="0"/>
                <a:ea typeface="Arial" pitchFamily="34" charset="-122"/>
                <a:cs typeface="Arial" pitchFamily="34" charset="-120"/>
              </a:rPr>
              <a:t>(a) Technophile split</a:t>
            </a:r>
            <a:endParaRPr lang="en-US" sz="1100" dirty="0"/>
          </a:p>
        </p:txBody>
      </p:sp>
      <p:pic>
        <p:nvPicPr>
          <p:cNvPr id="7" name="Image 1" descr="/home/ubuntu/ollm-teaching-deck/assets/figures/Kaiser_Schulze_oLLM_fig_26_b.png">    </p:cNvPr>
          <p:cNvPicPr>
            <a:picLocks noChangeAspect="1"/>
          </p:cNvPicPr>
          <p:nvPr/>
        </p:nvPicPr>
        <p:blipFill>
          <a:blip r:embed="rId2"/>
          <a:stretch>
            <a:fillRect/>
          </a:stretch>
        </p:blipFill>
        <p:spPr>
          <a:xfrm>
            <a:off x="6300216" y="2042981"/>
            <a:ext cx="5321808" cy="3274959"/>
          </a:xfrm>
          <a:prstGeom prst="rect">
            <a:avLst/>
          </a:prstGeom>
        </p:spPr>
      </p:pic>
      <p:sp>
        <p:nvSpPr>
          <p:cNvPr id="8" name="Text 4"/>
          <p:cNvSpPr/>
          <p:nvPr/>
        </p:nvSpPr>
        <p:spPr>
          <a:xfrm>
            <a:off x="6300216" y="5550408"/>
            <a:ext cx="5321808" cy="292608"/>
          </a:xfrm>
          <a:prstGeom prst="rect">
            <a:avLst/>
          </a:prstGeom>
          <a:noFill/>
          <a:ln/>
        </p:spPr>
        <p:txBody>
          <a:bodyPr wrap="square" lIns="0" tIns="0" rIns="0" bIns="0" rtlCol="0" anchor="ctr"/>
          <a:lstStyle/>
          <a:p>
            <a:pPr algn="ctr" indent="0" marL="0">
              <a:buNone/>
            </a:pPr>
            <a:r>
              <a:rPr lang="en-US" sz="1100" b="1" dirty="0">
                <a:solidFill>
                  <a:srgbClr val="3A5A7A"/>
                </a:solidFill>
                <a:latin typeface="Arial" pitchFamily="34" charset="0"/>
                <a:ea typeface="Arial" pitchFamily="34" charset="-122"/>
                <a:cs typeface="Arial" pitchFamily="34" charset="-120"/>
              </a:rPr>
              <a:t>(b) Age split</a:t>
            </a:r>
            <a:endParaRPr lang="en-US" sz="1100" dirty="0"/>
          </a:p>
        </p:txBody>
      </p:sp>
      <p:sp>
        <p:nvSpPr>
          <p:cNvPr id="9" name="Text 5"/>
          <p:cNvSpPr/>
          <p:nvPr/>
        </p:nvSpPr>
        <p:spPr>
          <a:xfrm>
            <a:off x="566928" y="5861304"/>
            <a:ext cx="11055096" cy="411480"/>
          </a:xfrm>
          <a:prstGeom prst="rect">
            <a:avLst/>
          </a:prstGeom>
          <a:noFill/>
          <a:ln/>
        </p:spPr>
        <p:txBody>
          <a:bodyPr wrap="square" lIns="0" tIns="0" rIns="0" bIns="0" rtlCol="0" anchor="ctr"/>
          <a:lstStyle/>
          <a:p>
            <a:pPr algn="ctr" indent="0" marL="0">
              <a:buNone/>
            </a:pPr>
            <a:r>
              <a:rPr lang="en-US" sz="1050" i="1" dirty="0">
                <a:solidFill>
                  <a:srgbClr val="3A5A7A"/>
                </a:solidFill>
                <a:latin typeface="Arial" pitchFamily="34" charset="0"/>
                <a:ea typeface="Arial" pitchFamily="34" charset="-122"/>
                <a:cs typeface="Arial" pitchFamily="34" charset="-120"/>
              </a:rPr>
              <a:t>Figure 26. RPS by channel, split by consumer LLM-proficiency proxies.</a:t>
            </a:r>
            <a:endParaRPr lang="en-US" sz="1050" dirty="0"/>
          </a:p>
        </p:txBody>
      </p:sp>
      <p:sp>
        <p:nvSpPr>
          <p:cNvPr id="10" name="Shape 6"/>
          <p:cNvSpPr/>
          <p:nvPr/>
        </p:nvSpPr>
        <p:spPr>
          <a:xfrm>
            <a:off x="566928" y="6382512"/>
            <a:ext cx="11055096" cy="0"/>
          </a:xfrm>
          <a:prstGeom prst="line">
            <a:avLst/>
          </a:prstGeom>
          <a:noFill/>
          <a:ln w="6350">
            <a:solidFill>
              <a:srgbClr val="D7DEE5"/>
            </a:solidFill>
            <a:prstDash val="solid"/>
          </a:ln>
        </p:spPr>
      </p:sp>
      <p:sp>
        <p:nvSpPr>
          <p:cNvPr id="11" name="Text 7"/>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 · </a:t>
            </a:r>
            <a:pPr algn="l" indent="0" marL="0">
              <a:buNone/>
            </a:pPr>
            <a:r>
              <a:rPr lang="en-US" sz="900" u="none" dirty="0">
                <a:solidFill>
                  <a:srgbClr val="A85F43"/>
                </a:solidFill>
                <a:latin typeface="Arial" pitchFamily="34" charset="0"/>
                <a:ea typeface="Arial" pitchFamily="34" charset="-122"/>
                <a:cs typeface="Arial" pitchFamily="34" charset="-120"/>
                <a:hlinkClick r:id="rId3" invalidUrl="" action="" tgtFrame="" tooltip="" history="1" highlightClick="0" endSnd="0">
                  <a:extLst>
                    <a:ext uri="{A12FA001-AC4F-418D-AE19-62706E023703}">
                      <ahyp:hlinkClr xmlns:ahyp="http://schemas.microsoft.com/office/drawing/2018/hyperlinkcolor" val="tx"/>
                    </a:ext>
                  </a:extLst>
                </a:hlinkClick>
              </a:rPr>
              <a:t>organicllm.org</a:t>
            </a:r>
            <a:endParaRPr lang="en-US" sz="900" dirty="0"/>
          </a:p>
        </p:txBody>
      </p:sp>
      <p:sp>
        <p:nvSpPr>
          <p:cNvPr id="12" name="Text 8"/>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52</a:t>
            </a:r>
            <a:endParaRPr lang="en-US" sz="9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name="Slide 53">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SECTION 6 · HETEROGENEITY</a:t>
            </a:r>
            <a:endParaRPr lang="en-US" sz="1100" dirty="0"/>
          </a:p>
        </p:txBody>
      </p:sp>
      <p:sp>
        <p:nvSpPr>
          <p:cNvPr id="3" name="Text 1"/>
          <p:cNvSpPr/>
          <p:nvPr/>
        </p:nvSpPr>
        <p:spPr>
          <a:xfrm>
            <a:off x="566928" y="676656"/>
            <a:ext cx="11055096" cy="8686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The mechanism: growing consumer LLM proficiency</a:t>
            </a:r>
            <a:endParaRPr lang="en-US" sz="3000" dirty="0"/>
          </a:p>
        </p:txBody>
      </p:sp>
      <p:sp>
        <p:nvSpPr>
          <p:cNvPr id="4" name="Text 2"/>
          <p:cNvSpPr/>
          <p:nvPr/>
        </p:nvSpPr>
        <p:spPr>
          <a:xfrm>
            <a:off x="566928" y="1783080"/>
            <a:ext cx="6766560" cy="4206240"/>
          </a:xfrm>
          <a:prstGeom prst="rect">
            <a:avLst/>
          </a:prstGeom>
          <a:noFill/>
          <a:ln/>
        </p:spPr>
        <p:txBody>
          <a:bodyPr wrap="square" rtlCol="0" anchor="t"/>
          <a:lstStyle/>
          <a:p>
            <a:pPr marL="177800" indent="-177800">
              <a:buSzPct val="100000"/>
              <a:buChar char="•"/>
            </a:pPr>
            <a:r>
              <a:rPr lang="en-US" sz="1600" dirty="0">
                <a:solidFill>
                  <a:srgbClr val="0B2D4A"/>
                </a:solidFill>
                <a:latin typeface="Arial" pitchFamily="34" charset="0"/>
                <a:ea typeface="Arial" pitchFamily="34" charset="-122"/>
                <a:cs typeface="Arial" pitchFamily="34" charset="-120"/>
              </a:rPr>
              <a:t>The same signature appears in </a:t>
            </a:r>
            <a:pPr indent="0" marL="0">
              <a:buNone/>
            </a:pPr>
            <a:r>
              <a:rPr lang="en-US" sz="1600" i="1" dirty="0">
                <a:solidFill>
                  <a:srgbClr val="0B2D4A"/>
                </a:solidFill>
                <a:latin typeface="Arial" pitchFamily="34" charset="0"/>
                <a:ea typeface="Arial" pitchFamily="34" charset="-122"/>
                <a:cs typeface="Arial" pitchFamily="34" charset="-120"/>
              </a:rPr>
              <a:t>both</a:t>
            </a:r>
            <a:pPr indent="0" marL="0">
              <a:spcAft>
                <a:spcPts val="1000"/>
              </a:spcAft>
              <a:buNone/>
            </a:pPr>
            <a:r>
              <a:rPr lang="en-US" sz="1600" dirty="0">
                <a:solidFill>
                  <a:srgbClr val="0B2D4A"/>
                </a:solidFill>
                <a:latin typeface="Arial" pitchFamily="34" charset="0"/>
                <a:ea typeface="Arial" pitchFamily="34" charset="-122"/>
                <a:cs typeface="Arial" pitchFamily="34" charset="-120"/>
              </a:rPr>
              <a:t> the time trend and the proficiency cross-section: conversion up, order value down.</a:t>
            </a:r>
            <a:endParaRPr lang="en-US" sz="1600" dirty="0"/>
          </a:p>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That parallel is the paper's central clue: growing consumer LLM proficiency is the most likely driver of oLLM's evolution.</a:t>
            </a:r>
            <a:endParaRPr lang="en-US" sz="1600" dirty="0"/>
          </a:p>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Plausible reading: as shoppers get fluent, they convert more often but buy more narrowly — more targeted purchases, or sharper price awareness from LLM transparency.</a:t>
            </a:r>
            <a:endParaRPr lang="en-US" sz="1600" dirty="0"/>
          </a:p>
        </p:txBody>
      </p:sp>
      <p:sp>
        <p:nvSpPr>
          <p:cNvPr id="5" name="Shape 3"/>
          <p:cNvSpPr/>
          <p:nvPr/>
        </p:nvSpPr>
        <p:spPr>
          <a:xfrm>
            <a:off x="7699248" y="1783080"/>
            <a:ext cx="3922776" cy="4114800"/>
          </a:xfrm>
          <a:prstGeom prst="rect">
            <a:avLst/>
          </a:prstGeom>
          <a:solidFill>
            <a:srgbClr val="F7ECE5"/>
          </a:solidFill>
          <a:ln/>
        </p:spPr>
      </p:sp>
      <p:sp>
        <p:nvSpPr>
          <p:cNvPr id="6" name="Shape 4"/>
          <p:cNvSpPr/>
          <p:nvPr/>
        </p:nvSpPr>
        <p:spPr>
          <a:xfrm>
            <a:off x="7699248" y="1783080"/>
            <a:ext cx="36576" cy="4114800"/>
          </a:xfrm>
          <a:prstGeom prst="rect">
            <a:avLst/>
          </a:prstGeom>
          <a:solidFill>
            <a:srgbClr val="D4896E"/>
          </a:solidFill>
          <a:ln/>
        </p:spPr>
      </p:sp>
      <p:sp>
        <p:nvSpPr>
          <p:cNvPr id="7" name="Text 5"/>
          <p:cNvSpPr/>
          <p:nvPr/>
        </p:nvSpPr>
        <p:spPr>
          <a:xfrm>
            <a:off x="7955280" y="2011680"/>
            <a:ext cx="3465576" cy="457200"/>
          </a:xfrm>
          <a:prstGeom prst="rect">
            <a:avLst/>
          </a:prstGeom>
          <a:noFill/>
          <a:ln/>
        </p:spPr>
        <p:txBody>
          <a:bodyPr wrap="square" lIns="0" tIns="0" rIns="0" bIns="0" rtlCol="0" anchor="ctr"/>
          <a:lstStyle/>
          <a:p>
            <a:pPr indent="0" marL="0">
              <a:buNone/>
            </a:pPr>
            <a:r>
              <a:rPr lang="en-US" sz="1400" b="1" dirty="0">
                <a:solidFill>
                  <a:srgbClr val="0B2D4A"/>
                </a:solidFill>
                <a:latin typeface="Arial" pitchFamily="34" charset="0"/>
                <a:ea typeface="Arial" pitchFamily="34" charset="-122"/>
                <a:cs typeface="Arial" pitchFamily="34" charset="-120"/>
              </a:rPr>
              <a:t>Two patterns, one cause</a:t>
            </a:r>
            <a:endParaRPr lang="en-US" sz="1400" dirty="0"/>
          </a:p>
        </p:txBody>
      </p:sp>
      <p:sp>
        <p:nvSpPr>
          <p:cNvPr id="8" name="Text 6"/>
          <p:cNvSpPr/>
          <p:nvPr/>
        </p:nvSpPr>
        <p:spPr>
          <a:xfrm>
            <a:off x="7955280" y="2496312"/>
            <a:ext cx="3465576" cy="3200400"/>
          </a:xfrm>
          <a:prstGeom prst="rect">
            <a:avLst/>
          </a:prstGeom>
          <a:noFill/>
          <a:ln/>
        </p:spPr>
        <p:txBody>
          <a:bodyPr wrap="square" lIns="0" tIns="0" rIns="0" bIns="0" rtlCol="0" anchor="t"/>
          <a:lstStyle/>
          <a:p>
            <a:pPr indent="0" marL="0">
              <a:lnSpc>
                <a:spcPct val="112000"/>
              </a:lnSpc>
              <a:buNone/>
            </a:pPr>
            <a:r>
              <a:rPr lang="en-US" sz="1300" dirty="0">
                <a:solidFill>
                  <a:srgbClr val="3A5A7A"/>
                </a:solidFill>
                <a:latin typeface="Arial" pitchFamily="34" charset="0"/>
                <a:ea typeface="Arial" pitchFamily="34" charset="-122"/>
                <a:cs typeface="Arial" pitchFamily="34" charset="-120"/>
              </a:rPr>
              <a:t>Temporal (over months) and cross-sectional (across audiences) evidence rarely line up by accident. When they do, it's the strongest descriptive case you can make for a mechanism without an experiment.</a:t>
            </a:r>
            <a:endParaRPr lang="en-US" sz="1300" dirty="0"/>
          </a:p>
        </p:txBody>
      </p:sp>
      <p:sp>
        <p:nvSpPr>
          <p:cNvPr id="9" name="Shape 7"/>
          <p:cNvSpPr/>
          <p:nvPr/>
        </p:nvSpPr>
        <p:spPr>
          <a:xfrm>
            <a:off x="566928" y="6382512"/>
            <a:ext cx="11055096" cy="0"/>
          </a:xfrm>
          <a:prstGeom prst="line">
            <a:avLst/>
          </a:prstGeom>
          <a:noFill/>
          <a:ln w="6350">
            <a:solidFill>
              <a:srgbClr val="D7DEE5"/>
            </a:solidFill>
            <a:prstDash val="solid"/>
          </a:ln>
        </p:spPr>
      </p:sp>
      <p:sp>
        <p:nvSpPr>
          <p:cNvPr id="10" name="Text 8"/>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 · </a:t>
            </a:r>
            <a:pPr algn="l" indent="0" marL="0">
              <a:buNone/>
            </a:pPr>
            <a:r>
              <a:rPr lang="en-US" sz="900" u="none" dirty="0">
                <a:solidFill>
                  <a:srgbClr val="A85F43"/>
                </a:solidFill>
                <a:latin typeface="Arial" pitchFamily="34" charset="0"/>
                <a:ea typeface="Arial" pitchFamily="34" charset="-122"/>
                <a:cs typeface="Arial" pitchFamily="34" charset="-120"/>
                <a:hlinkClick r:id="rId1" invalidUrl="" action="" tgtFrame="" tooltip="" history="1" highlightClick="0" endSnd="0">
                  <a:extLst>
                    <a:ext uri="{A12FA001-AC4F-418D-AE19-62706E023703}">
                      <ahyp:hlinkClr xmlns:ahyp="http://schemas.microsoft.com/office/drawing/2018/hyperlinkcolor" val="tx"/>
                    </a:ext>
                  </a:extLst>
                </a:hlinkClick>
              </a:rPr>
              <a:t>organicllm.org</a:t>
            </a:r>
            <a:endParaRPr lang="en-US" sz="900" dirty="0"/>
          </a:p>
        </p:txBody>
      </p:sp>
      <p:sp>
        <p:nvSpPr>
          <p:cNvPr id="11" name="Text 9"/>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53</a:t>
            </a:r>
            <a:endParaRPr lang="en-US" sz="9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name="Slide 54">
    <p:bg>
      <p:bgPr>
        <a:solidFill>
          <a:srgbClr val="0B2D4A"/>
        </a:solidFill>
      </p:bgPr>
    </p:bg>
    <p:spTree>
      <p:nvGrpSpPr>
        <p:cNvPr id="1" name=""/>
        <p:cNvGrpSpPr/>
        <p:nvPr/>
      </p:nvGrpSpPr>
      <p:grpSpPr>
        <a:xfrm>
          <a:off x="0" y="0"/>
          <a:ext cx="0" cy="0"/>
          <a:chOff x="0" y="0"/>
          <a:chExt cx="0" cy="0"/>
        </a:xfrm>
      </p:grpSpPr>
      <p:sp>
        <p:nvSpPr>
          <p:cNvPr id="2" name="Text 0"/>
          <p:cNvSpPr/>
          <p:nvPr/>
        </p:nvSpPr>
        <p:spPr>
          <a:xfrm>
            <a:off x="658368" y="1920240"/>
            <a:ext cx="2743200" cy="1463040"/>
          </a:xfrm>
          <a:prstGeom prst="rect">
            <a:avLst/>
          </a:prstGeom>
          <a:noFill/>
          <a:ln/>
        </p:spPr>
        <p:txBody>
          <a:bodyPr wrap="square" lIns="0" tIns="0" rIns="0" bIns="0" rtlCol="0" anchor="ctr"/>
          <a:lstStyle/>
          <a:p>
            <a:pPr indent="0" marL="0">
              <a:buNone/>
            </a:pPr>
            <a:r>
              <a:rPr lang="en-US" sz="9000" b="1" dirty="0">
                <a:solidFill>
                  <a:srgbClr val="E7B4A1"/>
                </a:solidFill>
                <a:latin typeface="Arial" pitchFamily="34" charset="0"/>
                <a:ea typeface="Arial" pitchFamily="34" charset="-122"/>
                <a:cs typeface="Arial" pitchFamily="34" charset="-120"/>
              </a:rPr>
              <a:t>07</a:t>
            </a:r>
            <a:endParaRPr lang="en-US" sz="9000" dirty="0"/>
          </a:p>
        </p:txBody>
      </p:sp>
      <p:sp>
        <p:nvSpPr>
          <p:cNvPr id="3" name="Text 1"/>
          <p:cNvSpPr/>
          <p:nvPr/>
        </p:nvSpPr>
        <p:spPr>
          <a:xfrm>
            <a:off x="676656" y="3429000"/>
            <a:ext cx="10058400" cy="365760"/>
          </a:xfrm>
          <a:prstGeom prst="rect">
            <a:avLst/>
          </a:prstGeom>
          <a:noFill/>
          <a:ln/>
        </p:spPr>
        <p:txBody>
          <a:bodyPr wrap="square" lIns="0" tIns="0" rIns="0" bIns="0" rtlCol="0" anchor="ctr"/>
          <a:lstStyle/>
          <a:p>
            <a:pPr indent="0" marL="0">
              <a:buNone/>
            </a:pPr>
            <a:r>
              <a:rPr lang="en-US" sz="1300" b="1" spc="400" kern="0" dirty="0">
                <a:solidFill>
                  <a:srgbClr val="E7B4A1"/>
                </a:solidFill>
                <a:latin typeface="Arial" pitchFamily="34" charset="0"/>
                <a:ea typeface="Arial" pitchFamily="34" charset="-122"/>
                <a:cs typeface="Arial" pitchFamily="34" charset="-120"/>
              </a:rPr>
              <a:t>SECTION 7</a:t>
            </a:r>
            <a:endParaRPr lang="en-US" sz="1300" dirty="0"/>
          </a:p>
        </p:txBody>
      </p:sp>
      <p:sp>
        <p:nvSpPr>
          <p:cNvPr id="4" name="Text 2"/>
          <p:cNvSpPr/>
          <p:nvPr/>
        </p:nvSpPr>
        <p:spPr>
          <a:xfrm>
            <a:off x="658368" y="3794760"/>
            <a:ext cx="10424160" cy="1645920"/>
          </a:xfrm>
          <a:prstGeom prst="rect">
            <a:avLst/>
          </a:prstGeom>
          <a:noFill/>
          <a:ln/>
        </p:spPr>
        <p:txBody>
          <a:bodyPr wrap="square" lIns="0" tIns="0" rIns="0" bIns="0" rtlCol="0" anchor="ctr"/>
          <a:lstStyle/>
          <a:p>
            <a:pPr indent="0" marL="0">
              <a:lnSpc>
                <a:spcPct val="104000"/>
              </a:lnSpc>
              <a:buNone/>
            </a:pPr>
            <a:r>
              <a:rPr lang="en-US" sz="3600" b="1" dirty="0">
                <a:solidFill>
                  <a:srgbClr val="FFFFFF"/>
                </a:solidFill>
                <a:latin typeface="Arial" pitchFamily="34" charset="0"/>
                <a:ea typeface="Arial" pitchFamily="34" charset="-122"/>
                <a:cs typeface="Arial" pitchFamily="34" charset="-120"/>
              </a:rPr>
              <a:t>Key insights &amp; implications</a:t>
            </a:r>
            <a:endParaRPr lang="en-US" sz="3600" dirty="0"/>
          </a:p>
        </p:txBody>
      </p:sp>
      <p:sp>
        <p:nvSpPr>
          <p:cNvPr id="5" name="Text 3"/>
          <p:cNvSpPr/>
          <p:nvPr/>
        </p:nvSpPr>
        <p:spPr>
          <a:xfrm>
            <a:off x="676656" y="5074920"/>
            <a:ext cx="9692640" cy="731520"/>
          </a:xfrm>
          <a:prstGeom prst="rect">
            <a:avLst/>
          </a:prstGeom>
          <a:noFill/>
          <a:ln/>
        </p:spPr>
        <p:txBody>
          <a:bodyPr wrap="square" lIns="0" tIns="0" rIns="0" bIns="0" rtlCol="0" anchor="ctr"/>
          <a:lstStyle/>
          <a:p>
            <a:pPr indent="0" marL="0">
              <a:lnSpc>
                <a:spcPct val="110000"/>
              </a:lnSpc>
              <a:buNone/>
            </a:pPr>
            <a:r>
              <a:rPr lang="en-US" sz="1500" dirty="0">
                <a:solidFill>
                  <a:srgbClr val="C9D6E2"/>
                </a:solidFill>
                <a:latin typeface="Arial" pitchFamily="34" charset="0"/>
                <a:ea typeface="Arial" pitchFamily="34" charset="-122"/>
                <a:cs typeface="Arial" pitchFamily="34" charset="-120"/>
              </a:rPr>
              <a:t>Two patterns to carry in — a still-small, second-from-bottom channel today, on an improving but lopsided trajectory. What it means for retailers and for LLM platforms (including the looming shift to paid LLM advertising), plus the limitations.</a:t>
            </a:r>
            <a:endParaRPr lang="en-US" sz="15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name="Slide 55">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SECTION 7 · IMPLICATIONS</a:t>
            </a:r>
            <a:endParaRPr lang="en-US" sz="1100" dirty="0"/>
          </a:p>
        </p:txBody>
      </p:sp>
      <p:sp>
        <p:nvSpPr>
          <p:cNvPr id="3" name="Text 1"/>
          <p:cNvSpPr/>
          <p:nvPr/>
        </p:nvSpPr>
        <p:spPr>
          <a:xfrm>
            <a:off x="566928" y="676656"/>
            <a:ext cx="11055096" cy="8686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For retailers</a:t>
            </a:r>
            <a:endParaRPr lang="en-US" sz="3000" dirty="0"/>
          </a:p>
        </p:txBody>
      </p:sp>
      <p:sp>
        <p:nvSpPr>
          <p:cNvPr id="4" name="Text 2"/>
          <p:cNvSpPr/>
          <p:nvPr/>
        </p:nvSpPr>
        <p:spPr>
          <a:xfrm>
            <a:off x="566928" y="1783080"/>
            <a:ext cx="6766560" cy="4206240"/>
          </a:xfrm>
          <a:prstGeom prst="rect">
            <a:avLst/>
          </a:prstGeom>
          <a:noFill/>
          <a:ln/>
        </p:spPr>
        <p:txBody>
          <a:bodyPr wrap="square" rtlCol="0" anchor="t"/>
          <a:lstStyle/>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oLLM's value today is concentrated in high-complexity categories — where shoppers want comparison and guidance.</a:t>
            </a:r>
            <a:endParaRPr lang="en-US" sz="1600" dirty="0"/>
          </a:p>
          <a:p>
            <a:pPr marL="177800" indent="-177800">
              <a:buSzPct val="100000"/>
              <a:buChar char="•"/>
            </a:pPr>
            <a:r>
              <a:rPr lang="en-US" sz="1600" dirty="0">
                <a:solidFill>
                  <a:srgbClr val="0B2D4A"/>
                </a:solidFill>
                <a:latin typeface="Arial" pitchFamily="34" charset="0"/>
                <a:ea typeface="Arial" pitchFamily="34" charset="-122"/>
                <a:cs typeface="Arial" pitchFamily="34" charset="-120"/>
              </a:rPr>
              <a:t>There, oLLM combines comparatively strong conversion and revenue per session with a favorable bounce rate: a high-intent </a:t>
            </a:r>
            <a:pPr indent="0" marL="0">
              <a:buNone/>
            </a:pPr>
            <a:r>
              <a:rPr lang="en-US" sz="1600" i="1" dirty="0">
                <a:solidFill>
                  <a:srgbClr val="0B2D4A"/>
                </a:solidFill>
                <a:latin typeface="Arial" pitchFamily="34" charset="0"/>
                <a:ea typeface="Arial" pitchFamily="34" charset="-122"/>
                <a:cs typeface="Arial" pitchFamily="34" charset="-120"/>
              </a:rPr>
              <a:t>complement</a:t>
            </a:r>
            <a:pPr indent="0" marL="0">
              <a:spcAft>
                <a:spcPts val="1000"/>
              </a:spcAft>
              <a:buNone/>
            </a:pPr>
            <a:r>
              <a:rPr lang="en-US" sz="1600" dirty="0">
                <a:solidFill>
                  <a:srgbClr val="0B2D4A"/>
                </a:solidFill>
                <a:latin typeface="Arial" pitchFamily="34" charset="0"/>
                <a:ea typeface="Arial" pitchFamily="34" charset="-122"/>
                <a:cs typeface="Arial" pitchFamily="34" charset="-120"/>
              </a:rPr>
              <a:t> to search, even at low volume.</a:t>
            </a:r>
            <a:endParaRPr lang="en-US" sz="1600" dirty="0"/>
          </a:p>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For simple, routine purchases, low share and weak conversion/revenue mean limited near-term upside from optimizing for oLLM.</a:t>
            </a:r>
            <a:endParaRPr lang="en-US" sz="1600" dirty="0"/>
          </a:p>
        </p:txBody>
      </p:sp>
      <p:sp>
        <p:nvSpPr>
          <p:cNvPr id="5" name="Shape 3"/>
          <p:cNvSpPr/>
          <p:nvPr/>
        </p:nvSpPr>
        <p:spPr>
          <a:xfrm>
            <a:off x="7699248" y="1783080"/>
            <a:ext cx="3922776" cy="4114800"/>
          </a:xfrm>
          <a:prstGeom prst="rect">
            <a:avLst/>
          </a:prstGeom>
          <a:solidFill>
            <a:srgbClr val="F7ECE5"/>
          </a:solidFill>
          <a:ln/>
        </p:spPr>
      </p:sp>
      <p:sp>
        <p:nvSpPr>
          <p:cNvPr id="6" name="Shape 4"/>
          <p:cNvSpPr/>
          <p:nvPr/>
        </p:nvSpPr>
        <p:spPr>
          <a:xfrm>
            <a:off x="7699248" y="1783080"/>
            <a:ext cx="36576" cy="4114800"/>
          </a:xfrm>
          <a:prstGeom prst="rect">
            <a:avLst/>
          </a:prstGeom>
          <a:solidFill>
            <a:srgbClr val="D4896E"/>
          </a:solidFill>
          <a:ln/>
        </p:spPr>
      </p:sp>
      <p:sp>
        <p:nvSpPr>
          <p:cNvPr id="7" name="Text 5"/>
          <p:cNvSpPr/>
          <p:nvPr/>
        </p:nvSpPr>
        <p:spPr>
          <a:xfrm>
            <a:off x="7955280" y="2011680"/>
            <a:ext cx="3465576" cy="457200"/>
          </a:xfrm>
          <a:prstGeom prst="rect">
            <a:avLst/>
          </a:prstGeom>
          <a:noFill/>
          <a:ln/>
        </p:spPr>
        <p:txBody>
          <a:bodyPr wrap="square" lIns="0" tIns="0" rIns="0" bIns="0" rtlCol="0" anchor="ctr"/>
          <a:lstStyle/>
          <a:p>
            <a:pPr indent="0" marL="0">
              <a:buNone/>
            </a:pPr>
            <a:r>
              <a:rPr lang="en-US" sz="1400" b="1" dirty="0">
                <a:solidFill>
                  <a:srgbClr val="0B2D4A"/>
                </a:solidFill>
                <a:latin typeface="Arial" pitchFamily="34" charset="0"/>
                <a:ea typeface="Arial" pitchFamily="34" charset="-122"/>
                <a:cs typeface="Arial" pitchFamily="34" charset="-120"/>
              </a:rPr>
              <a:t>GEO, concretely</a:t>
            </a:r>
            <a:endParaRPr lang="en-US" sz="1400" dirty="0"/>
          </a:p>
        </p:txBody>
      </p:sp>
      <p:sp>
        <p:nvSpPr>
          <p:cNvPr id="8" name="Text 6"/>
          <p:cNvSpPr/>
          <p:nvPr/>
        </p:nvSpPr>
        <p:spPr>
          <a:xfrm>
            <a:off x="7955280" y="2496312"/>
            <a:ext cx="3465576" cy="3200400"/>
          </a:xfrm>
          <a:prstGeom prst="rect">
            <a:avLst/>
          </a:prstGeom>
          <a:noFill/>
          <a:ln/>
        </p:spPr>
        <p:txBody>
          <a:bodyPr wrap="square" lIns="0" tIns="0" rIns="0" bIns="0" rtlCol="0" anchor="t"/>
          <a:lstStyle/>
          <a:p>
            <a:pPr indent="0" marL="0">
              <a:lnSpc>
                <a:spcPct val="112000"/>
              </a:lnSpc>
              <a:buNone/>
            </a:pPr>
            <a:r>
              <a:rPr lang="en-US" sz="1300" dirty="0">
                <a:solidFill>
                  <a:srgbClr val="3A5A7A"/>
                </a:solidFill>
                <a:latin typeface="Arial" pitchFamily="34" charset="0"/>
                <a:ea typeface="Arial" pitchFamily="34" charset="-122"/>
                <a:cs typeface="Arial" pitchFamily="34" charset="-120"/>
              </a:rPr>
              <a:t>Sell complex/considered products? oLLM is worth early generative-engine-optimization investment. Sell simple/routine goods? Watch and wait — the volume isn't there yet.</a:t>
            </a:r>
            <a:endParaRPr lang="en-US" sz="1300" dirty="0"/>
          </a:p>
        </p:txBody>
      </p:sp>
      <p:sp>
        <p:nvSpPr>
          <p:cNvPr id="9" name="Shape 7"/>
          <p:cNvSpPr/>
          <p:nvPr/>
        </p:nvSpPr>
        <p:spPr>
          <a:xfrm>
            <a:off x="566928" y="6382512"/>
            <a:ext cx="11055096" cy="0"/>
          </a:xfrm>
          <a:prstGeom prst="line">
            <a:avLst/>
          </a:prstGeom>
          <a:noFill/>
          <a:ln w="6350">
            <a:solidFill>
              <a:srgbClr val="D7DEE5"/>
            </a:solidFill>
            <a:prstDash val="solid"/>
          </a:ln>
        </p:spPr>
      </p:sp>
      <p:sp>
        <p:nvSpPr>
          <p:cNvPr id="10" name="Text 8"/>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 · </a:t>
            </a:r>
            <a:pPr algn="l" indent="0" marL="0">
              <a:buNone/>
            </a:pPr>
            <a:r>
              <a:rPr lang="en-US" sz="900" u="none" dirty="0">
                <a:solidFill>
                  <a:srgbClr val="A85F43"/>
                </a:solidFill>
                <a:latin typeface="Arial" pitchFamily="34" charset="0"/>
                <a:ea typeface="Arial" pitchFamily="34" charset="-122"/>
                <a:cs typeface="Arial" pitchFamily="34" charset="-120"/>
                <a:hlinkClick r:id="rId1" invalidUrl="" action="" tgtFrame="" tooltip="" history="1" highlightClick="0" endSnd="0">
                  <a:extLst>
                    <a:ext uri="{A12FA001-AC4F-418D-AE19-62706E023703}">
                      <ahyp:hlinkClr xmlns:ahyp="http://schemas.microsoft.com/office/drawing/2018/hyperlinkcolor" val="tx"/>
                    </a:ext>
                  </a:extLst>
                </a:hlinkClick>
              </a:rPr>
              <a:t>organicllm.org</a:t>
            </a:r>
            <a:endParaRPr lang="en-US" sz="900" dirty="0"/>
          </a:p>
        </p:txBody>
      </p:sp>
      <p:sp>
        <p:nvSpPr>
          <p:cNvPr id="11" name="Text 9"/>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55</a:t>
            </a:r>
            <a:endParaRPr lang="en-US" sz="9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name="Slide 56">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SECTION 7 · IMPLICATIONS</a:t>
            </a:r>
            <a:endParaRPr lang="en-US" sz="1100" dirty="0"/>
          </a:p>
        </p:txBody>
      </p:sp>
      <p:sp>
        <p:nvSpPr>
          <p:cNvPr id="3" name="Text 1"/>
          <p:cNvSpPr/>
          <p:nvPr/>
        </p:nvSpPr>
        <p:spPr>
          <a:xfrm>
            <a:off x="566928" y="676656"/>
            <a:ext cx="11055096" cy="8686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For LLM platforms — and the paid-ads wildcard</a:t>
            </a:r>
            <a:endParaRPr lang="en-US" sz="3000" dirty="0"/>
          </a:p>
        </p:txBody>
      </p:sp>
      <p:sp>
        <p:nvSpPr>
          <p:cNvPr id="4" name="Text 2"/>
          <p:cNvSpPr/>
          <p:nvPr/>
        </p:nvSpPr>
        <p:spPr>
          <a:xfrm>
            <a:off x="566928" y="1783080"/>
            <a:ext cx="6766560" cy="4206240"/>
          </a:xfrm>
          <a:prstGeom prst="rect">
            <a:avLst/>
          </a:prstGeom>
          <a:noFill/>
          <a:ln/>
        </p:spPr>
        <p:txBody>
          <a:bodyPr wrap="square" rtlCol="0" anchor="t"/>
          <a:lstStyle/>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The weakness concentrates in simple, routine purchases — exactly what platforms are now targeting.</a:t>
            </a:r>
            <a:endParaRPr lang="en-US" sz="1600" dirty="0"/>
          </a:p>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Initiatives since the study window: instant checkout and agentic shopping (and on-site agents like Amazon's Rufus) to remove the friction of leaving the chat.</a:t>
            </a:r>
            <a:endParaRPr lang="en-US" sz="1600" dirty="0"/>
          </a:p>
          <a:p>
            <a:pPr marL="177800" indent="-177800">
              <a:buSzPct val="100000"/>
              <a:buChar char="•"/>
            </a:pPr>
            <a:r>
              <a:rPr lang="en-US" sz="1600" dirty="0">
                <a:solidFill>
                  <a:srgbClr val="0B2D4A"/>
                </a:solidFill>
                <a:latin typeface="Arial" pitchFamily="34" charset="0"/>
                <a:ea typeface="Arial" pitchFamily="34" charset="-122"/>
                <a:cs typeface="Arial" pitchFamily="34" charset="-120"/>
              </a:rPr>
              <a:t>The bigger shift is </a:t>
            </a:r>
            <a:pPr indent="0" marL="0">
              <a:buNone/>
            </a:pPr>
            <a:r>
              <a:rPr lang="en-US" sz="1600" i="1" dirty="0">
                <a:solidFill>
                  <a:srgbClr val="0B2D4A"/>
                </a:solidFill>
                <a:latin typeface="Arial" pitchFamily="34" charset="0"/>
                <a:ea typeface="Arial" pitchFamily="34" charset="-122"/>
                <a:cs typeface="Arial" pitchFamily="34" charset="-120"/>
              </a:rPr>
              <a:t>paid</a:t>
            </a:r>
            <a:pPr indent="0" marL="0">
              <a:spcAft>
                <a:spcPts val="1000"/>
              </a:spcAft>
              <a:buNone/>
            </a:pPr>
            <a:r>
              <a:rPr lang="en-US" sz="1600" dirty="0">
                <a:solidFill>
                  <a:srgbClr val="0B2D4A"/>
                </a:solidFill>
                <a:latin typeface="Arial" pitchFamily="34" charset="0"/>
                <a:ea typeface="Arial" pitchFamily="34" charset="-122"/>
                <a:cs typeface="Arial" pitchFamily="34" charset="-120"/>
              </a:rPr>
              <a:t>: ChatGPT ads (pLLM) weren't live during the study.</a:t>
            </a:r>
            <a:endParaRPr lang="en-US" sz="1600" dirty="0"/>
          </a:p>
          <a:p>
            <a:pPr marL="177800" indent="-177800">
              <a:buSzPct val="100000"/>
              <a:buChar char="•"/>
            </a:pPr>
            <a:r>
              <a:rPr lang="en-US" sz="1600" dirty="0">
                <a:solidFill>
                  <a:srgbClr val="0B2D4A"/>
                </a:solidFill>
                <a:latin typeface="Arial" pitchFamily="34" charset="0"/>
                <a:ea typeface="Arial" pitchFamily="34" charset="-122"/>
                <a:cs typeface="Arial" pitchFamily="34" charset="-120"/>
              </a:rPr>
              <a:t>Depending on design, sponsored placements could cut friction for simple buys — or erode the trust and usefulness that make </a:t>
            </a:r>
            <a:pPr indent="0" marL="0">
              <a:buNone/>
            </a:pPr>
            <a:r>
              <a:rPr lang="en-US" sz="1600" i="1" dirty="0">
                <a:solidFill>
                  <a:srgbClr val="0B2D4A"/>
                </a:solidFill>
                <a:latin typeface="Arial" pitchFamily="34" charset="0"/>
                <a:ea typeface="Arial" pitchFamily="34" charset="-122"/>
                <a:cs typeface="Arial" pitchFamily="34" charset="-120"/>
              </a:rPr>
              <a:t>organic</a:t>
            </a:r>
            <a:pPr indent="0" marL="0">
              <a:spcAft>
                <a:spcPts val="1000"/>
              </a:spcAft>
              <a:buNone/>
            </a:pPr>
            <a:r>
              <a:rPr lang="en-US" sz="1600" dirty="0">
                <a:solidFill>
                  <a:srgbClr val="0B2D4A"/>
                </a:solidFill>
                <a:latin typeface="Arial" pitchFamily="34" charset="0"/>
                <a:ea typeface="Arial" pitchFamily="34" charset="-122"/>
                <a:cs typeface="Arial" pitchFamily="34" charset="-120"/>
              </a:rPr>
              <a:t> referrals work.</a:t>
            </a:r>
            <a:endParaRPr lang="en-US" sz="1600" dirty="0"/>
          </a:p>
          <a:p>
            <a:pPr marL="177800" indent="-177800">
              <a:buSzPct val="100000"/>
              <a:buChar char="•"/>
            </a:pPr>
            <a:r>
              <a:rPr lang="en-US" sz="1600" dirty="0">
                <a:solidFill>
                  <a:srgbClr val="0B2D4A"/>
                </a:solidFill>
                <a:latin typeface="Arial" pitchFamily="34" charset="0"/>
                <a:ea typeface="Arial" pitchFamily="34" charset="-122"/>
                <a:cs typeface="Arial" pitchFamily="34" charset="-120"/>
              </a:rPr>
              <a:t>Even organic oLLM isn't bias-free: recommendations may carry less </a:t>
            </a:r>
            <a:pPr indent="0" marL="0">
              <a:buNone/>
            </a:pPr>
            <a:r>
              <a:rPr lang="en-US" sz="1600" i="1" dirty="0">
                <a:solidFill>
                  <a:srgbClr val="0B2D4A"/>
                </a:solidFill>
                <a:latin typeface="Arial" pitchFamily="34" charset="0"/>
                <a:ea typeface="Arial" pitchFamily="34" charset="-122"/>
                <a:cs typeface="Arial" pitchFamily="34" charset="-120"/>
              </a:rPr>
              <a:t>advertising</a:t>
            </a:r>
            <a:pPr indent="0" marL="0">
              <a:spcAft>
                <a:spcPts val="1000"/>
              </a:spcAft>
              <a:buNone/>
            </a:pPr>
            <a:r>
              <a:rPr lang="en-US" sz="1600" dirty="0">
                <a:solidFill>
                  <a:srgbClr val="0B2D4A"/>
                </a:solidFill>
                <a:latin typeface="Arial" pitchFamily="34" charset="0"/>
                <a:ea typeface="Arial" pitchFamily="34" charset="-122"/>
                <a:cs typeface="Arial" pitchFamily="34" charset="-120"/>
              </a:rPr>
              <a:t> bias than paid channels, yet could favor brands well-represented in training/retrieved data — a different bias, not no bias.</a:t>
            </a:r>
            <a:endParaRPr lang="en-US" sz="1600" dirty="0"/>
          </a:p>
        </p:txBody>
      </p:sp>
      <p:sp>
        <p:nvSpPr>
          <p:cNvPr id="5" name="Shape 3"/>
          <p:cNvSpPr/>
          <p:nvPr/>
        </p:nvSpPr>
        <p:spPr>
          <a:xfrm>
            <a:off x="7699248" y="1783080"/>
            <a:ext cx="3922776" cy="4114800"/>
          </a:xfrm>
          <a:prstGeom prst="rect">
            <a:avLst/>
          </a:prstGeom>
          <a:solidFill>
            <a:srgbClr val="F7ECE5"/>
          </a:solidFill>
          <a:ln/>
        </p:spPr>
      </p:sp>
      <p:sp>
        <p:nvSpPr>
          <p:cNvPr id="6" name="Shape 4"/>
          <p:cNvSpPr/>
          <p:nvPr/>
        </p:nvSpPr>
        <p:spPr>
          <a:xfrm>
            <a:off x="7699248" y="1783080"/>
            <a:ext cx="36576" cy="4114800"/>
          </a:xfrm>
          <a:prstGeom prst="rect">
            <a:avLst/>
          </a:prstGeom>
          <a:solidFill>
            <a:srgbClr val="D4896E"/>
          </a:solidFill>
          <a:ln/>
        </p:spPr>
      </p:sp>
      <p:sp>
        <p:nvSpPr>
          <p:cNvPr id="7" name="Text 5"/>
          <p:cNvSpPr/>
          <p:nvPr/>
        </p:nvSpPr>
        <p:spPr>
          <a:xfrm>
            <a:off x="7955280" y="2011680"/>
            <a:ext cx="3465576" cy="457200"/>
          </a:xfrm>
          <a:prstGeom prst="rect">
            <a:avLst/>
          </a:prstGeom>
          <a:noFill/>
          <a:ln/>
        </p:spPr>
        <p:txBody>
          <a:bodyPr wrap="square" lIns="0" tIns="0" rIns="0" bIns="0" rtlCol="0" anchor="ctr"/>
          <a:lstStyle/>
          <a:p>
            <a:pPr indent="0" marL="0">
              <a:buNone/>
            </a:pPr>
            <a:r>
              <a:rPr lang="en-US" sz="1400" b="1" dirty="0">
                <a:solidFill>
                  <a:srgbClr val="0B2D4A"/>
                </a:solidFill>
                <a:latin typeface="Arial" pitchFamily="34" charset="0"/>
                <a:ea typeface="Arial" pitchFamily="34" charset="-122"/>
                <a:cs typeface="Arial" pitchFamily="34" charset="-120"/>
              </a:rPr>
              <a:t>Watch this next</a:t>
            </a:r>
            <a:endParaRPr lang="en-US" sz="1400" dirty="0"/>
          </a:p>
        </p:txBody>
      </p:sp>
      <p:sp>
        <p:nvSpPr>
          <p:cNvPr id="8" name="Text 6"/>
          <p:cNvSpPr/>
          <p:nvPr/>
        </p:nvSpPr>
        <p:spPr>
          <a:xfrm>
            <a:off x="7955280" y="2496312"/>
            <a:ext cx="3465576" cy="3200400"/>
          </a:xfrm>
          <a:prstGeom prst="rect">
            <a:avLst/>
          </a:prstGeom>
          <a:noFill/>
          <a:ln/>
        </p:spPr>
        <p:txBody>
          <a:bodyPr wrap="square" lIns="0" tIns="0" rIns="0" bIns="0" rtlCol="0" anchor="t"/>
          <a:lstStyle/>
          <a:p>
            <a:pPr indent="0" marL="0">
              <a:lnSpc>
                <a:spcPct val="112000"/>
              </a:lnSpc>
              <a:buNone/>
            </a:pPr>
            <a:r>
              <a:rPr lang="en-US" sz="1300" dirty="0">
                <a:solidFill>
                  <a:srgbClr val="3A5A7A"/>
                </a:solidFill>
                <a:latin typeface="Arial" pitchFamily="34" charset="0"/>
                <a:ea typeface="Arial" pitchFamily="34" charset="-122"/>
                <a:cs typeface="Arial" pitchFamily="34" charset="-120"/>
              </a:rPr>
              <a:t>Everything in this deck is </a:t>
            </a:r>
            <a:pPr indent="0" marL="0">
              <a:lnSpc>
                <a:spcPct val="112000"/>
              </a:lnSpc>
              <a:buNone/>
            </a:pPr>
            <a:r>
              <a:rPr lang="en-US" sz="1300" i="1" dirty="0">
                <a:solidFill>
                  <a:srgbClr val="3A5A7A"/>
                </a:solidFill>
                <a:latin typeface="Arial" pitchFamily="34" charset="0"/>
                <a:ea typeface="Arial" pitchFamily="34" charset="-122"/>
                <a:cs typeface="Arial" pitchFamily="34" charset="-120"/>
              </a:rPr>
              <a:t>organic</a:t>
            </a:r>
            <a:pPr indent="0" marL="0">
              <a:lnSpc>
                <a:spcPct val="112000"/>
              </a:lnSpc>
              <a:buNone/>
            </a:pPr>
            <a:r>
              <a:rPr lang="en-US" sz="1300" dirty="0">
                <a:solidFill>
                  <a:srgbClr val="3A5A7A"/>
                </a:solidFill>
                <a:latin typeface="Arial" pitchFamily="34" charset="0"/>
                <a:ea typeface="Arial" pitchFamily="34" charset="-122"/>
                <a:cs typeface="Arial" pitchFamily="34" charset="-120"/>
              </a:rPr>
              <a:t> oLLM. Paid LLM traffic (pLLM) could redefine the channel's economics — the single most important thing to watch next.</a:t>
            </a:r>
            <a:endParaRPr lang="en-US" sz="1300" dirty="0"/>
          </a:p>
        </p:txBody>
      </p:sp>
      <p:sp>
        <p:nvSpPr>
          <p:cNvPr id="9" name="Shape 7"/>
          <p:cNvSpPr/>
          <p:nvPr/>
        </p:nvSpPr>
        <p:spPr>
          <a:xfrm>
            <a:off x="566928" y="6382512"/>
            <a:ext cx="11055096" cy="0"/>
          </a:xfrm>
          <a:prstGeom prst="line">
            <a:avLst/>
          </a:prstGeom>
          <a:noFill/>
          <a:ln w="6350">
            <a:solidFill>
              <a:srgbClr val="D7DEE5"/>
            </a:solidFill>
            <a:prstDash val="solid"/>
          </a:ln>
        </p:spPr>
      </p:sp>
      <p:sp>
        <p:nvSpPr>
          <p:cNvPr id="10" name="Text 8"/>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 · </a:t>
            </a:r>
            <a:pPr algn="l" indent="0" marL="0">
              <a:buNone/>
            </a:pPr>
            <a:r>
              <a:rPr lang="en-US" sz="900" u="none" dirty="0">
                <a:solidFill>
                  <a:srgbClr val="A85F43"/>
                </a:solidFill>
                <a:latin typeface="Arial" pitchFamily="34" charset="0"/>
                <a:ea typeface="Arial" pitchFamily="34" charset="-122"/>
                <a:cs typeface="Arial" pitchFamily="34" charset="-120"/>
                <a:hlinkClick r:id="rId1" invalidUrl="" action="" tgtFrame="" tooltip="" history="1" highlightClick="0" endSnd="0">
                  <a:extLst>
                    <a:ext uri="{A12FA001-AC4F-418D-AE19-62706E023703}">
                      <ahyp:hlinkClr xmlns:ahyp="http://schemas.microsoft.com/office/drawing/2018/hyperlinkcolor" val="tx"/>
                    </a:ext>
                  </a:extLst>
                </a:hlinkClick>
              </a:rPr>
              <a:t>organicllm.org</a:t>
            </a:r>
            <a:endParaRPr lang="en-US" sz="900" dirty="0"/>
          </a:p>
        </p:txBody>
      </p:sp>
      <p:sp>
        <p:nvSpPr>
          <p:cNvPr id="11" name="Text 9"/>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56</a:t>
            </a:r>
            <a:endParaRPr lang="en-US" sz="9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name="Slide 57">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SECTION 7 · LIMITATIONS</a:t>
            </a:r>
            <a:endParaRPr lang="en-US" sz="1100" dirty="0"/>
          </a:p>
        </p:txBody>
      </p:sp>
      <p:sp>
        <p:nvSpPr>
          <p:cNvPr id="3" name="Text 1"/>
          <p:cNvSpPr/>
          <p:nvPr/>
        </p:nvSpPr>
        <p:spPr>
          <a:xfrm>
            <a:off x="566928" y="676656"/>
            <a:ext cx="11055096" cy="8686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Limitations — read every result through these</a:t>
            </a:r>
            <a:endParaRPr lang="en-US" sz="3000" dirty="0"/>
          </a:p>
        </p:txBody>
      </p:sp>
      <p:sp>
        <p:nvSpPr>
          <p:cNvPr id="4" name="Text 2"/>
          <p:cNvSpPr/>
          <p:nvPr/>
        </p:nvSpPr>
        <p:spPr>
          <a:xfrm>
            <a:off x="566928" y="1783080"/>
            <a:ext cx="6766560" cy="4206240"/>
          </a:xfrm>
          <a:prstGeom prst="rect">
            <a:avLst/>
          </a:prstGeom>
          <a:noFill/>
          <a:ln/>
        </p:spPr>
        <p:txBody>
          <a:bodyPr wrap="square" rtlCol="0" anchor="t"/>
          <a:lstStyle/>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Descriptive, not causal — vulnerable to differences across channels' users and situations.</a:t>
            </a:r>
            <a:endParaRPr lang="en-US" sz="1600" dirty="0"/>
          </a:p>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Last-click attribution understates oLLM's upper-funnel role (users likely verify LLM picks via search/retailer sites, which then take the conversion credit).</a:t>
            </a:r>
            <a:endParaRPr lang="en-US" sz="1600" dirty="0"/>
          </a:p>
          <a:p>
            <a:pPr marL="177800" indent="-177800">
              <a:buSzPct val="100000"/>
              <a:buChar char="•"/>
            </a:pPr>
            <a:r>
              <a:rPr lang="en-US" sz="1600" dirty="0">
                <a:solidFill>
                  <a:srgbClr val="0B2D4A"/>
                </a:solidFill>
                <a:latin typeface="Arial" pitchFamily="34" charset="0"/>
                <a:ea typeface="Arial" pitchFamily="34" charset="-122"/>
                <a:cs typeface="Arial" pitchFamily="34" charset="-120"/>
              </a:rPr>
              <a:t>Complexity and proficiency are </a:t>
            </a:r>
            <a:pPr indent="0" marL="0">
              <a:buNone/>
            </a:pPr>
            <a:r>
              <a:rPr lang="en-US" sz="1600" i="1" dirty="0">
                <a:solidFill>
                  <a:srgbClr val="0B2D4A"/>
                </a:solidFill>
                <a:latin typeface="Arial" pitchFamily="34" charset="0"/>
                <a:ea typeface="Arial" pitchFamily="34" charset="-122"/>
                <a:cs typeface="Arial" pitchFamily="34" charset="-120"/>
              </a:rPr>
              <a:t>website</a:t>
            </a:r>
            <a:pPr indent="0" marL="0">
              <a:spcAft>
                <a:spcPts val="1000"/>
              </a:spcAft>
              <a:buNone/>
            </a:pPr>
            <a:r>
              <a:rPr lang="en-US" sz="1600" dirty="0">
                <a:solidFill>
                  <a:srgbClr val="0B2D4A"/>
                </a:solidFill>
                <a:latin typeface="Arial" pitchFamily="34" charset="0"/>
                <a:ea typeface="Arial" pitchFamily="34" charset="-122"/>
                <a:cs typeface="Arial" pitchFamily="34" charset="-120"/>
              </a:rPr>
              <a:t>-level proxies, not product- or person-level.</a:t>
            </a:r>
            <a:endParaRPr lang="en-US" sz="1600" dirty="0"/>
          </a:p>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The channel evolves fast — 12 months captures the initial phase; the patterns may not persist.</a:t>
            </a:r>
            <a:endParaRPr lang="en-US" sz="1600" dirty="0"/>
          </a:p>
        </p:txBody>
      </p:sp>
      <p:sp>
        <p:nvSpPr>
          <p:cNvPr id="5" name="Shape 3"/>
          <p:cNvSpPr/>
          <p:nvPr/>
        </p:nvSpPr>
        <p:spPr>
          <a:xfrm>
            <a:off x="7699248" y="1783080"/>
            <a:ext cx="3922776" cy="4114800"/>
          </a:xfrm>
          <a:prstGeom prst="rect">
            <a:avLst/>
          </a:prstGeom>
          <a:solidFill>
            <a:srgbClr val="F7ECE5"/>
          </a:solidFill>
          <a:ln/>
        </p:spPr>
      </p:sp>
      <p:sp>
        <p:nvSpPr>
          <p:cNvPr id="6" name="Shape 4"/>
          <p:cNvSpPr/>
          <p:nvPr/>
        </p:nvSpPr>
        <p:spPr>
          <a:xfrm>
            <a:off x="7699248" y="1783080"/>
            <a:ext cx="36576" cy="4114800"/>
          </a:xfrm>
          <a:prstGeom prst="rect">
            <a:avLst/>
          </a:prstGeom>
          <a:solidFill>
            <a:srgbClr val="D4896E"/>
          </a:solidFill>
          <a:ln/>
        </p:spPr>
      </p:sp>
      <p:sp>
        <p:nvSpPr>
          <p:cNvPr id="7" name="Text 5"/>
          <p:cNvSpPr/>
          <p:nvPr/>
        </p:nvSpPr>
        <p:spPr>
          <a:xfrm>
            <a:off x="7955280" y="2011680"/>
            <a:ext cx="3465576" cy="457200"/>
          </a:xfrm>
          <a:prstGeom prst="rect">
            <a:avLst/>
          </a:prstGeom>
          <a:noFill/>
          <a:ln/>
        </p:spPr>
        <p:txBody>
          <a:bodyPr wrap="square" lIns="0" tIns="0" rIns="0" bIns="0" rtlCol="0" anchor="ctr"/>
          <a:lstStyle/>
          <a:p>
            <a:pPr indent="0" marL="0">
              <a:buNone/>
            </a:pPr>
            <a:r>
              <a:rPr lang="en-US" sz="1400" b="1" dirty="0">
                <a:solidFill>
                  <a:srgbClr val="0B2D4A"/>
                </a:solidFill>
                <a:latin typeface="Arial" pitchFamily="34" charset="0"/>
                <a:ea typeface="Arial" pitchFamily="34" charset="-122"/>
                <a:cs typeface="Arial" pitchFamily="34" charset="-120"/>
              </a:rPr>
              <a:t>What would settle it</a:t>
            </a:r>
            <a:endParaRPr lang="en-US" sz="1400" dirty="0"/>
          </a:p>
        </p:txBody>
      </p:sp>
      <p:sp>
        <p:nvSpPr>
          <p:cNvPr id="8" name="Text 6"/>
          <p:cNvSpPr/>
          <p:nvPr/>
        </p:nvSpPr>
        <p:spPr>
          <a:xfrm>
            <a:off x="7955280" y="2496312"/>
            <a:ext cx="3465576" cy="3200400"/>
          </a:xfrm>
          <a:prstGeom prst="rect">
            <a:avLst/>
          </a:prstGeom>
          <a:noFill/>
          <a:ln/>
        </p:spPr>
        <p:txBody>
          <a:bodyPr wrap="square" lIns="0" tIns="0" rIns="0" bIns="0" rtlCol="0" anchor="t"/>
          <a:lstStyle/>
          <a:p>
            <a:pPr indent="0" marL="0">
              <a:lnSpc>
                <a:spcPct val="112000"/>
              </a:lnSpc>
              <a:buNone/>
            </a:pPr>
            <a:r>
              <a:rPr lang="en-US" sz="1300" dirty="0">
                <a:solidFill>
                  <a:srgbClr val="3A5A7A"/>
                </a:solidFill>
                <a:latin typeface="Arial" pitchFamily="34" charset="0"/>
                <a:ea typeface="Arial" pitchFamily="34" charset="-122"/>
                <a:cs typeface="Arial" pitchFamily="34" charset="-120"/>
              </a:rPr>
              <a:t>Multi-touch attribution or on-site experiments could isolate oLLM's upper-funnel contribution and turn these descriptive patterns into causal estimates.</a:t>
            </a:r>
            <a:endParaRPr lang="en-US" sz="1300" dirty="0"/>
          </a:p>
        </p:txBody>
      </p:sp>
      <p:sp>
        <p:nvSpPr>
          <p:cNvPr id="9" name="Shape 7"/>
          <p:cNvSpPr/>
          <p:nvPr/>
        </p:nvSpPr>
        <p:spPr>
          <a:xfrm>
            <a:off x="566928" y="6382512"/>
            <a:ext cx="11055096" cy="0"/>
          </a:xfrm>
          <a:prstGeom prst="line">
            <a:avLst/>
          </a:prstGeom>
          <a:noFill/>
          <a:ln w="6350">
            <a:solidFill>
              <a:srgbClr val="D7DEE5"/>
            </a:solidFill>
            <a:prstDash val="solid"/>
          </a:ln>
        </p:spPr>
      </p:sp>
      <p:sp>
        <p:nvSpPr>
          <p:cNvPr id="10" name="Text 8"/>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 · </a:t>
            </a:r>
            <a:pPr algn="l" indent="0" marL="0">
              <a:buNone/>
            </a:pPr>
            <a:r>
              <a:rPr lang="en-US" sz="900" u="none" dirty="0">
                <a:solidFill>
                  <a:srgbClr val="A85F43"/>
                </a:solidFill>
                <a:latin typeface="Arial" pitchFamily="34" charset="0"/>
                <a:ea typeface="Arial" pitchFamily="34" charset="-122"/>
                <a:cs typeface="Arial" pitchFamily="34" charset="-120"/>
                <a:hlinkClick r:id="rId1" invalidUrl="" action="" tgtFrame="" tooltip="" history="1" highlightClick="0" endSnd="0">
                  <a:extLst>
                    <a:ext uri="{A12FA001-AC4F-418D-AE19-62706E023703}">
                      <ahyp:hlinkClr xmlns:ahyp="http://schemas.microsoft.com/office/drawing/2018/hyperlinkcolor" val="tx"/>
                    </a:ext>
                  </a:extLst>
                </a:hlinkClick>
              </a:rPr>
              <a:t>organicllm.org</a:t>
            </a:r>
            <a:endParaRPr lang="en-US" sz="900" dirty="0"/>
          </a:p>
        </p:txBody>
      </p:sp>
      <p:sp>
        <p:nvSpPr>
          <p:cNvPr id="11" name="Text 9"/>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57</a:t>
            </a:r>
            <a:endParaRPr lang="en-US" sz="9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name="Slide 58">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SECTION 7 · WRAP-UP</a:t>
            </a:r>
            <a:endParaRPr lang="en-US" sz="1100" dirty="0"/>
          </a:p>
        </p:txBody>
      </p:sp>
      <p:sp>
        <p:nvSpPr>
          <p:cNvPr id="3" name="Text 1"/>
          <p:cNvSpPr/>
          <p:nvPr/>
        </p:nvSpPr>
        <p:spPr>
          <a:xfrm>
            <a:off x="566928" y="676656"/>
            <a:ext cx="11055096" cy="8686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Five things students should leave with</a:t>
            </a:r>
            <a:endParaRPr lang="en-US" sz="3000" dirty="0"/>
          </a:p>
        </p:txBody>
      </p:sp>
      <p:sp>
        <p:nvSpPr>
          <p:cNvPr id="4" name="Text 2"/>
          <p:cNvSpPr/>
          <p:nvPr/>
        </p:nvSpPr>
        <p:spPr>
          <a:xfrm>
            <a:off x="566928" y="1783080"/>
            <a:ext cx="11055096" cy="4206240"/>
          </a:xfrm>
          <a:prstGeom prst="rect">
            <a:avLst/>
          </a:prstGeom>
          <a:noFill/>
          <a:ln/>
        </p:spPr>
        <p:txBody>
          <a:bodyPr wrap="square" rtlCol="0" anchor="t"/>
          <a:lstStyle/>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New but tiny: oLLM appeared in August 2024 and is still under 0.2% of sessions.</a:t>
            </a:r>
            <a:endParaRPr lang="en-US" sz="1600" dirty="0"/>
          </a:p>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Middling quality today: it out-converts only paid social; bounce rate is its bright spot.</a:t>
            </a:r>
            <a:endParaRPr lang="en-US" sz="1600" dirty="0"/>
          </a:p>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Resist the hype: rigorous modeling overturns cherry-picked case studies claiming oLLM beats search.</a:t>
            </a:r>
            <a:endParaRPr lang="en-US" sz="1600" dirty="0"/>
          </a:p>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Context-dependent: oLLM is genuinely competitive for complex products and proficient audiences.</a:t>
            </a:r>
            <a:endParaRPr lang="en-US" sz="1600" dirty="0"/>
          </a:p>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Improving, with a catch: conversion rises while order value falls — modest net gains, with paid ads the big unknown ahead.</a:t>
            </a:r>
            <a:endParaRPr lang="en-US" sz="1600" dirty="0"/>
          </a:p>
        </p:txBody>
      </p:sp>
      <p:sp>
        <p:nvSpPr>
          <p:cNvPr id="5" name="Shape 3"/>
          <p:cNvSpPr/>
          <p:nvPr/>
        </p:nvSpPr>
        <p:spPr>
          <a:xfrm>
            <a:off x="566928" y="6382512"/>
            <a:ext cx="11055096" cy="0"/>
          </a:xfrm>
          <a:prstGeom prst="line">
            <a:avLst/>
          </a:prstGeom>
          <a:noFill/>
          <a:ln w="6350">
            <a:solidFill>
              <a:srgbClr val="D7DEE5"/>
            </a:solidFill>
            <a:prstDash val="solid"/>
          </a:ln>
        </p:spPr>
      </p:sp>
      <p:sp>
        <p:nvSpPr>
          <p:cNvPr id="6" name="Text 4"/>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 · </a:t>
            </a:r>
            <a:pPr algn="l" indent="0" marL="0">
              <a:buNone/>
            </a:pPr>
            <a:r>
              <a:rPr lang="en-US" sz="900" u="none" dirty="0">
                <a:solidFill>
                  <a:srgbClr val="A85F43"/>
                </a:solidFill>
                <a:latin typeface="Arial" pitchFamily="34" charset="0"/>
                <a:ea typeface="Arial" pitchFamily="34" charset="-122"/>
                <a:cs typeface="Arial" pitchFamily="34" charset="-120"/>
                <a:hlinkClick r:id="rId1" invalidUrl="" action="" tgtFrame="" tooltip="" history="1" highlightClick="0" endSnd="0">
                  <a:extLst>
                    <a:ext uri="{A12FA001-AC4F-418D-AE19-62706E023703}">
                      <ahyp:hlinkClr xmlns:ahyp="http://schemas.microsoft.com/office/drawing/2018/hyperlinkcolor" val="tx"/>
                    </a:ext>
                  </a:extLst>
                </a:hlinkClick>
              </a:rPr>
              <a:t>organicllm.org</a:t>
            </a:r>
            <a:endParaRPr lang="en-US" sz="900" dirty="0"/>
          </a:p>
        </p:txBody>
      </p:sp>
      <p:sp>
        <p:nvSpPr>
          <p:cNvPr id="7" name="Text 5"/>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58</a:t>
            </a:r>
            <a:endParaRPr lang="en-US" sz="9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name="Slide 59">
    <p:bg>
      <p:bgPr>
        <a:solidFill>
          <a:srgbClr val="0B2D4A"/>
        </a:solidFill>
      </p:bgPr>
    </p:bg>
    <p:spTree>
      <p:nvGrpSpPr>
        <p:cNvPr id="1" name=""/>
        <p:cNvGrpSpPr/>
        <p:nvPr/>
      </p:nvGrpSpPr>
      <p:grpSpPr>
        <a:xfrm>
          <a:off x="0" y="0"/>
          <a:ext cx="0" cy="0"/>
          <a:chOff x="0" y="0"/>
          <a:chExt cx="0" cy="0"/>
        </a:xfrm>
      </p:grpSpPr>
      <p:sp>
        <p:nvSpPr>
          <p:cNvPr id="2" name="Shape 0"/>
          <p:cNvSpPr/>
          <p:nvPr/>
        </p:nvSpPr>
        <p:spPr>
          <a:xfrm>
            <a:off x="0" y="0"/>
            <a:ext cx="91440" cy="6858000"/>
          </a:xfrm>
          <a:prstGeom prst="rect">
            <a:avLst/>
          </a:prstGeom>
          <a:solidFill>
            <a:srgbClr val="D4896E"/>
          </a:solidFill>
          <a:ln/>
        </p:spPr>
      </p:sp>
      <p:sp>
        <p:nvSpPr>
          <p:cNvPr id="3" name="Text 1"/>
          <p:cNvSpPr/>
          <p:nvPr/>
        </p:nvSpPr>
        <p:spPr>
          <a:xfrm>
            <a:off x="1005840" y="822960"/>
            <a:ext cx="10058400" cy="365760"/>
          </a:xfrm>
          <a:prstGeom prst="rect">
            <a:avLst/>
          </a:prstGeom>
          <a:noFill/>
          <a:ln/>
        </p:spPr>
        <p:txBody>
          <a:bodyPr wrap="square" lIns="0" tIns="0" rIns="0" bIns="0" rtlCol="0" anchor="ctr"/>
          <a:lstStyle/>
          <a:p>
            <a:pPr indent="0" marL="0">
              <a:buNone/>
            </a:pPr>
            <a:r>
              <a:rPr lang="en-US" sz="1300" b="1" spc="400" kern="0" dirty="0">
                <a:solidFill>
                  <a:srgbClr val="E7B4A1"/>
                </a:solidFill>
                <a:latin typeface="Arial" pitchFamily="34" charset="0"/>
                <a:ea typeface="Arial" pitchFamily="34" charset="-122"/>
                <a:cs typeface="Arial" pitchFamily="34" charset="-120"/>
              </a:rPr>
              <a:t>CITE &amp; REUSE</a:t>
            </a:r>
            <a:endParaRPr lang="en-US" sz="1300" dirty="0"/>
          </a:p>
        </p:txBody>
      </p:sp>
      <p:sp>
        <p:nvSpPr>
          <p:cNvPr id="4" name="Text 2"/>
          <p:cNvSpPr/>
          <p:nvPr/>
        </p:nvSpPr>
        <p:spPr>
          <a:xfrm>
            <a:off x="1005840" y="1234440"/>
            <a:ext cx="10058400" cy="731520"/>
          </a:xfrm>
          <a:prstGeom prst="rect">
            <a:avLst/>
          </a:prstGeom>
          <a:noFill/>
          <a:ln/>
        </p:spPr>
        <p:txBody>
          <a:bodyPr wrap="square" lIns="0" tIns="0" rIns="0" bIns="0" rtlCol="0" anchor="ctr"/>
          <a:lstStyle/>
          <a:p>
            <a:pPr indent="0" marL="0">
              <a:buNone/>
            </a:pPr>
            <a:r>
              <a:rPr lang="en-US" sz="3000" b="1" dirty="0">
                <a:solidFill>
                  <a:srgbClr val="FFFFFF"/>
                </a:solidFill>
                <a:latin typeface="Arial" pitchFamily="34" charset="0"/>
                <a:ea typeface="Arial" pitchFamily="34" charset="-122"/>
                <a:cs typeface="Arial" pitchFamily="34" charset="-120"/>
              </a:rPr>
              <a:t>Cite, read, and reuse</a:t>
            </a:r>
            <a:endParaRPr lang="en-US" sz="3000" dirty="0"/>
          </a:p>
        </p:txBody>
      </p:sp>
      <p:sp>
        <p:nvSpPr>
          <p:cNvPr id="5" name="Text 3"/>
          <p:cNvSpPr/>
          <p:nvPr/>
        </p:nvSpPr>
        <p:spPr>
          <a:xfrm>
            <a:off x="1005840" y="2286000"/>
            <a:ext cx="7498080" cy="320040"/>
          </a:xfrm>
          <a:prstGeom prst="rect">
            <a:avLst/>
          </a:prstGeom>
          <a:noFill/>
          <a:ln/>
        </p:spPr>
        <p:txBody>
          <a:bodyPr wrap="square" lIns="0" tIns="0" rIns="0" bIns="0" rtlCol="0" anchor="ctr"/>
          <a:lstStyle/>
          <a:p>
            <a:pPr indent="0" marL="0">
              <a:buNone/>
            </a:pPr>
            <a:r>
              <a:rPr lang="en-US" sz="1300" b="1" dirty="0">
                <a:solidFill>
                  <a:srgbClr val="E7B4A1"/>
                </a:solidFill>
                <a:latin typeface="Arial" pitchFamily="34" charset="0"/>
                <a:ea typeface="Arial" pitchFamily="34" charset="-122"/>
                <a:cs typeface="Arial" pitchFamily="34" charset="-120"/>
              </a:rPr>
              <a:t>How to cite</a:t>
            </a:r>
            <a:endParaRPr lang="en-US" sz="1300" dirty="0"/>
          </a:p>
        </p:txBody>
      </p:sp>
      <p:sp>
        <p:nvSpPr>
          <p:cNvPr id="6" name="Text 4"/>
          <p:cNvSpPr/>
          <p:nvPr/>
        </p:nvSpPr>
        <p:spPr>
          <a:xfrm>
            <a:off x="1005840" y="2606040"/>
            <a:ext cx="7498080" cy="914400"/>
          </a:xfrm>
          <a:prstGeom prst="rect">
            <a:avLst/>
          </a:prstGeom>
          <a:noFill/>
          <a:ln/>
        </p:spPr>
        <p:txBody>
          <a:bodyPr wrap="square" lIns="0" tIns="0" rIns="0" bIns="0" rtlCol="0" anchor="ctr"/>
          <a:lstStyle/>
          <a:p>
            <a:pPr indent="0" marL="0">
              <a:lnSpc>
                <a:spcPct val="115000"/>
              </a:lnSpc>
              <a:buNone/>
            </a:pPr>
            <a:r>
              <a:rPr lang="en-US" sz="1350" dirty="0">
                <a:solidFill>
                  <a:srgbClr val="C9D6E2"/>
                </a:solidFill>
                <a:latin typeface="Arial" pitchFamily="34" charset="0"/>
                <a:ea typeface="Arial" pitchFamily="34" charset="-122"/>
                <a:cs typeface="Arial" pitchFamily="34" charset="-120"/>
              </a:rPr>
              <a:t>Kaiser, M., &amp; Schulze, C. (forthcoming). ChatGPT Referrals to E-Commerce Websites: How Do LLMs Compare Against Traditional Channels? Marketing Science.</a:t>
            </a:r>
            <a:endParaRPr lang="en-US" sz="1350" dirty="0"/>
          </a:p>
        </p:txBody>
      </p:sp>
      <p:sp>
        <p:nvSpPr>
          <p:cNvPr id="7" name="Text 5"/>
          <p:cNvSpPr/>
          <p:nvPr/>
        </p:nvSpPr>
        <p:spPr>
          <a:xfrm>
            <a:off x="1005840" y="3611880"/>
            <a:ext cx="7498080" cy="320040"/>
          </a:xfrm>
          <a:prstGeom prst="rect">
            <a:avLst/>
          </a:prstGeom>
          <a:noFill/>
          <a:ln/>
        </p:spPr>
        <p:txBody>
          <a:bodyPr wrap="square" lIns="0" tIns="0" rIns="0" bIns="0" rtlCol="0" anchor="ctr"/>
          <a:lstStyle/>
          <a:p>
            <a:pPr indent="0" marL="0">
              <a:buNone/>
            </a:pPr>
            <a:r>
              <a:rPr lang="en-US" sz="1300" b="1" dirty="0">
                <a:solidFill>
                  <a:srgbClr val="E7B4A1"/>
                </a:solidFill>
                <a:latin typeface="Arial" pitchFamily="34" charset="0"/>
                <a:ea typeface="Arial" pitchFamily="34" charset="-122"/>
                <a:cs typeface="Arial" pitchFamily="34" charset="-120"/>
              </a:rPr>
              <a:t>Links</a:t>
            </a:r>
            <a:endParaRPr lang="en-US" sz="1300" dirty="0"/>
          </a:p>
        </p:txBody>
      </p:sp>
      <p:sp>
        <p:nvSpPr>
          <p:cNvPr id="8" name="Text 6"/>
          <p:cNvSpPr/>
          <p:nvPr/>
        </p:nvSpPr>
        <p:spPr>
          <a:xfrm>
            <a:off x="1005840" y="3931920"/>
            <a:ext cx="1942186" cy="384048"/>
          </a:xfrm>
          <a:prstGeom prst="rect">
            <a:avLst/>
          </a:prstGeom>
          <a:noFill/>
          <a:ln/>
        </p:spPr>
        <p:txBody>
          <a:bodyPr wrap="square" lIns="0" tIns="0" rIns="0" bIns="0" rtlCol="0" anchor="ctr"/>
          <a:lstStyle/>
          <a:p>
            <a:pPr algn="l" indent="0" marL="0">
              <a:buNone/>
            </a:pPr>
            <a:r>
              <a:rPr lang="en-US" sz="1300" b="1" u="none" dirty="0">
                <a:solidFill>
                  <a:srgbClr val="E7B4A1"/>
                </a:solidFill>
                <a:latin typeface="Arial" pitchFamily="34" charset="0"/>
                <a:ea typeface="Arial" pitchFamily="34" charset="-122"/>
                <a:cs typeface="Arial" pitchFamily="34" charset="-120"/>
                <a:hlinkClick r:id="rId1" invalidUrl="" action="" tgtFrame="" tooltip="" history="1" highlightClick="0" endSnd="0">
                  <a:extLst>
                    <a:ext uri="{A12FA001-AC4F-418D-AE19-62706E023703}">
                      <ahyp:hlinkClr xmlns:ahyp="http://schemas.microsoft.com/office/drawing/2018/hyperlinkcolor" val="tx"/>
                    </a:ext>
                  </a:extLst>
                </a:hlinkClick>
              </a:rPr>
              <a:t>Marketing Science (DOI)</a:t>
            </a:r>
            <a:endParaRPr lang="en-US" sz="1300" dirty="0"/>
          </a:p>
        </p:txBody>
      </p:sp>
      <p:sp>
        <p:nvSpPr>
          <p:cNvPr id="9" name="Text 7"/>
          <p:cNvSpPr/>
          <p:nvPr/>
        </p:nvSpPr>
        <p:spPr>
          <a:xfrm>
            <a:off x="3057754" y="3931920"/>
            <a:ext cx="201168" cy="384048"/>
          </a:xfrm>
          <a:prstGeom prst="rect">
            <a:avLst/>
          </a:prstGeom>
          <a:noFill/>
          <a:ln/>
        </p:spPr>
        <p:txBody>
          <a:bodyPr wrap="square" lIns="0" tIns="0" rIns="0" bIns="0" rtlCol="0" anchor="ctr"/>
          <a:lstStyle/>
          <a:p>
            <a:pPr algn="ctr" indent="0" marL="0">
              <a:buNone/>
            </a:pPr>
            <a:r>
              <a:rPr lang="en-US" sz="1300" dirty="0">
                <a:solidFill>
                  <a:srgbClr val="6E86A0"/>
                </a:solidFill>
                <a:latin typeface="Arial" pitchFamily="34" charset="0"/>
                <a:ea typeface="Arial" pitchFamily="34" charset="-122"/>
                <a:cs typeface="Arial" pitchFamily="34" charset="-120"/>
              </a:rPr>
              <a:t>|</a:t>
            </a:r>
            <a:endParaRPr lang="en-US" sz="1300" dirty="0"/>
          </a:p>
        </p:txBody>
      </p:sp>
      <p:sp>
        <p:nvSpPr>
          <p:cNvPr id="10" name="Text 8"/>
          <p:cNvSpPr/>
          <p:nvPr/>
        </p:nvSpPr>
        <p:spPr>
          <a:xfrm>
            <a:off x="3368650" y="3931920"/>
            <a:ext cx="1137514" cy="384048"/>
          </a:xfrm>
          <a:prstGeom prst="rect">
            <a:avLst/>
          </a:prstGeom>
          <a:noFill/>
          <a:ln/>
        </p:spPr>
        <p:txBody>
          <a:bodyPr wrap="square" lIns="0" tIns="0" rIns="0" bIns="0" rtlCol="0" anchor="ctr"/>
          <a:lstStyle/>
          <a:p>
            <a:pPr algn="l" indent="0" marL="0">
              <a:buNone/>
            </a:pPr>
            <a:r>
              <a:rPr lang="en-US" sz="1300" b="1" u="none" dirty="0">
                <a:solidFill>
                  <a:srgbClr val="E7B4A1"/>
                </a:solidFill>
                <a:latin typeface="Arial" pitchFamily="34" charset="0"/>
                <a:ea typeface="Arial" pitchFamily="34" charset="-122"/>
                <a:cs typeface="Arial" pitchFamily="34" charset="-120"/>
                <a:hlinkClick r:id="rId2" invalidUrl="" action="" tgtFrame="" tooltip="" history="1" highlightClick="0" endSnd="0">
                  <a:extLst>
                    <a:ext uri="{A12FA001-AC4F-418D-AE19-62706E023703}">
                      <ahyp:hlinkClr xmlns:ahyp="http://schemas.microsoft.com/office/drawing/2018/hyperlinkcolor" val="tx"/>
                    </a:ext>
                  </a:extLst>
                </a:hlinkClick>
              </a:rPr>
              <a:t>SSRN preprint</a:t>
            </a:r>
            <a:endParaRPr lang="en-US" sz="1300" dirty="0"/>
          </a:p>
        </p:txBody>
      </p:sp>
      <p:sp>
        <p:nvSpPr>
          <p:cNvPr id="11" name="Text 9"/>
          <p:cNvSpPr/>
          <p:nvPr/>
        </p:nvSpPr>
        <p:spPr>
          <a:xfrm>
            <a:off x="4615891" y="3931920"/>
            <a:ext cx="201168" cy="384048"/>
          </a:xfrm>
          <a:prstGeom prst="rect">
            <a:avLst/>
          </a:prstGeom>
          <a:noFill/>
          <a:ln/>
        </p:spPr>
        <p:txBody>
          <a:bodyPr wrap="square" lIns="0" tIns="0" rIns="0" bIns="0" rtlCol="0" anchor="ctr"/>
          <a:lstStyle/>
          <a:p>
            <a:pPr algn="ctr" indent="0" marL="0">
              <a:buNone/>
            </a:pPr>
            <a:r>
              <a:rPr lang="en-US" sz="1300" dirty="0">
                <a:solidFill>
                  <a:srgbClr val="6E86A0"/>
                </a:solidFill>
                <a:latin typeface="Arial" pitchFamily="34" charset="0"/>
                <a:ea typeface="Arial" pitchFamily="34" charset="-122"/>
                <a:cs typeface="Arial" pitchFamily="34" charset="-120"/>
              </a:rPr>
              <a:t>|</a:t>
            </a:r>
            <a:endParaRPr lang="en-US" sz="1300" dirty="0"/>
          </a:p>
        </p:txBody>
      </p:sp>
      <p:sp>
        <p:nvSpPr>
          <p:cNvPr id="12" name="Text 10"/>
          <p:cNvSpPr/>
          <p:nvPr/>
        </p:nvSpPr>
        <p:spPr>
          <a:xfrm>
            <a:off x="4926787" y="3931920"/>
            <a:ext cx="1217981" cy="384048"/>
          </a:xfrm>
          <a:prstGeom prst="rect">
            <a:avLst/>
          </a:prstGeom>
          <a:noFill/>
          <a:ln/>
        </p:spPr>
        <p:txBody>
          <a:bodyPr wrap="square" lIns="0" tIns="0" rIns="0" bIns="0" rtlCol="0" anchor="ctr"/>
          <a:lstStyle/>
          <a:p>
            <a:pPr algn="l" indent="0" marL="0">
              <a:buNone/>
            </a:pPr>
            <a:r>
              <a:rPr lang="en-US" sz="1300" b="1" u="none" dirty="0">
                <a:solidFill>
                  <a:srgbClr val="E7B4A1"/>
                </a:solidFill>
                <a:latin typeface="Arial" pitchFamily="34" charset="0"/>
                <a:ea typeface="Arial" pitchFamily="34" charset="-122"/>
                <a:cs typeface="Arial" pitchFamily="34" charset="-120"/>
                <a:hlinkClick r:id="rId3" invalidUrl="" action="" tgtFrame="" tooltip="" history="1" highlightClick="0" endSnd="0">
                  <a:extLst>
                    <a:ext uri="{A12FA001-AC4F-418D-AE19-62706E023703}">
                      <ahyp:hlinkClr xmlns:ahyp="http://schemas.microsoft.com/office/drawing/2018/hyperlinkcolor" val="tx"/>
                    </a:ext>
                  </a:extLst>
                </a:hlinkClick>
              </a:rPr>
              <a:t>organicllm.org</a:t>
            </a:r>
            <a:endParaRPr lang="en-US" sz="1300" dirty="0"/>
          </a:p>
        </p:txBody>
      </p:sp>
      <p:sp>
        <p:nvSpPr>
          <p:cNvPr id="13" name="Text 11"/>
          <p:cNvSpPr/>
          <p:nvPr/>
        </p:nvSpPr>
        <p:spPr>
          <a:xfrm>
            <a:off x="1005840" y="4352544"/>
            <a:ext cx="2344522" cy="384048"/>
          </a:xfrm>
          <a:prstGeom prst="rect">
            <a:avLst/>
          </a:prstGeom>
          <a:noFill/>
          <a:ln/>
        </p:spPr>
        <p:txBody>
          <a:bodyPr wrap="square" lIns="0" tIns="0" rIns="0" bIns="0" rtlCol="0" anchor="ctr"/>
          <a:lstStyle/>
          <a:p>
            <a:pPr algn="l" indent="0" marL="0">
              <a:buNone/>
            </a:pPr>
            <a:r>
              <a:rPr lang="en-US" sz="1300" b="1" u="none" dirty="0">
                <a:solidFill>
                  <a:srgbClr val="E7B4A1"/>
                </a:solidFill>
                <a:latin typeface="Arial" pitchFamily="34" charset="0"/>
                <a:ea typeface="Arial" pitchFamily="34" charset="-122"/>
                <a:cs typeface="Arial" pitchFamily="34" charset="-120"/>
                <a:hlinkClick r:id="rId4" invalidUrl="" action="" tgtFrame="" tooltip="" history="1" highlightClick="0" endSnd="0">
                  <a:extLst>
                    <a:ext uri="{A12FA001-AC4F-418D-AE19-62706E023703}">
                      <ahyp:hlinkClr xmlns:ahyp="http://schemas.microsoft.com/office/drawing/2018/hyperlinkcolor" val="tx"/>
                    </a:ext>
                  </a:extLst>
                </a:hlinkClick>
              </a:rPr>
              <a:t>Christian Schulze · LinkedIn</a:t>
            </a:r>
            <a:endParaRPr lang="en-US" sz="1300" dirty="0"/>
          </a:p>
        </p:txBody>
      </p:sp>
      <p:sp>
        <p:nvSpPr>
          <p:cNvPr id="14" name="Text 12"/>
          <p:cNvSpPr/>
          <p:nvPr/>
        </p:nvSpPr>
        <p:spPr>
          <a:xfrm>
            <a:off x="3460090" y="4352544"/>
            <a:ext cx="201168" cy="384048"/>
          </a:xfrm>
          <a:prstGeom prst="rect">
            <a:avLst/>
          </a:prstGeom>
          <a:noFill/>
          <a:ln/>
        </p:spPr>
        <p:txBody>
          <a:bodyPr wrap="square" lIns="0" tIns="0" rIns="0" bIns="0" rtlCol="0" anchor="ctr"/>
          <a:lstStyle/>
          <a:p>
            <a:pPr algn="ctr" indent="0" marL="0">
              <a:buNone/>
            </a:pPr>
            <a:r>
              <a:rPr lang="en-US" sz="1300" dirty="0">
                <a:solidFill>
                  <a:srgbClr val="6E86A0"/>
                </a:solidFill>
                <a:latin typeface="Arial" pitchFamily="34" charset="0"/>
                <a:ea typeface="Arial" pitchFamily="34" charset="-122"/>
                <a:cs typeface="Arial" pitchFamily="34" charset="-120"/>
              </a:rPr>
              <a:t>|</a:t>
            </a:r>
            <a:endParaRPr lang="en-US" sz="1300" dirty="0"/>
          </a:p>
        </p:txBody>
      </p:sp>
      <p:sp>
        <p:nvSpPr>
          <p:cNvPr id="15" name="Text 13"/>
          <p:cNvSpPr/>
          <p:nvPr/>
        </p:nvSpPr>
        <p:spPr>
          <a:xfrm>
            <a:off x="3770986" y="4352544"/>
            <a:ext cx="2344522" cy="384048"/>
          </a:xfrm>
          <a:prstGeom prst="rect">
            <a:avLst/>
          </a:prstGeom>
          <a:noFill/>
          <a:ln/>
        </p:spPr>
        <p:txBody>
          <a:bodyPr wrap="square" lIns="0" tIns="0" rIns="0" bIns="0" rtlCol="0" anchor="ctr"/>
          <a:lstStyle/>
          <a:p>
            <a:pPr algn="l" indent="0" marL="0">
              <a:buNone/>
            </a:pPr>
            <a:r>
              <a:rPr lang="en-US" sz="1300" b="1" u="none" dirty="0">
                <a:solidFill>
                  <a:srgbClr val="E7B4A1"/>
                </a:solidFill>
                <a:latin typeface="Arial" pitchFamily="34" charset="0"/>
                <a:ea typeface="Arial" pitchFamily="34" charset="-122"/>
                <a:cs typeface="Arial" pitchFamily="34" charset="-120"/>
                <a:hlinkClick r:id="rId5" invalidUrl="" action="" tgtFrame="" tooltip="" history="1" highlightClick="0" endSnd="0">
                  <a:extLst>
                    <a:ext uri="{A12FA001-AC4F-418D-AE19-62706E023703}">
                      <ahyp:hlinkClr xmlns:ahyp="http://schemas.microsoft.com/office/drawing/2018/hyperlinkcolor" val="tx"/>
                    </a:ext>
                  </a:extLst>
                </a:hlinkClick>
              </a:rPr>
              <a:t>Maximilian Kaiser · LinkedIn</a:t>
            </a:r>
            <a:endParaRPr lang="en-US" sz="1300" dirty="0"/>
          </a:p>
        </p:txBody>
      </p:sp>
      <p:sp>
        <p:nvSpPr>
          <p:cNvPr id="16" name="Text 14"/>
          <p:cNvSpPr/>
          <p:nvPr/>
        </p:nvSpPr>
        <p:spPr>
          <a:xfrm>
            <a:off x="1005840" y="5029200"/>
            <a:ext cx="7498080" cy="1280160"/>
          </a:xfrm>
          <a:prstGeom prst="rect">
            <a:avLst/>
          </a:prstGeom>
          <a:noFill/>
          <a:ln/>
        </p:spPr>
        <p:txBody>
          <a:bodyPr wrap="square" lIns="0" tIns="0" rIns="0" bIns="0" rtlCol="0" anchor="t"/>
          <a:lstStyle/>
          <a:p>
            <a:pPr indent="0" marL="0">
              <a:lnSpc>
                <a:spcPct val="120000"/>
              </a:lnSpc>
              <a:buNone/>
            </a:pPr>
            <a:r>
              <a:rPr lang="en-US" sz="1200" dirty="0">
                <a:solidFill>
                  <a:srgbClr val="AFC0CE"/>
                </a:solidFill>
                <a:latin typeface="Arial" pitchFamily="34" charset="0"/>
                <a:ea typeface="Arial" pitchFamily="34" charset="-122"/>
                <a:cs typeface="Arial" pitchFamily="34" charset="-120"/>
              </a:rPr>
              <a:t>These teaching slides are provided for non-commercial educational use. Figures are the authors' own, reproduced from the paper. License: CC BY-NC 4.0. Please keep attribution to the authors.</a:t>
            </a:r>
            <a:endParaRPr lang="en-US" sz="1200" dirty="0"/>
          </a:p>
        </p:txBody>
      </p:sp>
      <p:sp>
        <p:nvSpPr>
          <p:cNvPr id="17" name="Shape 15"/>
          <p:cNvSpPr/>
          <p:nvPr/>
        </p:nvSpPr>
        <p:spPr>
          <a:xfrm>
            <a:off x="8778240" y="2286000"/>
            <a:ext cx="2377440" cy="3200400"/>
          </a:xfrm>
          <a:prstGeom prst="roundRect">
            <a:avLst>
              <a:gd name="adj" fmla="val 3077"/>
            </a:avLst>
          </a:prstGeom>
          <a:solidFill>
            <a:srgbClr val="FFFFFF"/>
          </a:solidFill>
          <a:ln/>
        </p:spPr>
      </p:sp>
      <p:pic>
        <p:nvPicPr>
          <p:cNvPr id="18" name="Image 0" descr="/home/ubuntu/ollm-teaching-deck/assets/figures/qr-organicllm-slides.png">    </p:cNvPr>
          <p:cNvPicPr>
            <a:picLocks noChangeAspect="1"/>
          </p:cNvPicPr>
          <p:nvPr/>
        </p:nvPicPr>
        <p:blipFill>
          <a:blip r:embed="rId6"/>
          <a:stretch>
            <a:fillRect/>
          </a:stretch>
        </p:blipFill>
        <p:spPr>
          <a:xfrm>
            <a:off x="9006840" y="2487168"/>
            <a:ext cx="1920240" cy="1920240"/>
          </a:xfrm>
          <a:prstGeom prst="rect">
            <a:avLst/>
          </a:prstGeom>
        </p:spPr>
      </p:pic>
      <p:sp>
        <p:nvSpPr>
          <p:cNvPr id="19" name="Text 16"/>
          <p:cNvSpPr/>
          <p:nvPr/>
        </p:nvSpPr>
        <p:spPr>
          <a:xfrm>
            <a:off x="8869680" y="4498848"/>
            <a:ext cx="2194560" cy="274320"/>
          </a:xfrm>
          <a:prstGeom prst="rect">
            <a:avLst/>
          </a:prstGeom>
          <a:noFill/>
          <a:ln/>
        </p:spPr>
        <p:txBody>
          <a:bodyPr wrap="square" lIns="0" tIns="0" rIns="0" bIns="0" rtlCol="0" anchor="ctr"/>
          <a:lstStyle/>
          <a:p>
            <a:pPr algn="ctr" indent="0" marL="0">
              <a:buNone/>
            </a:pPr>
            <a:r>
              <a:rPr lang="en-US" sz="1150" b="1" dirty="0">
                <a:solidFill>
                  <a:srgbClr val="0B2D4A"/>
                </a:solidFill>
                <a:latin typeface="Arial" pitchFamily="34" charset="0"/>
                <a:ea typeface="Arial" pitchFamily="34" charset="-122"/>
                <a:cs typeface="Arial" pitchFamily="34" charset="-120"/>
              </a:rPr>
              <a:t>organicllm.org</a:t>
            </a:r>
            <a:endParaRPr lang="en-US" sz="1150" dirty="0"/>
          </a:p>
        </p:txBody>
      </p:sp>
      <p:sp>
        <p:nvSpPr>
          <p:cNvPr id="20" name="Text 17"/>
          <p:cNvSpPr/>
          <p:nvPr/>
        </p:nvSpPr>
        <p:spPr>
          <a:xfrm>
            <a:off x="8887968" y="4791456"/>
            <a:ext cx="2157984" cy="548640"/>
          </a:xfrm>
          <a:prstGeom prst="rect">
            <a:avLst/>
          </a:prstGeom>
          <a:noFill/>
          <a:ln/>
        </p:spPr>
        <p:txBody>
          <a:bodyPr wrap="square" lIns="0" tIns="0" rIns="0" bIns="0" rtlCol="0" anchor="t"/>
          <a:lstStyle/>
          <a:p>
            <a:pPr algn="ctr" indent="0" marL="0">
              <a:lnSpc>
                <a:spcPct val="105000"/>
              </a:lnSpc>
              <a:buNone/>
            </a:pPr>
            <a:r>
              <a:rPr lang="en-US" sz="950" dirty="0">
                <a:solidFill>
                  <a:srgbClr val="3A5A7A"/>
                </a:solidFill>
                <a:latin typeface="Arial" pitchFamily="34" charset="0"/>
                <a:ea typeface="Arial" pitchFamily="34" charset="-122"/>
                <a:cs typeface="Arial" pitchFamily="34" charset="-120"/>
              </a:rPr>
              <a:t>Research paper, background info, and the latest version of these slides</a:t>
            </a:r>
            <a:endParaRPr lang="en-US" sz="9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SECTION 1 · A NEW CHANNEL</a:t>
            </a:r>
            <a:endParaRPr lang="en-US" sz="1100" dirty="0"/>
          </a:p>
        </p:txBody>
      </p:sp>
      <p:sp>
        <p:nvSpPr>
          <p:cNvPr id="3" name="Text 1"/>
          <p:cNvSpPr/>
          <p:nvPr/>
        </p:nvSpPr>
        <p:spPr>
          <a:xfrm>
            <a:off x="566928" y="676656"/>
            <a:ext cx="11055096" cy="6400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What is organic LLM traffic (oLLM)?</a:t>
            </a:r>
            <a:endParaRPr lang="en-US" sz="3000" dirty="0"/>
          </a:p>
        </p:txBody>
      </p:sp>
      <p:sp>
        <p:nvSpPr>
          <p:cNvPr id="4" name="Text 2"/>
          <p:cNvSpPr/>
          <p:nvPr/>
        </p:nvSpPr>
        <p:spPr>
          <a:xfrm>
            <a:off x="566928" y="1335024"/>
            <a:ext cx="11055096" cy="457200"/>
          </a:xfrm>
          <a:prstGeom prst="rect">
            <a:avLst/>
          </a:prstGeom>
          <a:noFill/>
          <a:ln/>
        </p:spPr>
        <p:txBody>
          <a:bodyPr wrap="square" lIns="0" tIns="0" rIns="0" bIns="0" rtlCol="0" anchor="ctr"/>
          <a:lstStyle/>
          <a:p>
            <a:pPr indent="0" marL="0">
              <a:buNone/>
            </a:pPr>
            <a:r>
              <a:rPr lang="en-US" sz="1350" b="1" dirty="0">
                <a:solidFill>
                  <a:srgbClr val="A85F43"/>
                </a:solidFill>
                <a:latin typeface="Arial" pitchFamily="34" charset="0"/>
                <a:ea typeface="Arial" pitchFamily="34" charset="-122"/>
                <a:cs typeface="Arial" pitchFamily="34" charset="-120"/>
              </a:rPr>
              <a:t>Takeaway:  </a:t>
            </a:r>
            <a:pPr indent="0" marL="0">
              <a:buNone/>
            </a:pPr>
            <a:r>
              <a:rPr lang="en-US" sz="1350" dirty="0">
                <a:solidFill>
                  <a:srgbClr val="0B2D4A"/>
                </a:solidFill>
                <a:latin typeface="Arial" pitchFamily="34" charset="0"/>
                <a:ea typeface="Arial" pitchFamily="34" charset="-122"/>
                <a:cs typeface="Arial" pitchFamily="34" charset="-120"/>
              </a:rPr>
              <a:t>oLLM = the organic (unpaid) outgoing links ChatGPT shows when a user expresses purchase intent — e.g., product comparisons with country-specific 'Buy' links.</a:t>
            </a:r>
            <a:endParaRPr lang="en-US" sz="1350" dirty="0"/>
          </a:p>
        </p:txBody>
      </p:sp>
      <p:pic>
        <p:nvPicPr>
          <p:cNvPr id="5" name="Image 0" descr="/home/ubuntu/ollm-teaching-deck/assets/figures/Kaiser_Schulze_oLLM_fig_1.png">    </p:cNvPr>
          <p:cNvPicPr>
            <a:picLocks noChangeAspect="1"/>
          </p:cNvPicPr>
          <p:nvPr/>
        </p:nvPicPr>
        <p:blipFill>
          <a:blip r:embed="rId1"/>
          <a:stretch>
            <a:fillRect/>
          </a:stretch>
        </p:blipFill>
        <p:spPr>
          <a:xfrm>
            <a:off x="3823778" y="1828800"/>
            <a:ext cx="4541396" cy="3922776"/>
          </a:xfrm>
          <a:prstGeom prst="rect">
            <a:avLst/>
          </a:prstGeom>
        </p:spPr>
      </p:pic>
      <p:sp>
        <p:nvSpPr>
          <p:cNvPr id="6" name="Text 3"/>
          <p:cNvSpPr/>
          <p:nvPr/>
        </p:nvSpPr>
        <p:spPr>
          <a:xfrm>
            <a:off x="566928" y="5797296"/>
            <a:ext cx="11055096" cy="457200"/>
          </a:xfrm>
          <a:prstGeom prst="rect">
            <a:avLst/>
          </a:prstGeom>
          <a:noFill/>
          <a:ln/>
        </p:spPr>
        <p:txBody>
          <a:bodyPr wrap="square" lIns="0" tIns="0" rIns="0" bIns="0" rtlCol="0" anchor="ctr"/>
          <a:lstStyle/>
          <a:p>
            <a:pPr algn="ctr" indent="0" marL="0">
              <a:buNone/>
            </a:pPr>
            <a:r>
              <a:rPr lang="en-US" sz="1050" i="1" dirty="0">
                <a:solidFill>
                  <a:srgbClr val="3A5A7A"/>
                </a:solidFill>
                <a:latin typeface="Arial" pitchFamily="34" charset="0"/>
                <a:ea typeface="Arial" pitchFamily="34" charset="-122"/>
                <a:cs typeface="Arial" pitchFamily="34" charset="-120"/>
              </a:rPr>
              <a:t>Figure 1. ChatGPT product recommendations for espresso machines, featuring outgoing links to online retailers.</a:t>
            </a:r>
            <a:endParaRPr lang="en-US" sz="1050" dirty="0"/>
          </a:p>
        </p:txBody>
      </p:sp>
      <p:sp>
        <p:nvSpPr>
          <p:cNvPr id="7" name="Shape 4"/>
          <p:cNvSpPr/>
          <p:nvPr/>
        </p:nvSpPr>
        <p:spPr>
          <a:xfrm>
            <a:off x="566928" y="6382512"/>
            <a:ext cx="11055096" cy="0"/>
          </a:xfrm>
          <a:prstGeom prst="line">
            <a:avLst/>
          </a:prstGeom>
          <a:noFill/>
          <a:ln w="6350">
            <a:solidFill>
              <a:srgbClr val="D7DEE5"/>
            </a:solidFill>
            <a:prstDash val="solid"/>
          </a:ln>
        </p:spPr>
      </p:sp>
      <p:sp>
        <p:nvSpPr>
          <p:cNvPr id="8" name="Text 5"/>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 · </a:t>
            </a:r>
            <a:pPr algn="l" indent="0" marL="0">
              <a:buNone/>
            </a:pPr>
            <a:r>
              <a:rPr lang="en-US" sz="900" u="none" dirty="0">
                <a:solidFill>
                  <a:srgbClr val="A85F43"/>
                </a:solidFill>
                <a:latin typeface="Arial" pitchFamily="34" charset="0"/>
                <a:ea typeface="Arial" pitchFamily="34" charset="-122"/>
                <a:cs typeface="Arial" pitchFamily="34" charset="-120"/>
                <a:hlinkClick r:id="rId2" invalidUrl="" action="" tgtFrame="" tooltip="" history="1" highlightClick="0" endSnd="0">
                  <a:extLst>
                    <a:ext uri="{A12FA001-AC4F-418D-AE19-62706E023703}">
                      <ahyp:hlinkClr xmlns:ahyp="http://schemas.microsoft.com/office/drawing/2018/hyperlinkcolor" val="tx"/>
                    </a:ext>
                  </a:extLst>
                </a:hlinkClick>
              </a:rPr>
              <a:t>organicllm.org</a:t>
            </a:r>
            <a:endParaRPr lang="en-US" sz="900" dirty="0"/>
          </a:p>
        </p:txBody>
      </p:sp>
      <p:sp>
        <p:nvSpPr>
          <p:cNvPr id="9" name="Text 6"/>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6</a:t>
            </a:r>
            <a:endParaRPr lang="en-US" sz="9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name="Slide 60">
    <p:bg>
      <p:bgPr>
        <a:solidFill>
          <a:srgbClr val="0B2D4A"/>
        </a:solidFill>
      </p:bgPr>
    </p:bg>
    <p:spTree>
      <p:nvGrpSpPr>
        <p:cNvPr id="1" name=""/>
        <p:cNvGrpSpPr/>
        <p:nvPr/>
      </p:nvGrpSpPr>
      <p:grpSpPr>
        <a:xfrm>
          <a:off x="0" y="0"/>
          <a:ext cx="0" cy="0"/>
          <a:chOff x="0" y="0"/>
          <a:chExt cx="0" cy="0"/>
        </a:xfrm>
      </p:grpSpPr>
      <p:sp>
        <p:nvSpPr>
          <p:cNvPr id="2" name="Text 0"/>
          <p:cNvSpPr/>
          <p:nvPr/>
        </p:nvSpPr>
        <p:spPr>
          <a:xfrm>
            <a:off x="676656" y="3429000"/>
            <a:ext cx="10058400" cy="365760"/>
          </a:xfrm>
          <a:prstGeom prst="rect">
            <a:avLst/>
          </a:prstGeom>
          <a:noFill/>
          <a:ln/>
        </p:spPr>
        <p:txBody>
          <a:bodyPr wrap="square" lIns="0" tIns="0" rIns="0" bIns="0" rtlCol="0" anchor="ctr"/>
          <a:lstStyle/>
          <a:p>
            <a:pPr indent="0" marL="0">
              <a:buNone/>
            </a:pPr>
            <a:r>
              <a:rPr lang="en-US" sz="1300" b="1" spc="400" kern="0" dirty="0">
                <a:solidFill>
                  <a:srgbClr val="E7B4A1"/>
                </a:solidFill>
                <a:latin typeface="Arial" pitchFamily="34" charset="0"/>
                <a:ea typeface="Arial" pitchFamily="34" charset="-122"/>
                <a:cs typeface="Arial" pitchFamily="34" charset="-120"/>
              </a:rPr>
              <a:t>FOR THE CURIOUS · SAME PAPER, MORE DEPTH</a:t>
            </a:r>
            <a:endParaRPr lang="en-US" sz="1300" dirty="0"/>
          </a:p>
        </p:txBody>
      </p:sp>
      <p:sp>
        <p:nvSpPr>
          <p:cNvPr id="3" name="Text 1"/>
          <p:cNvSpPr/>
          <p:nvPr/>
        </p:nvSpPr>
        <p:spPr>
          <a:xfrm>
            <a:off x="658368" y="3794760"/>
            <a:ext cx="10424160" cy="1645920"/>
          </a:xfrm>
          <a:prstGeom prst="rect">
            <a:avLst/>
          </a:prstGeom>
          <a:noFill/>
          <a:ln/>
        </p:spPr>
        <p:txBody>
          <a:bodyPr wrap="square" lIns="0" tIns="0" rIns="0" bIns="0" rtlCol="0" anchor="ctr"/>
          <a:lstStyle/>
          <a:p>
            <a:pPr indent="0" marL="0">
              <a:lnSpc>
                <a:spcPct val="104000"/>
              </a:lnSpc>
              <a:buNone/>
            </a:pPr>
            <a:r>
              <a:rPr lang="en-US" sz="3600" b="1" dirty="0">
                <a:solidFill>
                  <a:srgbClr val="FFFFFF"/>
                </a:solidFill>
                <a:latin typeface="Arial" pitchFamily="34" charset="0"/>
                <a:ea typeface="Arial" pitchFamily="34" charset="-122"/>
                <a:cs typeface="Arial" pitchFamily="34" charset="-120"/>
              </a:rPr>
              <a:t>Online Appendix</a:t>
            </a:r>
            <a:endParaRPr lang="en-US" sz="3600" dirty="0"/>
          </a:p>
        </p:txBody>
      </p:sp>
      <p:sp>
        <p:nvSpPr>
          <p:cNvPr id="4" name="Text 2"/>
          <p:cNvSpPr/>
          <p:nvPr/>
        </p:nvSpPr>
        <p:spPr>
          <a:xfrm>
            <a:off x="676656" y="5074920"/>
            <a:ext cx="9692640" cy="731520"/>
          </a:xfrm>
          <a:prstGeom prst="rect">
            <a:avLst/>
          </a:prstGeom>
          <a:noFill/>
          <a:ln/>
        </p:spPr>
        <p:txBody>
          <a:bodyPr wrap="square" lIns="0" tIns="0" rIns="0" bIns="0" rtlCol="0" anchor="ctr"/>
          <a:lstStyle/>
          <a:p>
            <a:pPr indent="0" marL="0">
              <a:lnSpc>
                <a:spcPct val="110000"/>
              </a:lnSpc>
              <a:buNone/>
            </a:pPr>
            <a:r>
              <a:rPr lang="en-US" sz="1500" dirty="0">
                <a:solidFill>
                  <a:srgbClr val="C9D6E2"/>
                </a:solidFill>
                <a:latin typeface="Arial" pitchFamily="34" charset="0"/>
                <a:ea typeface="Arial" pitchFamily="34" charset="-122"/>
                <a:cs typeface="Arial" pitchFamily="34" charset="-120"/>
              </a:rPr>
              <a:t>Complete category &amp; geographic coverage, full methodology and weighting, robustness across every metric, the quartile tables behind the heterogeneity figures, the reconciliation with industry reports, and directions for future research.</a:t>
            </a:r>
            <a:endParaRPr lang="en-US" sz="15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name="Slide 61">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APPENDIX A · COVERAGE</a:t>
            </a:r>
            <a:endParaRPr lang="en-US" sz="1100" dirty="0"/>
          </a:p>
        </p:txBody>
      </p:sp>
      <p:sp>
        <p:nvSpPr>
          <p:cNvPr id="3" name="Text 1"/>
          <p:cNvSpPr/>
          <p:nvPr/>
        </p:nvSpPr>
        <p:spPr>
          <a:xfrm>
            <a:off x="566928" y="676656"/>
            <a:ext cx="11055096" cy="8686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24 categories — far beyond Amazon-style retail</a:t>
            </a:r>
            <a:endParaRPr lang="en-US" sz="3000" dirty="0"/>
          </a:p>
        </p:txBody>
      </p:sp>
      <p:sp>
        <p:nvSpPr>
          <p:cNvPr id="4" name="Text 2"/>
          <p:cNvSpPr/>
          <p:nvPr/>
        </p:nvSpPr>
        <p:spPr>
          <a:xfrm>
            <a:off x="566928" y="1783080"/>
            <a:ext cx="6766560" cy="4206240"/>
          </a:xfrm>
          <a:prstGeom prst="rect">
            <a:avLst/>
          </a:prstGeom>
          <a:noFill/>
          <a:ln/>
        </p:spPr>
        <p:txBody>
          <a:bodyPr wrap="square" rtlCol="0" anchor="t"/>
          <a:lstStyle/>
          <a:p>
            <a:pPr marL="177800" indent="-177800">
              <a:buSzPct val="100000"/>
              <a:buChar char="•"/>
            </a:pPr>
            <a:r>
              <a:rPr lang="en-US" sz="1600" dirty="0">
                <a:solidFill>
                  <a:srgbClr val="0B2D4A"/>
                </a:solidFill>
                <a:latin typeface="Arial" pitchFamily="34" charset="0"/>
                <a:ea typeface="Arial" pitchFamily="34" charset="-122"/>
                <a:cs typeface="Arial" pitchFamily="34" charset="-120"/>
              </a:rPr>
              <a:t>The 973 sites span all 24 SimilarWeb top-level categories — this is </a:t>
            </a:r>
            <a:pPr indent="0" marL="0">
              <a:buNone/>
            </a:pPr>
            <a:r>
              <a:rPr lang="en-US" sz="1600" i="1" dirty="0">
                <a:solidFill>
                  <a:srgbClr val="0B2D4A"/>
                </a:solidFill>
                <a:latin typeface="Arial" pitchFamily="34" charset="0"/>
                <a:ea typeface="Arial" pitchFamily="34" charset="-122"/>
                <a:cs typeface="Arial" pitchFamily="34" charset="-120"/>
              </a:rPr>
              <a:t>not</a:t>
            </a:r>
            <a:pPr indent="0" marL="0">
              <a:spcAft>
                <a:spcPts val="1000"/>
              </a:spcAft>
              <a:buNone/>
            </a:pPr>
            <a:r>
              <a:rPr lang="en-US" sz="1600" dirty="0">
                <a:solidFill>
                  <a:srgbClr val="0B2D4A"/>
                </a:solidFill>
                <a:latin typeface="Arial" pitchFamily="34" charset="0"/>
                <a:ea typeface="Arial" pitchFamily="34" charset="-122"/>
                <a:cs typeface="Arial" pitchFamily="34" charset="-120"/>
              </a:rPr>
              <a:t> only consumer retail.</a:t>
            </a:r>
            <a:endParaRPr lang="en-US" sz="1600" dirty="0"/>
          </a:p>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B2B &amp; industrial are fully included — e.g. Business &amp; Consumer Services and Heavy Industry &amp; Engineering (example sites of these categories: indeed.com, paypal.com, fedex.com; caterpillar.com, boeing.com, ge.com).</a:t>
            </a:r>
            <a:endParaRPr lang="en-US" sz="1600" dirty="0"/>
          </a:p>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Also Finance, Law &amp; Government, Vehicles, Jobs &amp; Career, Travel, Health and Education (example sites: chase.com, coinbase.com; irs.gov, gov.uk; tesla.com, ford.com).</a:t>
            </a:r>
            <a:endParaRPr lang="en-US" sz="1600" dirty="0"/>
          </a:p>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“Conversion” is category-appropriate: a retail checkout, a finance wire or insurance premium, a SaaS subscription, a government fee — see the conversion-logic and the full category table next.</a:t>
            </a:r>
            <a:endParaRPr lang="en-US" sz="1600" dirty="0"/>
          </a:p>
        </p:txBody>
      </p:sp>
      <p:sp>
        <p:nvSpPr>
          <p:cNvPr id="5" name="Shape 3"/>
          <p:cNvSpPr/>
          <p:nvPr/>
        </p:nvSpPr>
        <p:spPr>
          <a:xfrm>
            <a:off x="7699248" y="1783080"/>
            <a:ext cx="3922776" cy="4114800"/>
          </a:xfrm>
          <a:prstGeom prst="rect">
            <a:avLst/>
          </a:prstGeom>
          <a:solidFill>
            <a:srgbClr val="F7ECE5"/>
          </a:solidFill>
          <a:ln/>
        </p:spPr>
      </p:sp>
      <p:sp>
        <p:nvSpPr>
          <p:cNvPr id="6" name="Shape 4"/>
          <p:cNvSpPr/>
          <p:nvPr/>
        </p:nvSpPr>
        <p:spPr>
          <a:xfrm>
            <a:off x="7699248" y="1783080"/>
            <a:ext cx="36576" cy="4114800"/>
          </a:xfrm>
          <a:prstGeom prst="rect">
            <a:avLst/>
          </a:prstGeom>
          <a:solidFill>
            <a:srgbClr val="D4896E"/>
          </a:solidFill>
          <a:ln/>
        </p:spPr>
      </p:sp>
      <p:sp>
        <p:nvSpPr>
          <p:cNvPr id="7" name="Text 5"/>
          <p:cNvSpPr/>
          <p:nvPr/>
        </p:nvSpPr>
        <p:spPr>
          <a:xfrm>
            <a:off x="7955280" y="2011680"/>
            <a:ext cx="3465576" cy="457200"/>
          </a:xfrm>
          <a:prstGeom prst="rect">
            <a:avLst/>
          </a:prstGeom>
          <a:noFill/>
          <a:ln/>
        </p:spPr>
        <p:txBody>
          <a:bodyPr wrap="square" lIns="0" tIns="0" rIns="0" bIns="0" rtlCol="0" anchor="ctr"/>
          <a:lstStyle/>
          <a:p>
            <a:pPr indent="0" marL="0">
              <a:buNone/>
            </a:pPr>
            <a:r>
              <a:rPr lang="en-US" sz="1400" b="1" dirty="0">
                <a:solidFill>
                  <a:srgbClr val="0B2D4A"/>
                </a:solidFill>
                <a:latin typeface="Arial" pitchFamily="34" charset="0"/>
                <a:ea typeface="Arial" pitchFamily="34" charset="-122"/>
                <a:cs typeface="Arial" pitchFamily="34" charset="-120"/>
              </a:rPr>
              <a:t>Two clarifications</a:t>
            </a:r>
            <a:endParaRPr lang="en-US" sz="1400" dirty="0"/>
          </a:p>
        </p:txBody>
      </p:sp>
      <p:sp>
        <p:nvSpPr>
          <p:cNvPr id="8" name="Text 6"/>
          <p:cNvSpPr/>
          <p:nvPr/>
        </p:nvSpPr>
        <p:spPr>
          <a:xfrm>
            <a:off x="7955280" y="2496312"/>
            <a:ext cx="3465576" cy="3200400"/>
          </a:xfrm>
          <a:prstGeom prst="rect">
            <a:avLst/>
          </a:prstGeom>
          <a:noFill/>
          <a:ln/>
        </p:spPr>
        <p:txBody>
          <a:bodyPr wrap="square" lIns="0" tIns="0" rIns="0" bIns="0" rtlCol="0" anchor="t"/>
          <a:lstStyle/>
          <a:p>
            <a:pPr indent="0" marL="0">
              <a:lnSpc>
                <a:spcPct val="112000"/>
              </a:lnSpc>
              <a:buNone/>
            </a:pPr>
            <a:r>
              <a:rPr lang="en-US" sz="1300" dirty="0">
                <a:solidFill>
                  <a:srgbClr val="3A5A7A"/>
                </a:solidFill>
                <a:latin typeface="Arial" pitchFamily="34" charset="0"/>
                <a:ea typeface="Arial" pitchFamily="34" charset="-122"/>
                <a:cs typeface="Arial" pitchFamily="34" charset="-120"/>
              </a:rPr>
              <a:t>1. “Is this just online shops?” No — B2B, industrial, financial, government and service categories are all in the panel, each with its own conversion.</a:t>
            </a:r>
            <a:endParaRPr lang="en-US" sz="1300" dirty="0"/>
          </a:p>
          <a:p>
            <a:pPr indent="0" marL="0">
              <a:lnSpc>
                <a:spcPct val="112000"/>
              </a:lnSpc>
              <a:buNone/>
            </a:pPr>
            <a:endParaRPr lang="en-US" sz="1300" dirty="0"/>
          </a:p>
          <a:p>
            <a:pPr indent="0" marL="0">
              <a:lnSpc>
                <a:spcPct val="112000"/>
              </a:lnSpc>
              <a:buNone/>
            </a:pPr>
            <a:r>
              <a:rPr lang="en-US" sz="1300" dirty="0">
                <a:solidFill>
                  <a:srgbClr val="3A5A7A"/>
                </a:solidFill>
                <a:latin typeface="Arial" pitchFamily="34" charset="0"/>
                <a:ea typeface="Arial" pitchFamily="34" charset="-122"/>
                <a:cs typeface="Arial" pitchFamily="34" charset="-120"/>
              </a:rPr>
              <a:t>2. The domains shown are SimilarWeb </a:t>
            </a:r>
            <a:endParaRPr lang="en-US" sz="1300" dirty="0"/>
          </a:p>
          <a:p>
            <a:pPr indent="0" marL="0">
              <a:lnSpc>
                <a:spcPct val="112000"/>
              </a:lnSpc>
              <a:buNone/>
            </a:pPr>
            <a:r>
              <a:rPr lang="en-US" sz="1300" i="1" dirty="0">
                <a:solidFill>
                  <a:srgbClr val="3A5A7A"/>
                </a:solidFill>
                <a:latin typeface="Arial" pitchFamily="34" charset="0"/>
                <a:ea typeface="Arial" pitchFamily="34" charset="-122"/>
                <a:cs typeface="Arial" pitchFamily="34" charset="-120"/>
              </a:rPr>
              <a:t>examples</a:t>
            </a:r>
            <a:pPr indent="0" marL="0">
              <a:lnSpc>
                <a:spcPct val="112000"/>
              </a:lnSpc>
              <a:buNone/>
            </a:pPr>
            <a:r>
              <a:rPr lang="en-US" sz="1300" dirty="0">
                <a:solidFill>
                  <a:srgbClr val="3A5A7A"/>
                </a:solidFill>
                <a:latin typeface="Arial" pitchFamily="34" charset="0"/>
                <a:ea typeface="Arial" pitchFamily="34" charset="-122"/>
                <a:cs typeface="Arial" pitchFamily="34" charset="-120"/>
              </a:rPr>
              <a:t> of each category — illustrative of the kind of site, </a:t>
            </a:r>
            <a:pPr indent="0" marL="0">
              <a:lnSpc>
                <a:spcPct val="112000"/>
              </a:lnSpc>
              <a:buNone/>
            </a:pPr>
            <a:r>
              <a:rPr lang="en-US" sz="1300" i="1" dirty="0">
                <a:solidFill>
                  <a:srgbClr val="3A5A7A"/>
                </a:solidFill>
                <a:latin typeface="Arial" pitchFamily="34" charset="0"/>
                <a:ea typeface="Arial" pitchFamily="34" charset="-122"/>
                <a:cs typeface="Arial" pitchFamily="34" charset="-120"/>
              </a:rPr>
              <a:t>not</a:t>
            </a:r>
            <a:pPr indent="0" marL="0">
              <a:lnSpc>
                <a:spcPct val="112000"/>
              </a:lnSpc>
              <a:buNone/>
            </a:pPr>
            <a:r>
              <a:rPr lang="en-US" sz="1300" dirty="0">
                <a:solidFill>
                  <a:srgbClr val="3A5A7A"/>
                </a:solidFill>
                <a:latin typeface="Arial" pitchFamily="34" charset="0"/>
                <a:ea typeface="Arial" pitchFamily="34" charset="-122"/>
                <a:cs typeface="Arial" pitchFamily="34" charset="-120"/>
              </a:rPr>
              <a:t> necessarily sites in this dataset.</a:t>
            </a:r>
            <a:endParaRPr lang="en-US" sz="1300" dirty="0"/>
          </a:p>
        </p:txBody>
      </p:sp>
      <p:sp>
        <p:nvSpPr>
          <p:cNvPr id="9" name="Shape 7"/>
          <p:cNvSpPr/>
          <p:nvPr/>
        </p:nvSpPr>
        <p:spPr>
          <a:xfrm>
            <a:off x="566928" y="6382512"/>
            <a:ext cx="11055096" cy="0"/>
          </a:xfrm>
          <a:prstGeom prst="line">
            <a:avLst/>
          </a:prstGeom>
          <a:noFill/>
          <a:ln w="6350">
            <a:solidFill>
              <a:srgbClr val="D7DEE5"/>
            </a:solidFill>
            <a:prstDash val="solid"/>
          </a:ln>
        </p:spPr>
      </p:sp>
      <p:sp>
        <p:nvSpPr>
          <p:cNvPr id="10" name="Text 8"/>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 · </a:t>
            </a:r>
            <a:pPr algn="l" indent="0" marL="0">
              <a:buNone/>
            </a:pPr>
            <a:r>
              <a:rPr lang="en-US" sz="900" u="none" dirty="0">
                <a:solidFill>
                  <a:srgbClr val="A85F43"/>
                </a:solidFill>
                <a:latin typeface="Arial" pitchFamily="34" charset="0"/>
                <a:ea typeface="Arial" pitchFamily="34" charset="-122"/>
                <a:cs typeface="Arial" pitchFamily="34" charset="-120"/>
                <a:hlinkClick r:id="rId1" invalidUrl="" action="" tgtFrame="" tooltip="" history="1" highlightClick="0" endSnd="0">
                  <a:extLst>
                    <a:ext uri="{A12FA001-AC4F-418D-AE19-62706E023703}">
                      <ahyp:hlinkClr xmlns:ahyp="http://schemas.microsoft.com/office/drawing/2018/hyperlinkcolor" val="tx"/>
                    </a:ext>
                  </a:extLst>
                </a:hlinkClick>
              </a:rPr>
              <a:t>organicllm.org</a:t>
            </a:r>
            <a:endParaRPr lang="en-US" sz="900" dirty="0"/>
          </a:p>
        </p:txBody>
      </p:sp>
      <p:sp>
        <p:nvSpPr>
          <p:cNvPr id="11" name="Text 9"/>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61</a:t>
            </a:r>
            <a:endParaRPr lang="en-US" sz="9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name="Slide 62">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APPENDIX A · COVERAGE (TABLE A.1, 1 OF 2)</a:t>
            </a:r>
            <a:endParaRPr lang="en-US" sz="1100" dirty="0"/>
          </a:p>
        </p:txBody>
      </p:sp>
      <p:sp>
        <p:nvSpPr>
          <p:cNvPr id="3" name="Text 1"/>
          <p:cNvSpPr/>
          <p:nvPr/>
        </p:nvSpPr>
        <p:spPr>
          <a:xfrm>
            <a:off x="566928" y="676656"/>
            <a:ext cx="11055096" cy="8686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All 24 categories — volume &amp; oLLM share (part 1)</a:t>
            </a:r>
            <a:endParaRPr lang="en-US" sz="3000" dirty="0"/>
          </a:p>
        </p:txBody>
      </p:sp>
      <p:graphicFrame>
        <p:nvGraphicFramePr>
          <p:cNvPr id="63" name="Table 0"/>
          <p:cNvGraphicFramePr>
            <a:graphicFrameLocks noGrp="1"/>
          </p:cNvGraphicFramePr>
          <p:nvPr>
            <p:extLst>
              <p:ext uri="{D42A27DB-BD31-4B8C-83A1-F6EECF244321}">
                <p14:modId xmlns:p14="http://schemas.microsoft.com/office/powerpoint/2010/main" val="1579011935"/>
              </p:ext>
            </p:extLst>
          </p:nvPr>
        </p:nvGraphicFramePr>
        <p:xfrm>
          <a:off x="566928" y="1737360"/>
          <a:ext cx="11055096" cy="914400"/>
        </p:xfrm>
        <a:graphic>
          <a:graphicData uri="http://schemas.openxmlformats.org/drawingml/2006/table">
            <a:tbl>
              <a:tblPr/>
              <a:tblGrid>
                <a:gridCol w="3657600"/>
                <a:gridCol w="1920240"/>
                <a:gridCol w="1920240"/>
                <a:gridCol w="1783080"/>
                <a:gridCol w="1773936"/>
              </a:tblGrid>
              <a:tr h="329184">
                <a:tc>
                  <a:txBody>
                    <a:bodyPr/>
                    <a:lstStyle/>
                    <a:p>
                      <a:pPr algn="ctr" indent="0" marL="0">
                        <a:buNone/>
                      </a:pPr>
                      <a:r>
                        <a:rPr lang="en-US" sz="1150" b="1" dirty="0">
                          <a:solidFill>
                            <a:srgbClr val="FFFFFF"/>
                          </a:solidFill>
                          <a:latin typeface="Arial" pitchFamily="34" charset="0"/>
                          <a:ea typeface="Arial" pitchFamily="34" charset="-122"/>
                          <a:cs typeface="Arial" pitchFamily="34" charset="-120"/>
                        </a:rPr>
                        <a:t>Category</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0B2D4A"/>
                    </a:solidFill>
                  </a:tcPr>
                </a:tc>
                <a:tc>
                  <a:txBody>
                    <a:bodyPr/>
                    <a:lstStyle/>
                    <a:p>
                      <a:pPr algn="ctr" indent="0" marL="0">
                        <a:buNone/>
                      </a:pPr>
                      <a:r>
                        <a:rPr lang="en-US" sz="1150" b="1" dirty="0">
                          <a:solidFill>
                            <a:srgbClr val="FFFFFF"/>
                          </a:solidFill>
                          <a:latin typeface="Arial" pitchFamily="34" charset="0"/>
                          <a:ea typeface="Arial" pitchFamily="34" charset="-122"/>
                          <a:cs typeface="Arial" pitchFamily="34" charset="-120"/>
                        </a:rPr>
                        <a:t>Sessions (M)</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0B2D4A"/>
                    </a:solidFill>
                  </a:tcPr>
                </a:tc>
                <a:tc>
                  <a:txBody>
                    <a:bodyPr/>
                    <a:lstStyle/>
                    <a:p>
                      <a:pPr algn="ctr" indent="0" marL="0">
                        <a:buNone/>
                      </a:pPr>
                      <a:r>
                        <a:rPr lang="en-US" sz="1150" b="1" dirty="0">
                          <a:solidFill>
                            <a:srgbClr val="FFFFFF"/>
                          </a:solidFill>
                          <a:latin typeface="Arial" pitchFamily="34" charset="0"/>
                          <a:ea typeface="Arial" pitchFamily="34" charset="-122"/>
                          <a:cs typeface="Arial" pitchFamily="34" charset="-120"/>
                        </a:rPr>
                        <a:t>Revenue ($M)</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0B2D4A"/>
                    </a:solidFill>
                  </a:tcPr>
                </a:tc>
                <a:tc>
                  <a:txBody>
                    <a:bodyPr/>
                    <a:lstStyle/>
                    <a:p>
                      <a:pPr algn="ctr" indent="0" marL="0">
                        <a:buNone/>
                      </a:pPr>
                      <a:r>
                        <a:rPr lang="en-US" sz="1150" b="1" dirty="0">
                          <a:solidFill>
                            <a:srgbClr val="FFFFFF"/>
                          </a:solidFill>
                          <a:latin typeface="Arial" pitchFamily="34" charset="0"/>
                          <a:ea typeface="Arial" pitchFamily="34" charset="-122"/>
                          <a:cs typeface="Arial" pitchFamily="34" charset="-120"/>
                        </a:rPr>
                        <a:t>oLLM % Sess.</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0B2D4A"/>
                    </a:solidFill>
                  </a:tcPr>
                </a:tc>
                <a:tc>
                  <a:txBody>
                    <a:bodyPr/>
                    <a:lstStyle/>
                    <a:p>
                      <a:pPr algn="ctr" indent="0" marL="0">
                        <a:buNone/>
                      </a:pPr>
                      <a:r>
                        <a:rPr lang="en-US" sz="1150" b="1" dirty="0">
                          <a:solidFill>
                            <a:srgbClr val="FFFFFF"/>
                          </a:solidFill>
                          <a:latin typeface="Arial" pitchFamily="34" charset="0"/>
                          <a:ea typeface="Arial" pitchFamily="34" charset="-122"/>
                          <a:cs typeface="Arial" pitchFamily="34" charset="-120"/>
                        </a:rPr>
                        <a:t>oLLM % Rev.</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0B2D4A"/>
                    </a:solidFill>
                  </a:tcPr>
                </a:tc>
              </a:tr>
              <a:tr h="329184">
                <a:tc>
                  <a:txBody>
                    <a:bodyPr/>
                    <a:lstStyle/>
                    <a:p>
                      <a:pPr algn="l" indent="0" marL="0">
                        <a:buNone/>
                      </a:pPr>
                      <a:r>
                        <a:rPr lang="en-US" sz="1150" b="1" dirty="0">
                          <a:solidFill>
                            <a:srgbClr val="0B2D4A"/>
                          </a:solidFill>
                          <a:latin typeface="Arial" pitchFamily="34" charset="0"/>
                          <a:ea typeface="Arial" pitchFamily="34" charset="-122"/>
                          <a:cs typeface="Arial" pitchFamily="34" charset="-120"/>
                        </a:rPr>
                        <a:t>E-commerce and Shopping</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1,201.3</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1,915.3</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0.05</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0.03</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r>
              <a:tr h="329184">
                <a:tc>
                  <a:txBody>
                    <a:bodyPr/>
                    <a:lstStyle/>
                    <a:p>
                      <a:pPr algn="l" indent="0" marL="0">
                        <a:buNone/>
                      </a:pPr>
                      <a:r>
                        <a:rPr lang="en-US" sz="1150" b="1" dirty="0">
                          <a:solidFill>
                            <a:srgbClr val="0B2D4A"/>
                          </a:solidFill>
                          <a:latin typeface="Arial" pitchFamily="34" charset="0"/>
                          <a:ea typeface="Arial" pitchFamily="34" charset="-122"/>
                          <a:cs typeface="Arial" pitchFamily="34" charset="-120"/>
                        </a:rPr>
                        <a:t>Lifestyle (Fashion, Cosmetics)</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1,127.3</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2,026.9</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0.02</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0.02</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r>
              <a:tr h="329184">
                <a:tc>
                  <a:txBody>
                    <a:bodyPr/>
                    <a:lstStyle/>
                    <a:p>
                      <a:pPr algn="l" indent="0" marL="0">
                        <a:buNone/>
                      </a:pPr>
                      <a:r>
                        <a:rPr lang="en-US" sz="1150" b="1" dirty="0">
                          <a:solidFill>
                            <a:srgbClr val="0B2D4A"/>
                          </a:solidFill>
                          <a:latin typeface="Arial" pitchFamily="34" charset="0"/>
                          <a:ea typeface="Arial" pitchFamily="34" charset="-122"/>
                          <a:cs typeface="Arial" pitchFamily="34" charset="-120"/>
                        </a:rPr>
                        <a:t>Business &amp; Consumer Services</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617.8</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780.2</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0.10</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0.10</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r>
              <a:tr h="329184">
                <a:tc>
                  <a:txBody>
                    <a:bodyPr/>
                    <a:lstStyle/>
                    <a:p>
                      <a:pPr algn="l" indent="0" marL="0">
                        <a:buNone/>
                      </a:pPr>
                      <a:r>
                        <a:rPr lang="en-US" sz="1150" b="1" dirty="0">
                          <a:solidFill>
                            <a:srgbClr val="0B2D4A"/>
                          </a:solidFill>
                          <a:latin typeface="Arial" pitchFamily="34" charset="0"/>
                          <a:ea typeface="Arial" pitchFamily="34" charset="-122"/>
                          <a:cs typeface="Arial" pitchFamily="34" charset="-120"/>
                        </a:rPr>
                        <a:t>Home and Garden</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531.4</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1,410.6</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0.03</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0.03</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r>
              <a:tr h="329184">
                <a:tc>
                  <a:txBody>
                    <a:bodyPr/>
                    <a:lstStyle/>
                    <a:p>
                      <a:pPr algn="l" indent="0" marL="0">
                        <a:buNone/>
                      </a:pPr>
                      <a:r>
                        <a:rPr lang="en-US" sz="1150" b="1" dirty="0">
                          <a:solidFill>
                            <a:srgbClr val="0B2D4A"/>
                          </a:solidFill>
                          <a:latin typeface="Arial" pitchFamily="34" charset="0"/>
                          <a:ea typeface="Arial" pitchFamily="34" charset="-122"/>
                          <a:cs typeface="Arial" pitchFamily="34" charset="-120"/>
                        </a:rPr>
                        <a:t>Consumer Electronics</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465.6</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758.1</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0.20</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0.12</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r>
              <a:tr h="329184">
                <a:tc>
                  <a:txBody>
                    <a:bodyPr/>
                    <a:lstStyle/>
                    <a:p>
                      <a:pPr algn="l" indent="0" marL="0">
                        <a:buNone/>
                      </a:pPr>
                      <a:r>
                        <a:rPr lang="en-US" sz="1150" b="1" dirty="0">
                          <a:solidFill>
                            <a:srgbClr val="0B2D4A"/>
                          </a:solidFill>
                          <a:latin typeface="Arial" pitchFamily="34" charset="0"/>
                          <a:ea typeface="Arial" pitchFamily="34" charset="-122"/>
                          <a:cs typeface="Arial" pitchFamily="34" charset="-120"/>
                        </a:rPr>
                        <a:t>Vehicles</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441.1</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300.2</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0.03</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0.05</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r>
              <a:tr h="329184">
                <a:tc>
                  <a:txBody>
                    <a:bodyPr/>
                    <a:lstStyle/>
                    <a:p>
                      <a:pPr algn="l" indent="0" marL="0">
                        <a:buNone/>
                      </a:pPr>
                      <a:r>
                        <a:rPr lang="en-US" sz="1150" b="1" dirty="0">
                          <a:solidFill>
                            <a:srgbClr val="0B2D4A"/>
                          </a:solidFill>
                          <a:latin typeface="Arial" pitchFamily="34" charset="0"/>
                          <a:ea typeface="Arial" pitchFamily="34" charset="-122"/>
                          <a:cs typeface="Arial" pitchFamily="34" charset="-120"/>
                        </a:rPr>
                        <a:t>Science and Education</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249.9</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197.4</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0.24</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0.12</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r>
              <a:tr h="329184">
                <a:tc>
                  <a:txBody>
                    <a:bodyPr/>
                    <a:lstStyle/>
                    <a:p>
                      <a:pPr algn="l" indent="0" marL="0">
                        <a:buNone/>
                      </a:pPr>
                      <a:r>
                        <a:rPr lang="en-US" sz="1150" b="1" dirty="0">
                          <a:solidFill>
                            <a:srgbClr val="0B2D4A"/>
                          </a:solidFill>
                          <a:latin typeface="Arial" pitchFamily="34" charset="0"/>
                          <a:ea typeface="Arial" pitchFamily="34" charset="-122"/>
                          <a:cs typeface="Arial" pitchFamily="34" charset="-120"/>
                        </a:rPr>
                        <a:t>Arts and Entertainment</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227.4</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797.4</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0.07</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0.14</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r>
              <a:tr h="329184">
                <a:tc>
                  <a:txBody>
                    <a:bodyPr/>
                    <a:lstStyle/>
                    <a:p>
                      <a:pPr algn="l" indent="0" marL="0">
                        <a:buNone/>
                      </a:pPr>
                      <a:r>
                        <a:rPr lang="en-US" sz="1150" b="1" dirty="0">
                          <a:solidFill>
                            <a:srgbClr val="0B2D4A"/>
                          </a:solidFill>
                          <a:latin typeface="Arial" pitchFamily="34" charset="0"/>
                          <a:ea typeface="Arial" pitchFamily="34" charset="-122"/>
                          <a:cs typeface="Arial" pitchFamily="34" charset="-120"/>
                        </a:rPr>
                        <a:t>Finance</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227.4</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224.0</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0.09</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0.06</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r>
              <a:tr h="329184">
                <a:tc>
                  <a:txBody>
                    <a:bodyPr/>
                    <a:lstStyle/>
                    <a:p>
                      <a:pPr algn="l" indent="0" marL="0">
                        <a:buNone/>
                      </a:pPr>
                      <a:r>
                        <a:rPr lang="en-US" sz="1150" b="1" dirty="0">
                          <a:solidFill>
                            <a:srgbClr val="0B2D4A"/>
                          </a:solidFill>
                          <a:latin typeface="Arial" pitchFamily="34" charset="0"/>
                          <a:ea typeface="Arial" pitchFamily="34" charset="-122"/>
                          <a:cs typeface="Arial" pitchFamily="34" charset="-120"/>
                        </a:rPr>
                        <a:t>Travel and Tourism</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184.7</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1,279.3</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0.10</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0.06</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r>
              <a:tr h="329184">
                <a:tc>
                  <a:txBody>
                    <a:bodyPr/>
                    <a:lstStyle/>
                    <a:p>
                      <a:pPr algn="l" indent="0" marL="0">
                        <a:buNone/>
                      </a:pPr>
                      <a:r>
                        <a:rPr lang="en-US" sz="1150" b="1" dirty="0">
                          <a:solidFill>
                            <a:srgbClr val="0B2D4A"/>
                          </a:solidFill>
                          <a:latin typeface="Arial" pitchFamily="34" charset="0"/>
                          <a:ea typeface="Arial" pitchFamily="34" charset="-122"/>
                          <a:cs typeface="Arial" pitchFamily="34" charset="-120"/>
                        </a:rPr>
                        <a:t>Games</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163.2</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151.7</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0.05</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0.02</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r>
              <a:tr h="329184">
                <a:tc>
                  <a:txBody>
                    <a:bodyPr/>
                    <a:lstStyle/>
                    <a:p>
                      <a:pPr algn="l" indent="0" marL="0">
                        <a:buNone/>
                      </a:pPr>
                      <a:r>
                        <a:rPr lang="en-US" sz="1150" b="1" dirty="0">
                          <a:solidFill>
                            <a:srgbClr val="0B2D4A"/>
                          </a:solidFill>
                          <a:latin typeface="Arial" pitchFamily="34" charset="0"/>
                          <a:ea typeface="Arial" pitchFamily="34" charset="-122"/>
                          <a:cs typeface="Arial" pitchFamily="34" charset="-120"/>
                        </a:rPr>
                        <a:t>Health</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163.1</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350.8</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0.04</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0.04</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r>
            </a:tbl>
          </a:graphicData>
        </a:graphic>
      </p:graphicFrame>
      <p:sp>
        <p:nvSpPr>
          <p:cNvPr id="5" name="Text 2"/>
          <p:cNvSpPr/>
          <p:nvPr/>
        </p:nvSpPr>
        <p:spPr>
          <a:xfrm>
            <a:off x="566928" y="5980176"/>
            <a:ext cx="11055096" cy="365760"/>
          </a:xfrm>
          <a:prstGeom prst="rect">
            <a:avLst/>
          </a:prstGeom>
          <a:noFill/>
          <a:ln/>
        </p:spPr>
        <p:txBody>
          <a:bodyPr wrap="square" lIns="0" tIns="0" rIns="0" bIns="0" rtlCol="0" anchor="t"/>
          <a:lstStyle/>
          <a:p>
            <a:pPr indent="0" marL="0">
              <a:buNone/>
            </a:pPr>
            <a:r>
              <a:rPr lang="en-US" sz="1000" i="1" dirty="0">
                <a:solidFill>
                  <a:srgbClr val="3A5A7A"/>
                </a:solidFill>
                <a:latin typeface="Arial" pitchFamily="34" charset="0"/>
                <a:ea typeface="Arial" pitchFamily="34" charset="-122"/>
                <a:cs typeface="Arial" pitchFamily="34" charset="-120"/>
              </a:rPr>
              <a:t>Table A.1 (Feb–Aug 2025), sorted by sessions. oLLM % = ChatGPT-referral share of that category's total. Continued on the next slide.</a:t>
            </a:r>
            <a:endParaRPr lang="en-US" sz="1000" dirty="0"/>
          </a:p>
        </p:txBody>
      </p:sp>
      <p:sp>
        <p:nvSpPr>
          <p:cNvPr id="6" name="Shape 3"/>
          <p:cNvSpPr/>
          <p:nvPr/>
        </p:nvSpPr>
        <p:spPr>
          <a:xfrm>
            <a:off x="566928" y="6382512"/>
            <a:ext cx="11055096" cy="0"/>
          </a:xfrm>
          <a:prstGeom prst="line">
            <a:avLst/>
          </a:prstGeom>
          <a:noFill/>
          <a:ln w="6350">
            <a:solidFill>
              <a:srgbClr val="D7DEE5"/>
            </a:solidFill>
            <a:prstDash val="solid"/>
          </a:ln>
        </p:spPr>
      </p:sp>
      <p:sp>
        <p:nvSpPr>
          <p:cNvPr id="7" name="Text 4"/>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 · </a:t>
            </a:r>
            <a:pPr algn="l" indent="0" marL="0">
              <a:buNone/>
            </a:pPr>
            <a:r>
              <a:rPr lang="en-US" sz="900" u="none" dirty="0">
                <a:solidFill>
                  <a:srgbClr val="A85F43"/>
                </a:solidFill>
                <a:latin typeface="Arial" pitchFamily="34" charset="0"/>
                <a:ea typeface="Arial" pitchFamily="34" charset="-122"/>
                <a:cs typeface="Arial" pitchFamily="34" charset="-120"/>
                <a:hlinkClick r:id="rId1" invalidUrl="" action="" tgtFrame="" tooltip="" history="1" highlightClick="0" endSnd="0">
                  <a:extLst>
                    <a:ext uri="{A12FA001-AC4F-418D-AE19-62706E023703}">
                      <ahyp:hlinkClr xmlns:ahyp="http://schemas.microsoft.com/office/drawing/2018/hyperlinkcolor" val="tx"/>
                    </a:ext>
                  </a:extLst>
                </a:hlinkClick>
              </a:rPr>
              <a:t>organicllm.org</a:t>
            </a:r>
            <a:endParaRPr lang="en-US" sz="900" dirty="0"/>
          </a:p>
        </p:txBody>
      </p:sp>
      <p:sp>
        <p:nvSpPr>
          <p:cNvPr id="8" name="Text 5"/>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62</a:t>
            </a:r>
            <a:endParaRPr lang="en-US" sz="9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name="Slide 63">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APPENDIX A · COVERAGE (TABLE A.1, 2 OF 2)</a:t>
            </a:r>
            <a:endParaRPr lang="en-US" sz="1100" dirty="0"/>
          </a:p>
        </p:txBody>
      </p:sp>
      <p:sp>
        <p:nvSpPr>
          <p:cNvPr id="3" name="Text 1"/>
          <p:cNvSpPr/>
          <p:nvPr/>
        </p:nvSpPr>
        <p:spPr>
          <a:xfrm>
            <a:off x="566928" y="676656"/>
            <a:ext cx="11055096" cy="8686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All 24 categories — volume &amp; oLLM share (part 2)</a:t>
            </a:r>
            <a:endParaRPr lang="en-US" sz="3000" dirty="0"/>
          </a:p>
        </p:txBody>
      </p:sp>
      <p:graphicFrame>
        <p:nvGraphicFramePr>
          <p:cNvPr id="64" name="Table 0"/>
          <p:cNvGraphicFramePr>
            <a:graphicFrameLocks noGrp="1"/>
          </p:cNvGraphicFramePr>
          <p:nvPr>
            <p:extLst>
              <p:ext uri="{D42A27DB-BD31-4B8C-83A1-F6EECF244321}">
                <p14:modId xmlns:p14="http://schemas.microsoft.com/office/powerpoint/2010/main" val="1579011935"/>
              </p:ext>
            </p:extLst>
          </p:nvPr>
        </p:nvGraphicFramePr>
        <p:xfrm>
          <a:off x="566928" y="1737360"/>
          <a:ext cx="11055096" cy="914400"/>
        </p:xfrm>
        <a:graphic>
          <a:graphicData uri="http://schemas.openxmlformats.org/drawingml/2006/table">
            <a:tbl>
              <a:tblPr/>
              <a:tblGrid>
                <a:gridCol w="3657600"/>
                <a:gridCol w="1920240"/>
                <a:gridCol w="1920240"/>
                <a:gridCol w="1783080"/>
                <a:gridCol w="1773936"/>
              </a:tblGrid>
              <a:tr h="329184">
                <a:tc>
                  <a:txBody>
                    <a:bodyPr/>
                    <a:lstStyle/>
                    <a:p>
                      <a:pPr algn="ctr" indent="0" marL="0">
                        <a:buNone/>
                      </a:pPr>
                      <a:r>
                        <a:rPr lang="en-US" sz="1150" b="1" dirty="0">
                          <a:solidFill>
                            <a:srgbClr val="FFFFFF"/>
                          </a:solidFill>
                          <a:latin typeface="Arial" pitchFamily="34" charset="0"/>
                          <a:ea typeface="Arial" pitchFamily="34" charset="-122"/>
                          <a:cs typeface="Arial" pitchFamily="34" charset="-120"/>
                        </a:rPr>
                        <a:t>Category</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0B2D4A"/>
                    </a:solidFill>
                  </a:tcPr>
                </a:tc>
                <a:tc>
                  <a:txBody>
                    <a:bodyPr/>
                    <a:lstStyle/>
                    <a:p>
                      <a:pPr algn="ctr" indent="0" marL="0">
                        <a:buNone/>
                      </a:pPr>
                      <a:r>
                        <a:rPr lang="en-US" sz="1150" b="1" dirty="0">
                          <a:solidFill>
                            <a:srgbClr val="FFFFFF"/>
                          </a:solidFill>
                          <a:latin typeface="Arial" pitchFamily="34" charset="0"/>
                          <a:ea typeface="Arial" pitchFamily="34" charset="-122"/>
                          <a:cs typeface="Arial" pitchFamily="34" charset="-120"/>
                        </a:rPr>
                        <a:t>Sessions (M)</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0B2D4A"/>
                    </a:solidFill>
                  </a:tcPr>
                </a:tc>
                <a:tc>
                  <a:txBody>
                    <a:bodyPr/>
                    <a:lstStyle/>
                    <a:p>
                      <a:pPr algn="ctr" indent="0" marL="0">
                        <a:buNone/>
                      </a:pPr>
                      <a:r>
                        <a:rPr lang="en-US" sz="1150" b="1" dirty="0">
                          <a:solidFill>
                            <a:srgbClr val="FFFFFF"/>
                          </a:solidFill>
                          <a:latin typeface="Arial" pitchFamily="34" charset="0"/>
                          <a:ea typeface="Arial" pitchFamily="34" charset="-122"/>
                          <a:cs typeface="Arial" pitchFamily="34" charset="-120"/>
                        </a:rPr>
                        <a:t>Revenue ($M)</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0B2D4A"/>
                    </a:solidFill>
                  </a:tcPr>
                </a:tc>
                <a:tc>
                  <a:txBody>
                    <a:bodyPr/>
                    <a:lstStyle/>
                    <a:p>
                      <a:pPr algn="ctr" indent="0" marL="0">
                        <a:buNone/>
                      </a:pPr>
                      <a:r>
                        <a:rPr lang="en-US" sz="1150" b="1" dirty="0">
                          <a:solidFill>
                            <a:srgbClr val="FFFFFF"/>
                          </a:solidFill>
                          <a:latin typeface="Arial" pitchFamily="34" charset="0"/>
                          <a:ea typeface="Arial" pitchFamily="34" charset="-122"/>
                          <a:cs typeface="Arial" pitchFamily="34" charset="-120"/>
                        </a:rPr>
                        <a:t>oLLM % Sess.</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0B2D4A"/>
                    </a:solidFill>
                  </a:tcPr>
                </a:tc>
                <a:tc>
                  <a:txBody>
                    <a:bodyPr/>
                    <a:lstStyle/>
                    <a:p>
                      <a:pPr algn="ctr" indent="0" marL="0">
                        <a:buNone/>
                      </a:pPr>
                      <a:r>
                        <a:rPr lang="en-US" sz="1150" b="1" dirty="0">
                          <a:solidFill>
                            <a:srgbClr val="FFFFFF"/>
                          </a:solidFill>
                          <a:latin typeface="Arial" pitchFamily="34" charset="0"/>
                          <a:ea typeface="Arial" pitchFamily="34" charset="-122"/>
                          <a:cs typeface="Arial" pitchFamily="34" charset="-120"/>
                        </a:rPr>
                        <a:t>oLLM % Rev.</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0B2D4A"/>
                    </a:solidFill>
                  </a:tcPr>
                </a:tc>
              </a:tr>
              <a:tr h="329184">
                <a:tc>
                  <a:txBody>
                    <a:bodyPr/>
                    <a:lstStyle/>
                    <a:p>
                      <a:pPr algn="l" indent="0" marL="0">
                        <a:buNone/>
                      </a:pPr>
                      <a:r>
                        <a:rPr lang="en-US" sz="1150" b="1" dirty="0">
                          <a:solidFill>
                            <a:srgbClr val="0B2D4A"/>
                          </a:solidFill>
                          <a:latin typeface="Arial" pitchFamily="34" charset="0"/>
                          <a:ea typeface="Arial" pitchFamily="34" charset="-122"/>
                          <a:cs typeface="Arial" pitchFamily="34" charset="-120"/>
                        </a:rPr>
                        <a:t>Sports</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136.1</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417.4</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0.02</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0.02</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r>
              <a:tr h="329184">
                <a:tc>
                  <a:txBody>
                    <a:bodyPr/>
                    <a:lstStyle/>
                    <a:p>
                      <a:pPr algn="l" indent="0" marL="0">
                        <a:buNone/>
                      </a:pPr>
                      <a:r>
                        <a:rPr lang="en-US" sz="1150" b="1" dirty="0">
                          <a:solidFill>
                            <a:srgbClr val="0B2D4A"/>
                          </a:solidFill>
                          <a:latin typeface="Arial" pitchFamily="34" charset="0"/>
                          <a:ea typeface="Arial" pitchFamily="34" charset="-122"/>
                          <a:cs typeface="Arial" pitchFamily="34" charset="-120"/>
                        </a:rPr>
                        <a:t>Food and Drink</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104.2</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328.9</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0.02</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0.02</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r>
              <a:tr h="329184">
                <a:tc>
                  <a:txBody>
                    <a:bodyPr/>
                    <a:lstStyle/>
                    <a:p>
                      <a:pPr algn="l" indent="0" marL="0">
                        <a:buNone/>
                      </a:pPr>
                      <a:r>
                        <a:rPr lang="en-US" sz="1150" b="1" dirty="0">
                          <a:solidFill>
                            <a:srgbClr val="0B2D4A"/>
                          </a:solidFill>
                          <a:latin typeface="Arial" pitchFamily="34" charset="0"/>
                          <a:ea typeface="Arial" pitchFamily="34" charset="-122"/>
                          <a:cs typeface="Arial" pitchFamily="34" charset="-120"/>
                        </a:rPr>
                        <a:t>Pets and Animals</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66.1</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209.4</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0.02</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0.04</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r>
              <a:tr h="329184">
                <a:tc>
                  <a:txBody>
                    <a:bodyPr/>
                    <a:lstStyle/>
                    <a:p>
                      <a:pPr algn="l" indent="0" marL="0">
                        <a:buNone/>
                      </a:pPr>
                      <a:r>
                        <a:rPr lang="en-US" sz="1150" b="1" dirty="0">
                          <a:solidFill>
                            <a:srgbClr val="0B2D4A"/>
                          </a:solidFill>
                          <a:latin typeface="Arial" pitchFamily="34" charset="0"/>
                          <a:ea typeface="Arial" pitchFamily="34" charset="-122"/>
                          <a:cs typeface="Arial" pitchFamily="34" charset="-120"/>
                        </a:rPr>
                        <a:t>Heavy Industry &amp; Engineering</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41.3</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108.5</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0.03</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0.07</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r>
              <a:tr h="329184">
                <a:tc>
                  <a:txBody>
                    <a:bodyPr/>
                    <a:lstStyle/>
                    <a:p>
                      <a:pPr algn="l" indent="0" marL="0">
                        <a:buNone/>
                      </a:pPr>
                      <a:r>
                        <a:rPr lang="en-US" sz="1150" b="1" dirty="0">
                          <a:solidFill>
                            <a:srgbClr val="0B2D4A"/>
                          </a:solidFill>
                          <a:latin typeface="Arial" pitchFamily="34" charset="0"/>
                          <a:ea typeface="Arial" pitchFamily="34" charset="-122"/>
                          <a:cs typeface="Arial" pitchFamily="34" charset="-120"/>
                        </a:rPr>
                        <a:t>Law and Government</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23.0</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58.5</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0.14</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0.05</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r>
              <a:tr h="329184">
                <a:tc>
                  <a:txBody>
                    <a:bodyPr/>
                    <a:lstStyle/>
                    <a:p>
                      <a:pPr algn="l" indent="0" marL="0">
                        <a:buNone/>
                      </a:pPr>
                      <a:r>
                        <a:rPr lang="en-US" sz="1150" b="1" dirty="0">
                          <a:solidFill>
                            <a:srgbClr val="0B2D4A"/>
                          </a:solidFill>
                          <a:latin typeface="Arial" pitchFamily="34" charset="0"/>
                          <a:ea typeface="Arial" pitchFamily="34" charset="-122"/>
                          <a:cs typeface="Arial" pitchFamily="34" charset="-120"/>
                        </a:rPr>
                        <a:t>Gambling</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8.5</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85.0</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&gt;0.00</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&gt;0.00</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r>
              <a:tr h="329184">
                <a:tc>
                  <a:txBody>
                    <a:bodyPr/>
                    <a:lstStyle/>
                    <a:p>
                      <a:pPr algn="l" indent="0" marL="0">
                        <a:buNone/>
                      </a:pPr>
                      <a:r>
                        <a:rPr lang="en-US" sz="1150" b="1" dirty="0">
                          <a:solidFill>
                            <a:srgbClr val="0B2D4A"/>
                          </a:solidFill>
                          <a:latin typeface="Arial" pitchFamily="34" charset="0"/>
                          <a:ea typeface="Arial" pitchFamily="34" charset="-122"/>
                          <a:cs typeface="Arial" pitchFamily="34" charset="-120"/>
                        </a:rPr>
                        <a:t>News and Media</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7.8</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1.6</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0.12</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0.24</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r>
              <a:tr h="329184">
                <a:tc>
                  <a:txBody>
                    <a:bodyPr/>
                    <a:lstStyle/>
                    <a:p>
                      <a:pPr algn="l" indent="0" marL="0">
                        <a:buNone/>
                      </a:pPr>
                      <a:r>
                        <a:rPr lang="en-US" sz="1150" b="1" dirty="0">
                          <a:solidFill>
                            <a:srgbClr val="0B2D4A"/>
                          </a:solidFill>
                          <a:latin typeface="Arial" pitchFamily="34" charset="0"/>
                          <a:ea typeface="Arial" pitchFamily="34" charset="-122"/>
                          <a:cs typeface="Arial" pitchFamily="34" charset="-120"/>
                        </a:rPr>
                        <a:t>Hobbies and Leisure</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7.4</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34.7</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0.06</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0.07</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r>
              <a:tr h="329184">
                <a:tc>
                  <a:txBody>
                    <a:bodyPr/>
                    <a:lstStyle/>
                    <a:p>
                      <a:pPr algn="l" indent="0" marL="0">
                        <a:buNone/>
                      </a:pPr>
                      <a:r>
                        <a:rPr lang="en-US" sz="1150" b="1" dirty="0">
                          <a:solidFill>
                            <a:srgbClr val="0B2D4A"/>
                          </a:solidFill>
                          <a:latin typeface="Arial" pitchFamily="34" charset="0"/>
                          <a:ea typeface="Arial" pitchFamily="34" charset="-122"/>
                          <a:cs typeface="Arial" pitchFamily="34" charset="-120"/>
                        </a:rPr>
                        <a:t>Community and Society</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6.9</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32.0</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0.19</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0.10</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r>
              <a:tr h="329184">
                <a:tc>
                  <a:txBody>
                    <a:bodyPr/>
                    <a:lstStyle/>
                    <a:p>
                      <a:pPr algn="l" indent="0" marL="0">
                        <a:buNone/>
                      </a:pPr>
                      <a:r>
                        <a:rPr lang="en-US" sz="1150" b="1" dirty="0">
                          <a:solidFill>
                            <a:srgbClr val="0B2D4A"/>
                          </a:solidFill>
                          <a:latin typeface="Arial" pitchFamily="34" charset="0"/>
                          <a:ea typeface="Arial" pitchFamily="34" charset="-122"/>
                          <a:cs typeface="Arial" pitchFamily="34" charset="-120"/>
                        </a:rPr>
                        <a:t>Adult</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6.4</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16.0</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0.01</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0.01</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r>
              <a:tr h="329184">
                <a:tc>
                  <a:txBody>
                    <a:bodyPr/>
                    <a:lstStyle/>
                    <a:p>
                      <a:pPr algn="l" indent="0" marL="0">
                        <a:buNone/>
                      </a:pPr>
                      <a:r>
                        <a:rPr lang="en-US" sz="1150" b="1" dirty="0">
                          <a:solidFill>
                            <a:srgbClr val="0B2D4A"/>
                          </a:solidFill>
                          <a:latin typeface="Arial" pitchFamily="34" charset="0"/>
                          <a:ea typeface="Arial" pitchFamily="34" charset="-122"/>
                          <a:cs typeface="Arial" pitchFamily="34" charset="-120"/>
                        </a:rPr>
                        <a:t>Jobs and Career</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2.1</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1.1</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2.06</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2.22</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r>
              <a:tr h="329184">
                <a:tc>
                  <a:txBody>
                    <a:bodyPr/>
                    <a:lstStyle/>
                    <a:p>
                      <a:pPr algn="l" indent="0" marL="0">
                        <a:buNone/>
                      </a:pPr>
                      <a:r>
                        <a:rPr lang="en-US" sz="1150" b="1" dirty="0">
                          <a:solidFill>
                            <a:srgbClr val="0B2D4A"/>
                          </a:solidFill>
                          <a:latin typeface="Arial" pitchFamily="34" charset="0"/>
                          <a:ea typeface="Arial" pitchFamily="34" charset="-122"/>
                          <a:cs typeface="Arial" pitchFamily="34" charset="-120"/>
                        </a:rPr>
                        <a:t>Reference Materials</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0.7</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0.6</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0.02</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0.04</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r>
            </a:tbl>
          </a:graphicData>
        </a:graphic>
      </p:graphicFrame>
      <p:sp>
        <p:nvSpPr>
          <p:cNvPr id="5" name="Text 2"/>
          <p:cNvSpPr/>
          <p:nvPr/>
        </p:nvSpPr>
        <p:spPr>
          <a:xfrm>
            <a:off x="566928" y="5980176"/>
            <a:ext cx="11055096" cy="365760"/>
          </a:xfrm>
          <a:prstGeom prst="rect">
            <a:avLst/>
          </a:prstGeom>
          <a:noFill/>
          <a:ln/>
        </p:spPr>
        <p:txBody>
          <a:bodyPr wrap="square" lIns="0" tIns="0" rIns="0" bIns="0" rtlCol="0" anchor="t"/>
          <a:lstStyle/>
          <a:p>
            <a:pPr indent="0" marL="0">
              <a:buNone/>
            </a:pPr>
            <a:r>
              <a:rPr lang="en-US" sz="1000" i="1" dirty="0">
                <a:solidFill>
                  <a:srgbClr val="3A5A7A"/>
                </a:solidFill>
                <a:latin typeface="Arial" pitchFamily="34" charset="0"/>
                <a:ea typeface="Arial" pitchFamily="34" charset="-122"/>
                <a:cs typeface="Arial" pitchFamily="34" charset="-120"/>
              </a:rPr>
              <a:t>Table A.1 (continued). Jobs &amp; Career has by far the highest oLLM share (~2%) — people increasingly start career/credential searches in an LLM.</a:t>
            </a:r>
            <a:endParaRPr lang="en-US" sz="1000" dirty="0"/>
          </a:p>
        </p:txBody>
      </p:sp>
      <p:sp>
        <p:nvSpPr>
          <p:cNvPr id="6" name="Shape 3"/>
          <p:cNvSpPr/>
          <p:nvPr/>
        </p:nvSpPr>
        <p:spPr>
          <a:xfrm>
            <a:off x="566928" y="6382512"/>
            <a:ext cx="11055096" cy="0"/>
          </a:xfrm>
          <a:prstGeom prst="line">
            <a:avLst/>
          </a:prstGeom>
          <a:noFill/>
          <a:ln w="6350">
            <a:solidFill>
              <a:srgbClr val="D7DEE5"/>
            </a:solidFill>
            <a:prstDash val="solid"/>
          </a:ln>
        </p:spPr>
      </p:sp>
      <p:sp>
        <p:nvSpPr>
          <p:cNvPr id="7" name="Text 4"/>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 · </a:t>
            </a:r>
            <a:pPr algn="l" indent="0" marL="0">
              <a:buNone/>
            </a:pPr>
            <a:r>
              <a:rPr lang="en-US" sz="900" u="none" dirty="0">
                <a:solidFill>
                  <a:srgbClr val="A85F43"/>
                </a:solidFill>
                <a:latin typeface="Arial" pitchFamily="34" charset="0"/>
                <a:ea typeface="Arial" pitchFamily="34" charset="-122"/>
                <a:cs typeface="Arial" pitchFamily="34" charset="-120"/>
                <a:hlinkClick r:id="rId1" invalidUrl="" action="" tgtFrame="" tooltip="" history="1" highlightClick="0" endSnd="0">
                  <a:extLst>
                    <a:ext uri="{A12FA001-AC4F-418D-AE19-62706E023703}">
                      <ahyp:hlinkClr xmlns:ahyp="http://schemas.microsoft.com/office/drawing/2018/hyperlinkcolor" val="tx"/>
                    </a:ext>
                  </a:extLst>
                </a:hlinkClick>
              </a:rPr>
              <a:t>organicllm.org</a:t>
            </a:r>
            <a:endParaRPr lang="en-US" sz="900" dirty="0"/>
          </a:p>
        </p:txBody>
      </p:sp>
      <p:sp>
        <p:nvSpPr>
          <p:cNvPr id="8" name="Text 5"/>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63</a:t>
            </a:r>
            <a:endParaRPr lang="en-US" sz="9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name="Slide 64">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APPENDIX A · COVERAGE (TABLE A.2)</a:t>
            </a:r>
            <a:endParaRPr lang="en-US" sz="1100" dirty="0"/>
          </a:p>
        </p:txBody>
      </p:sp>
      <p:sp>
        <p:nvSpPr>
          <p:cNvPr id="3" name="Text 1"/>
          <p:cNvSpPr/>
          <p:nvPr/>
        </p:nvSpPr>
        <p:spPr>
          <a:xfrm>
            <a:off x="566928" y="676656"/>
            <a:ext cx="11055096" cy="8686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What “conversion” means across categories</a:t>
            </a:r>
            <a:endParaRPr lang="en-US" sz="3000" dirty="0"/>
          </a:p>
        </p:txBody>
      </p:sp>
      <p:graphicFrame>
        <p:nvGraphicFramePr>
          <p:cNvPr id="65" name="Table 0"/>
          <p:cNvGraphicFramePr>
            <a:graphicFrameLocks noGrp="1"/>
          </p:cNvGraphicFramePr>
          <p:nvPr>
            <p:extLst>
              <p:ext uri="{D42A27DB-BD31-4B8C-83A1-F6EECF244321}">
                <p14:modId xmlns:p14="http://schemas.microsoft.com/office/powerpoint/2010/main" val="1579011935"/>
              </p:ext>
            </p:extLst>
          </p:nvPr>
        </p:nvGraphicFramePr>
        <p:xfrm>
          <a:off x="566928" y="1737360"/>
          <a:ext cx="11055096" cy="914400"/>
        </p:xfrm>
        <a:graphic>
          <a:graphicData uri="http://schemas.openxmlformats.org/drawingml/2006/table">
            <a:tbl>
              <a:tblPr/>
              <a:tblGrid>
                <a:gridCol w="3200400"/>
                <a:gridCol w="3383280"/>
                <a:gridCol w="4471416"/>
              </a:tblGrid>
              <a:tr h="475488">
                <a:tc>
                  <a:txBody>
                    <a:bodyPr/>
                    <a:lstStyle/>
                    <a:p>
                      <a:pPr algn="ctr" indent="0" marL="0">
                        <a:buNone/>
                      </a:pPr>
                      <a:r>
                        <a:rPr lang="en-US" sz="1100" b="1" dirty="0">
                          <a:solidFill>
                            <a:srgbClr val="FFFFFF"/>
                          </a:solidFill>
                          <a:latin typeface="Arial" pitchFamily="34" charset="0"/>
                          <a:ea typeface="Arial" pitchFamily="34" charset="-122"/>
                          <a:cs typeface="Arial" pitchFamily="34" charset="-120"/>
                        </a:rPr>
                        <a:t>Category</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0B2D4A"/>
                    </a:solidFill>
                  </a:tcPr>
                </a:tc>
                <a:tc>
                  <a:txBody>
                    <a:bodyPr/>
                    <a:lstStyle/>
                    <a:p>
                      <a:pPr algn="ctr" indent="0" marL="0">
                        <a:buNone/>
                      </a:pPr>
                      <a:r>
                        <a:rPr lang="en-US" sz="1100" b="1" dirty="0">
                          <a:solidFill>
                            <a:srgbClr val="FFFFFF"/>
                          </a:solidFill>
                          <a:latin typeface="Arial" pitchFamily="34" charset="0"/>
                          <a:ea typeface="Arial" pitchFamily="34" charset="-122"/>
                          <a:cs typeface="Arial" pitchFamily="34" charset="-120"/>
                        </a:rPr>
                        <a:t>Example of a conversion</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0B2D4A"/>
                    </a:solidFill>
                  </a:tcPr>
                </a:tc>
                <a:tc>
                  <a:txBody>
                    <a:bodyPr/>
                    <a:lstStyle/>
                    <a:p>
                      <a:pPr algn="ctr" indent="0" marL="0">
                        <a:buNone/>
                      </a:pPr>
                      <a:r>
                        <a:rPr lang="en-US" sz="1100" b="1" dirty="0">
                          <a:solidFill>
                            <a:srgbClr val="FFFFFF"/>
                          </a:solidFill>
                          <a:latin typeface="Arial" pitchFamily="34" charset="0"/>
                          <a:ea typeface="Arial" pitchFamily="34" charset="-122"/>
                          <a:cs typeface="Arial" pitchFamily="34" charset="-120"/>
                        </a:rPr>
                        <a:t>Example domains</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0B2D4A"/>
                    </a:solidFill>
                  </a:tcPr>
                </a:tc>
              </a:tr>
              <a:tr h="475488">
                <a:tc>
                  <a:txBody>
                    <a:bodyPr/>
                    <a:lstStyle/>
                    <a:p>
                      <a:pPr algn="l" indent="0" marL="0">
                        <a:buNone/>
                      </a:pPr>
                      <a:r>
                        <a:rPr lang="en-US" sz="1100" b="1" dirty="0">
                          <a:solidFill>
                            <a:srgbClr val="0B2D4A"/>
                          </a:solidFill>
                          <a:latin typeface="Arial" pitchFamily="34" charset="0"/>
                          <a:ea typeface="Arial" pitchFamily="34" charset="-122"/>
                          <a:cs typeface="Arial" pitchFamily="34" charset="-120"/>
                        </a:rPr>
                        <a:t>Business &amp; Consumer Services</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00" dirty="0">
                          <a:solidFill>
                            <a:srgbClr val="0B2D4A"/>
                          </a:solidFill>
                          <a:latin typeface="Arial" pitchFamily="34" charset="0"/>
                          <a:ea typeface="Arial" pitchFamily="34" charset="-122"/>
                          <a:cs typeface="Arial" pitchFamily="34" charset="-120"/>
                        </a:rPr>
                        <a:t>Premium subscription · transaction fee</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00" dirty="0">
                          <a:solidFill>
                            <a:srgbClr val="0B2D4A"/>
                          </a:solidFill>
                          <a:latin typeface="Arial" pitchFamily="34" charset="0"/>
                          <a:ea typeface="Arial" pitchFamily="34" charset="-122"/>
                          <a:cs typeface="Arial" pitchFamily="34" charset="-120"/>
                        </a:rPr>
                        <a:t>indeed.com, linkedin.com, paypal.com, fedex.com, zillow.com</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r>
              <a:tr h="475488">
                <a:tc>
                  <a:txBody>
                    <a:bodyPr/>
                    <a:lstStyle/>
                    <a:p>
                      <a:pPr algn="l" indent="0" marL="0">
                        <a:buNone/>
                      </a:pPr>
                      <a:r>
                        <a:rPr lang="en-US" sz="1100" b="1" dirty="0">
                          <a:solidFill>
                            <a:srgbClr val="0B2D4A"/>
                          </a:solidFill>
                          <a:latin typeface="Arial" pitchFamily="34" charset="0"/>
                          <a:ea typeface="Arial" pitchFamily="34" charset="-122"/>
                          <a:cs typeface="Arial" pitchFamily="34" charset="-120"/>
                        </a:rPr>
                        <a:t>Heavy Industry &amp; Engineering</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00" dirty="0">
                          <a:solidFill>
                            <a:srgbClr val="0B2D4A"/>
                          </a:solidFill>
                          <a:latin typeface="Arial" pitchFamily="34" charset="0"/>
                          <a:ea typeface="Arial" pitchFamily="34" charset="-122"/>
                          <a:cs typeface="Arial" pitchFamily="34" charset="-120"/>
                        </a:rPr>
                        <a:t>Replacement part · safety-webinar fee</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00" dirty="0">
                          <a:solidFill>
                            <a:srgbClr val="0B2D4A"/>
                          </a:solidFill>
                          <a:latin typeface="Arial" pitchFamily="34" charset="0"/>
                          <a:ea typeface="Arial" pitchFamily="34" charset="-122"/>
                          <a:cs typeface="Arial" pitchFamily="34" charset="-120"/>
                        </a:rPr>
                        <a:t>caterpillar.com, ge.com, boeing.com, deere.com, siemens.com</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r>
              <a:tr h="475488">
                <a:tc>
                  <a:txBody>
                    <a:bodyPr/>
                    <a:lstStyle/>
                    <a:p>
                      <a:pPr algn="l" indent="0" marL="0">
                        <a:buNone/>
                      </a:pPr>
                      <a:r>
                        <a:rPr lang="en-US" sz="1100" b="1" dirty="0">
                          <a:solidFill>
                            <a:srgbClr val="0B2D4A"/>
                          </a:solidFill>
                          <a:latin typeface="Arial" pitchFamily="34" charset="0"/>
                          <a:ea typeface="Arial" pitchFamily="34" charset="-122"/>
                          <a:cs typeface="Arial" pitchFamily="34" charset="-120"/>
                        </a:rPr>
                        <a:t>Finance</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00" dirty="0">
                          <a:solidFill>
                            <a:srgbClr val="0B2D4A"/>
                          </a:solidFill>
                          <a:latin typeface="Arial" pitchFamily="34" charset="0"/>
                          <a:ea typeface="Arial" pitchFamily="34" charset="-122"/>
                          <a:cs typeface="Arial" pitchFamily="34" charset="-120"/>
                        </a:rPr>
                        <a:t>Insurance premium · wire/transfer fee</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00" dirty="0">
                          <a:solidFill>
                            <a:srgbClr val="0B2D4A"/>
                          </a:solidFill>
                          <a:latin typeface="Arial" pitchFamily="34" charset="0"/>
                          <a:ea typeface="Arial" pitchFamily="34" charset="-122"/>
                          <a:cs typeface="Arial" pitchFamily="34" charset="-120"/>
                        </a:rPr>
                        <a:t>paypal.com, chase.com, bankofamerica.com, coinbase.com</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r>
              <a:tr h="475488">
                <a:tc>
                  <a:txBody>
                    <a:bodyPr/>
                    <a:lstStyle/>
                    <a:p>
                      <a:pPr algn="l" indent="0" marL="0">
                        <a:buNone/>
                      </a:pPr>
                      <a:r>
                        <a:rPr lang="en-US" sz="1100" b="1" dirty="0">
                          <a:solidFill>
                            <a:srgbClr val="0B2D4A"/>
                          </a:solidFill>
                          <a:latin typeface="Arial" pitchFamily="34" charset="0"/>
                          <a:ea typeface="Arial" pitchFamily="34" charset="-122"/>
                          <a:cs typeface="Arial" pitchFamily="34" charset="-120"/>
                        </a:rPr>
                        <a:t>Law and Government</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00" dirty="0">
                          <a:solidFill>
                            <a:srgbClr val="0B2D4A"/>
                          </a:solidFill>
                          <a:latin typeface="Arial" pitchFamily="34" charset="0"/>
                          <a:ea typeface="Arial" pitchFamily="34" charset="-122"/>
                          <a:cs typeface="Arial" pitchFamily="34" charset="-120"/>
                        </a:rPr>
                        <a:t>Passport fee · document copy fee</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00" dirty="0">
                          <a:solidFill>
                            <a:srgbClr val="0B2D4A"/>
                          </a:solidFill>
                          <a:latin typeface="Arial" pitchFamily="34" charset="0"/>
                          <a:ea typeface="Arial" pitchFamily="34" charset="-122"/>
                          <a:cs typeface="Arial" pitchFamily="34" charset="-120"/>
                        </a:rPr>
                        <a:t>usa.gov, irs.gov, gov.uk, uscis.gov</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r>
              <a:tr h="475488">
                <a:tc>
                  <a:txBody>
                    <a:bodyPr/>
                    <a:lstStyle/>
                    <a:p>
                      <a:pPr algn="l" indent="0" marL="0">
                        <a:buNone/>
                      </a:pPr>
                      <a:r>
                        <a:rPr lang="en-US" sz="1100" b="1" dirty="0">
                          <a:solidFill>
                            <a:srgbClr val="0B2D4A"/>
                          </a:solidFill>
                          <a:latin typeface="Arial" pitchFamily="34" charset="0"/>
                          <a:ea typeface="Arial" pitchFamily="34" charset="-122"/>
                          <a:cs typeface="Arial" pitchFamily="34" charset="-120"/>
                        </a:rPr>
                        <a:t>Vehicles</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00" dirty="0">
                          <a:solidFill>
                            <a:srgbClr val="0B2D4A"/>
                          </a:solidFill>
                          <a:latin typeface="Arial" pitchFamily="34" charset="0"/>
                          <a:ea typeface="Arial" pitchFamily="34" charset="-122"/>
                          <a:cs typeface="Arial" pitchFamily="34" charset="-120"/>
                        </a:rPr>
                        <a:t>Vehicle-history report · accessory</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00" dirty="0">
                          <a:solidFill>
                            <a:srgbClr val="0B2D4A"/>
                          </a:solidFill>
                          <a:latin typeface="Arial" pitchFamily="34" charset="0"/>
                          <a:ea typeface="Arial" pitchFamily="34" charset="-122"/>
                          <a:cs typeface="Arial" pitchFamily="34" charset="-120"/>
                        </a:rPr>
                        <a:t>cars.com, carmax.com, tesla.com, ford.com</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r>
              <a:tr h="475488">
                <a:tc>
                  <a:txBody>
                    <a:bodyPr/>
                    <a:lstStyle/>
                    <a:p>
                      <a:pPr algn="l" indent="0" marL="0">
                        <a:buNone/>
                      </a:pPr>
                      <a:r>
                        <a:rPr lang="en-US" sz="1100" b="1" dirty="0">
                          <a:solidFill>
                            <a:srgbClr val="0B2D4A"/>
                          </a:solidFill>
                          <a:latin typeface="Arial" pitchFamily="34" charset="0"/>
                          <a:ea typeface="Arial" pitchFamily="34" charset="-122"/>
                          <a:cs typeface="Arial" pitchFamily="34" charset="-120"/>
                        </a:rPr>
                        <a:t>Travel and Tourism</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00" dirty="0">
                          <a:solidFill>
                            <a:srgbClr val="0B2D4A"/>
                          </a:solidFill>
                          <a:latin typeface="Arial" pitchFamily="34" charset="0"/>
                          <a:ea typeface="Arial" pitchFamily="34" charset="-122"/>
                          <a:cs typeface="Arial" pitchFamily="34" charset="-120"/>
                        </a:rPr>
                        <a:t>Hotel booking · flight ticket</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00" dirty="0">
                          <a:solidFill>
                            <a:srgbClr val="0B2D4A"/>
                          </a:solidFill>
                          <a:latin typeface="Arial" pitchFamily="34" charset="0"/>
                          <a:ea typeface="Arial" pitchFamily="34" charset="-122"/>
                          <a:cs typeface="Arial" pitchFamily="34" charset="-120"/>
                        </a:rPr>
                        <a:t>booking.com, tripadvisor.com, airbnb.com</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r>
              <a:tr h="475488">
                <a:tc>
                  <a:txBody>
                    <a:bodyPr/>
                    <a:lstStyle/>
                    <a:p>
                      <a:pPr algn="l" indent="0" marL="0">
                        <a:buNone/>
                      </a:pPr>
                      <a:r>
                        <a:rPr lang="en-US" sz="1100" b="1" dirty="0">
                          <a:solidFill>
                            <a:srgbClr val="0B2D4A"/>
                          </a:solidFill>
                          <a:latin typeface="Arial" pitchFamily="34" charset="0"/>
                          <a:ea typeface="Arial" pitchFamily="34" charset="-122"/>
                          <a:cs typeface="Arial" pitchFamily="34" charset="-120"/>
                        </a:rPr>
                        <a:t>Health</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00" dirty="0">
                          <a:solidFill>
                            <a:srgbClr val="0B2D4A"/>
                          </a:solidFill>
                          <a:latin typeface="Arial" pitchFamily="34" charset="0"/>
                          <a:ea typeface="Arial" pitchFamily="34" charset="-122"/>
                          <a:cs typeface="Arial" pitchFamily="34" charset="-120"/>
                        </a:rPr>
                        <a:t>Telehealth copay · home test kit</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00" dirty="0">
                          <a:solidFill>
                            <a:srgbClr val="0B2D4A"/>
                          </a:solidFill>
                          <a:latin typeface="Arial" pitchFamily="34" charset="0"/>
                          <a:ea typeface="Arial" pitchFamily="34" charset="-122"/>
                          <a:cs typeface="Arial" pitchFamily="34" charset="-120"/>
                        </a:rPr>
                        <a:t>webmd.com, mayoclinic.org, cvs.com, walgreens.com</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r>
              <a:tr h="475488">
                <a:tc>
                  <a:txBody>
                    <a:bodyPr/>
                    <a:lstStyle/>
                    <a:p>
                      <a:pPr algn="l" indent="0" marL="0">
                        <a:buNone/>
                      </a:pPr>
                      <a:r>
                        <a:rPr lang="en-US" sz="1100" b="1" dirty="0">
                          <a:solidFill>
                            <a:srgbClr val="0B2D4A"/>
                          </a:solidFill>
                          <a:latin typeface="Arial" pitchFamily="34" charset="0"/>
                          <a:ea typeface="Arial" pitchFamily="34" charset="-122"/>
                          <a:cs typeface="Arial" pitchFamily="34" charset="-120"/>
                        </a:rPr>
                        <a:t>E-commerce and Shopping</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00" dirty="0">
                          <a:solidFill>
                            <a:srgbClr val="0B2D4A"/>
                          </a:solidFill>
                          <a:latin typeface="Arial" pitchFamily="34" charset="0"/>
                          <a:ea typeface="Arial" pitchFamily="34" charset="-122"/>
                          <a:cs typeface="Arial" pitchFamily="34" charset="-120"/>
                        </a:rPr>
                        <a:t>Retail-goods purchase · gift card</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00" dirty="0">
                          <a:solidFill>
                            <a:srgbClr val="0B2D4A"/>
                          </a:solidFill>
                          <a:latin typeface="Arial" pitchFamily="34" charset="0"/>
                          <a:ea typeface="Arial" pitchFamily="34" charset="-122"/>
                          <a:cs typeface="Arial" pitchFamily="34" charset="-120"/>
                        </a:rPr>
                        <a:t>amazon.com, ebay.com, walmart.com, temu.com</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r>
            </a:tbl>
          </a:graphicData>
        </a:graphic>
      </p:graphicFrame>
      <p:sp>
        <p:nvSpPr>
          <p:cNvPr id="5" name="Text 2"/>
          <p:cNvSpPr/>
          <p:nvPr/>
        </p:nvSpPr>
        <p:spPr>
          <a:xfrm>
            <a:off x="566928" y="5980176"/>
            <a:ext cx="11055096" cy="365760"/>
          </a:xfrm>
          <a:prstGeom prst="rect">
            <a:avLst/>
          </a:prstGeom>
          <a:noFill/>
          <a:ln/>
        </p:spPr>
        <p:txBody>
          <a:bodyPr wrap="square" lIns="0" tIns="0" rIns="0" bIns="0" rtlCol="0" anchor="t"/>
          <a:lstStyle/>
          <a:p>
            <a:pPr indent="0" marL="0">
              <a:buNone/>
            </a:pPr>
            <a:r>
              <a:rPr lang="en-US" sz="1000" i="1" dirty="0">
                <a:solidFill>
                  <a:srgbClr val="3A5A7A"/>
                </a:solidFill>
                <a:latin typeface="Arial" pitchFamily="34" charset="0"/>
                <a:ea typeface="Arial" pitchFamily="34" charset="-122"/>
                <a:cs typeface="Arial" pitchFamily="34" charset="-120"/>
              </a:rPr>
              <a:t>Example domains illustrate each category (SimilarWeb examples) — not necessarily sites in the dataset. From Table A.2 (all 24 categories in the paper). Per §6.1, “conversion” differs by category, so the complexity split partly reflects conversion-type differences.</a:t>
            </a:r>
            <a:endParaRPr lang="en-US" sz="1000" dirty="0"/>
          </a:p>
        </p:txBody>
      </p:sp>
      <p:sp>
        <p:nvSpPr>
          <p:cNvPr id="6" name="Shape 3"/>
          <p:cNvSpPr/>
          <p:nvPr/>
        </p:nvSpPr>
        <p:spPr>
          <a:xfrm>
            <a:off x="566928" y="6382512"/>
            <a:ext cx="11055096" cy="0"/>
          </a:xfrm>
          <a:prstGeom prst="line">
            <a:avLst/>
          </a:prstGeom>
          <a:noFill/>
          <a:ln w="6350">
            <a:solidFill>
              <a:srgbClr val="D7DEE5"/>
            </a:solidFill>
            <a:prstDash val="solid"/>
          </a:ln>
        </p:spPr>
      </p:sp>
      <p:sp>
        <p:nvSpPr>
          <p:cNvPr id="7" name="Text 4"/>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 · </a:t>
            </a:r>
            <a:pPr algn="l" indent="0" marL="0">
              <a:buNone/>
            </a:pPr>
            <a:r>
              <a:rPr lang="en-US" sz="900" u="none" dirty="0">
                <a:solidFill>
                  <a:srgbClr val="A85F43"/>
                </a:solidFill>
                <a:latin typeface="Arial" pitchFamily="34" charset="0"/>
                <a:ea typeface="Arial" pitchFamily="34" charset="-122"/>
                <a:cs typeface="Arial" pitchFamily="34" charset="-120"/>
                <a:hlinkClick r:id="rId1" invalidUrl="" action="" tgtFrame="" tooltip="" history="1" highlightClick="0" endSnd="0">
                  <a:extLst>
                    <a:ext uri="{A12FA001-AC4F-418D-AE19-62706E023703}">
                      <ahyp:hlinkClr xmlns:ahyp="http://schemas.microsoft.com/office/drawing/2018/hyperlinkcolor" val="tx"/>
                    </a:ext>
                  </a:extLst>
                </a:hlinkClick>
              </a:rPr>
              <a:t>organicllm.org</a:t>
            </a:r>
            <a:endParaRPr lang="en-US" sz="900" dirty="0"/>
          </a:p>
        </p:txBody>
      </p:sp>
      <p:sp>
        <p:nvSpPr>
          <p:cNvPr id="8" name="Text 5"/>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64</a:t>
            </a:r>
            <a:endParaRPr lang="en-US" sz="900"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name="Slide 65">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APPENDIX A · COVERAGE (TABLES A.3–A.4)</a:t>
            </a:r>
            <a:endParaRPr lang="en-US" sz="1100" dirty="0"/>
          </a:p>
        </p:txBody>
      </p:sp>
      <p:sp>
        <p:nvSpPr>
          <p:cNvPr id="3" name="Text 1"/>
          <p:cNvSpPr/>
          <p:nvPr/>
        </p:nvSpPr>
        <p:spPr>
          <a:xfrm>
            <a:off x="566928" y="676656"/>
            <a:ext cx="11055096" cy="8686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Global reach: 5 continents, 49 countries</a:t>
            </a:r>
            <a:endParaRPr lang="en-US" sz="3000" dirty="0"/>
          </a:p>
        </p:txBody>
      </p:sp>
      <p:graphicFrame>
        <p:nvGraphicFramePr>
          <p:cNvPr id="66" name="Table 0"/>
          <p:cNvGraphicFramePr>
            <a:graphicFrameLocks noGrp="1"/>
          </p:cNvGraphicFramePr>
          <p:nvPr>
            <p:extLst>
              <p:ext uri="{D42A27DB-BD31-4B8C-83A1-F6EECF244321}">
                <p14:modId xmlns:p14="http://schemas.microsoft.com/office/powerpoint/2010/main" val="1579011935"/>
              </p:ext>
            </p:extLst>
          </p:nvPr>
        </p:nvGraphicFramePr>
        <p:xfrm>
          <a:off x="566928" y="1737360"/>
          <a:ext cx="11055096" cy="914400"/>
        </p:xfrm>
        <a:graphic>
          <a:graphicData uri="http://schemas.openxmlformats.org/drawingml/2006/table">
            <a:tbl>
              <a:tblPr/>
              <a:tblGrid>
                <a:gridCol w="3657600"/>
                <a:gridCol w="1920240"/>
                <a:gridCol w="1920240"/>
                <a:gridCol w="1783080"/>
                <a:gridCol w="1773936"/>
              </a:tblGrid>
              <a:tr h="365760">
                <a:tc>
                  <a:txBody>
                    <a:bodyPr/>
                    <a:lstStyle/>
                    <a:p>
                      <a:pPr algn="ctr" indent="0" marL="0">
                        <a:buNone/>
                      </a:pPr>
                      <a:r>
                        <a:rPr lang="en-US" sz="1250" b="1" dirty="0">
                          <a:solidFill>
                            <a:srgbClr val="FFFFFF"/>
                          </a:solidFill>
                          <a:latin typeface="Arial" pitchFamily="34" charset="0"/>
                          <a:ea typeface="Arial" pitchFamily="34" charset="-122"/>
                          <a:cs typeface="Arial" pitchFamily="34" charset="-120"/>
                        </a:rPr>
                        <a:t>Continent</a:t>
                      </a:r>
                      <a:endParaRPr lang="en-US" sz="12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0B2D4A"/>
                    </a:solidFill>
                  </a:tcPr>
                </a:tc>
                <a:tc>
                  <a:txBody>
                    <a:bodyPr/>
                    <a:lstStyle/>
                    <a:p>
                      <a:pPr algn="ctr" indent="0" marL="0">
                        <a:buNone/>
                      </a:pPr>
                      <a:r>
                        <a:rPr lang="en-US" sz="1250" b="1" dirty="0">
                          <a:solidFill>
                            <a:srgbClr val="FFFFFF"/>
                          </a:solidFill>
                          <a:latin typeface="Arial" pitchFamily="34" charset="0"/>
                          <a:ea typeface="Arial" pitchFamily="34" charset="-122"/>
                          <a:cs typeface="Arial" pitchFamily="34" charset="-120"/>
                        </a:rPr>
                        <a:t>Sessions (M)</a:t>
                      </a:r>
                      <a:endParaRPr lang="en-US" sz="12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0B2D4A"/>
                    </a:solidFill>
                  </a:tcPr>
                </a:tc>
                <a:tc>
                  <a:txBody>
                    <a:bodyPr/>
                    <a:lstStyle/>
                    <a:p>
                      <a:pPr algn="ctr" indent="0" marL="0">
                        <a:buNone/>
                      </a:pPr>
                      <a:r>
                        <a:rPr lang="en-US" sz="1250" b="1" dirty="0">
                          <a:solidFill>
                            <a:srgbClr val="FFFFFF"/>
                          </a:solidFill>
                          <a:latin typeface="Arial" pitchFamily="34" charset="0"/>
                          <a:ea typeface="Arial" pitchFamily="34" charset="-122"/>
                          <a:cs typeface="Arial" pitchFamily="34" charset="-120"/>
                        </a:rPr>
                        <a:t>Revenue ($M)</a:t>
                      </a:r>
                      <a:endParaRPr lang="en-US" sz="12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0B2D4A"/>
                    </a:solidFill>
                  </a:tcPr>
                </a:tc>
                <a:tc>
                  <a:txBody>
                    <a:bodyPr/>
                    <a:lstStyle/>
                    <a:p>
                      <a:pPr algn="ctr" indent="0" marL="0">
                        <a:buNone/>
                      </a:pPr>
                      <a:r>
                        <a:rPr lang="en-US" sz="1250" b="1" dirty="0">
                          <a:solidFill>
                            <a:srgbClr val="FFFFFF"/>
                          </a:solidFill>
                          <a:latin typeface="Arial" pitchFamily="34" charset="0"/>
                          <a:ea typeface="Arial" pitchFamily="34" charset="-122"/>
                          <a:cs typeface="Arial" pitchFamily="34" charset="-120"/>
                        </a:rPr>
                        <a:t>oLLM % Sess.</a:t>
                      </a:r>
                      <a:endParaRPr lang="en-US" sz="12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0B2D4A"/>
                    </a:solidFill>
                  </a:tcPr>
                </a:tc>
                <a:tc>
                  <a:txBody>
                    <a:bodyPr/>
                    <a:lstStyle/>
                    <a:p>
                      <a:pPr algn="ctr" indent="0" marL="0">
                        <a:buNone/>
                      </a:pPr>
                      <a:r>
                        <a:rPr lang="en-US" sz="1250" b="1" dirty="0">
                          <a:solidFill>
                            <a:srgbClr val="FFFFFF"/>
                          </a:solidFill>
                          <a:latin typeface="Arial" pitchFamily="34" charset="0"/>
                          <a:ea typeface="Arial" pitchFamily="34" charset="-122"/>
                          <a:cs typeface="Arial" pitchFamily="34" charset="-120"/>
                        </a:rPr>
                        <a:t>oLLM % Rev.</a:t>
                      </a:r>
                      <a:endParaRPr lang="en-US" sz="12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0B2D4A"/>
                    </a:solidFill>
                  </a:tcPr>
                </a:tc>
              </a:tr>
              <a:tr h="365760">
                <a:tc>
                  <a:txBody>
                    <a:bodyPr/>
                    <a:lstStyle/>
                    <a:p>
                      <a:pPr algn="l" indent="0" marL="0">
                        <a:buNone/>
                      </a:pPr>
                      <a:r>
                        <a:rPr lang="en-US" sz="1250" b="1" dirty="0">
                          <a:solidFill>
                            <a:srgbClr val="0B2D4A"/>
                          </a:solidFill>
                          <a:latin typeface="Arial" pitchFamily="34" charset="0"/>
                          <a:ea typeface="Arial" pitchFamily="34" charset="-122"/>
                          <a:cs typeface="Arial" pitchFamily="34" charset="-120"/>
                        </a:rPr>
                        <a:t>Americas</a:t>
                      </a:r>
                      <a:endParaRPr lang="en-US" sz="12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250" dirty="0">
                          <a:solidFill>
                            <a:srgbClr val="0B2D4A"/>
                          </a:solidFill>
                          <a:latin typeface="Arial" pitchFamily="34" charset="0"/>
                          <a:ea typeface="Arial" pitchFamily="34" charset="-122"/>
                          <a:cs typeface="Arial" pitchFamily="34" charset="-120"/>
                        </a:rPr>
                        <a:t>2,713.9</a:t>
                      </a:r>
                      <a:endParaRPr lang="en-US" sz="12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250" dirty="0">
                          <a:solidFill>
                            <a:srgbClr val="0B2D4A"/>
                          </a:solidFill>
                          <a:latin typeface="Arial" pitchFamily="34" charset="0"/>
                          <a:ea typeface="Arial" pitchFamily="34" charset="-122"/>
                          <a:cs typeface="Arial" pitchFamily="34" charset="-120"/>
                        </a:rPr>
                        <a:t>4,206.9</a:t>
                      </a:r>
                      <a:endParaRPr lang="en-US" sz="12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250" dirty="0">
                          <a:solidFill>
                            <a:srgbClr val="0B2D4A"/>
                          </a:solidFill>
                          <a:latin typeface="Arial" pitchFamily="34" charset="0"/>
                          <a:ea typeface="Arial" pitchFamily="34" charset="-122"/>
                          <a:cs typeface="Arial" pitchFamily="34" charset="-120"/>
                        </a:rPr>
                        <a:t>0.06</a:t>
                      </a:r>
                      <a:endParaRPr lang="en-US" sz="12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250" dirty="0">
                          <a:solidFill>
                            <a:srgbClr val="0B2D4A"/>
                          </a:solidFill>
                          <a:latin typeface="Arial" pitchFamily="34" charset="0"/>
                          <a:ea typeface="Arial" pitchFamily="34" charset="-122"/>
                          <a:cs typeface="Arial" pitchFamily="34" charset="-120"/>
                        </a:rPr>
                        <a:t>0.06</a:t>
                      </a:r>
                      <a:endParaRPr lang="en-US" sz="12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r>
              <a:tr h="365760">
                <a:tc>
                  <a:txBody>
                    <a:bodyPr/>
                    <a:lstStyle/>
                    <a:p>
                      <a:pPr algn="l" indent="0" marL="0">
                        <a:buNone/>
                      </a:pPr>
                      <a:r>
                        <a:rPr lang="en-US" sz="1250" b="1" dirty="0">
                          <a:solidFill>
                            <a:srgbClr val="0B2D4A"/>
                          </a:solidFill>
                          <a:latin typeface="Arial" pitchFamily="34" charset="0"/>
                          <a:ea typeface="Arial" pitchFamily="34" charset="-122"/>
                          <a:cs typeface="Arial" pitchFamily="34" charset="-120"/>
                        </a:rPr>
                        <a:t>Europe</a:t>
                      </a:r>
                      <a:endParaRPr lang="en-US" sz="12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250" dirty="0">
                          <a:solidFill>
                            <a:srgbClr val="0B2D4A"/>
                          </a:solidFill>
                          <a:latin typeface="Arial" pitchFamily="34" charset="0"/>
                          <a:ea typeface="Arial" pitchFamily="34" charset="-122"/>
                          <a:cs typeface="Arial" pitchFamily="34" charset="-120"/>
                        </a:rPr>
                        <a:t>2,134.3</a:t>
                      </a:r>
                      <a:endParaRPr lang="en-US" sz="12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250" dirty="0">
                          <a:solidFill>
                            <a:srgbClr val="0B2D4A"/>
                          </a:solidFill>
                          <a:latin typeface="Arial" pitchFamily="34" charset="0"/>
                          <a:ea typeface="Arial" pitchFamily="34" charset="-122"/>
                          <a:cs typeface="Arial" pitchFamily="34" charset="-120"/>
                        </a:rPr>
                        <a:t>5,202.1</a:t>
                      </a:r>
                      <a:endParaRPr lang="en-US" sz="12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250" dirty="0">
                          <a:solidFill>
                            <a:srgbClr val="0B2D4A"/>
                          </a:solidFill>
                          <a:latin typeface="Arial" pitchFamily="34" charset="0"/>
                          <a:ea typeface="Arial" pitchFamily="34" charset="-122"/>
                          <a:cs typeface="Arial" pitchFamily="34" charset="-120"/>
                        </a:rPr>
                        <a:t>0.06</a:t>
                      </a:r>
                      <a:endParaRPr lang="en-US" sz="12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250" dirty="0">
                          <a:solidFill>
                            <a:srgbClr val="0B2D4A"/>
                          </a:solidFill>
                          <a:latin typeface="Arial" pitchFamily="34" charset="0"/>
                          <a:ea typeface="Arial" pitchFamily="34" charset="-122"/>
                          <a:cs typeface="Arial" pitchFamily="34" charset="-120"/>
                        </a:rPr>
                        <a:t>0.06</a:t>
                      </a:r>
                      <a:endParaRPr lang="en-US" sz="12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r>
              <a:tr h="365760">
                <a:tc>
                  <a:txBody>
                    <a:bodyPr/>
                    <a:lstStyle/>
                    <a:p>
                      <a:pPr algn="l" indent="0" marL="0">
                        <a:buNone/>
                      </a:pPr>
                      <a:r>
                        <a:rPr lang="en-US" sz="1250" b="1" dirty="0">
                          <a:solidFill>
                            <a:srgbClr val="0B2D4A"/>
                          </a:solidFill>
                          <a:latin typeface="Arial" pitchFamily="34" charset="0"/>
                          <a:ea typeface="Arial" pitchFamily="34" charset="-122"/>
                          <a:cs typeface="Arial" pitchFamily="34" charset="-120"/>
                        </a:rPr>
                        <a:t>Asia</a:t>
                      </a:r>
                      <a:endParaRPr lang="en-US" sz="12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250" dirty="0">
                          <a:solidFill>
                            <a:srgbClr val="0B2D4A"/>
                          </a:solidFill>
                          <a:latin typeface="Arial" pitchFamily="34" charset="0"/>
                          <a:ea typeface="Arial" pitchFamily="34" charset="-122"/>
                          <a:cs typeface="Arial" pitchFamily="34" charset="-120"/>
                        </a:rPr>
                        <a:t>858.5</a:t>
                      </a:r>
                      <a:endParaRPr lang="en-US" sz="12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250" dirty="0">
                          <a:solidFill>
                            <a:srgbClr val="0B2D4A"/>
                          </a:solidFill>
                          <a:latin typeface="Arial" pitchFamily="34" charset="0"/>
                          <a:ea typeface="Arial" pitchFamily="34" charset="-122"/>
                          <a:cs typeface="Arial" pitchFamily="34" charset="-120"/>
                        </a:rPr>
                        <a:t>784.6</a:t>
                      </a:r>
                      <a:endParaRPr lang="en-US" sz="12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250" dirty="0">
                          <a:solidFill>
                            <a:srgbClr val="0B2D4A"/>
                          </a:solidFill>
                          <a:latin typeface="Arial" pitchFamily="34" charset="0"/>
                          <a:ea typeface="Arial" pitchFamily="34" charset="-122"/>
                          <a:cs typeface="Arial" pitchFamily="34" charset="-120"/>
                        </a:rPr>
                        <a:t>0.11</a:t>
                      </a:r>
                      <a:endParaRPr lang="en-US" sz="12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250" dirty="0">
                          <a:solidFill>
                            <a:srgbClr val="0B2D4A"/>
                          </a:solidFill>
                          <a:latin typeface="Arial" pitchFamily="34" charset="0"/>
                          <a:ea typeface="Arial" pitchFamily="34" charset="-122"/>
                          <a:cs typeface="Arial" pitchFamily="34" charset="-120"/>
                        </a:rPr>
                        <a:t>0.06</a:t>
                      </a:r>
                      <a:endParaRPr lang="en-US" sz="12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r>
              <a:tr h="365760">
                <a:tc>
                  <a:txBody>
                    <a:bodyPr/>
                    <a:lstStyle/>
                    <a:p>
                      <a:pPr algn="l" indent="0" marL="0">
                        <a:buNone/>
                      </a:pPr>
                      <a:r>
                        <a:rPr lang="en-US" sz="1250" b="1" dirty="0">
                          <a:solidFill>
                            <a:srgbClr val="0B2D4A"/>
                          </a:solidFill>
                          <a:latin typeface="Arial" pitchFamily="34" charset="0"/>
                          <a:ea typeface="Arial" pitchFamily="34" charset="-122"/>
                          <a:cs typeface="Arial" pitchFamily="34" charset="-120"/>
                        </a:rPr>
                        <a:t>Oceania</a:t>
                      </a:r>
                      <a:endParaRPr lang="en-US" sz="12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250" dirty="0">
                          <a:solidFill>
                            <a:srgbClr val="0B2D4A"/>
                          </a:solidFill>
                          <a:latin typeface="Arial" pitchFamily="34" charset="0"/>
                          <a:ea typeface="Arial" pitchFamily="34" charset="-122"/>
                          <a:cs typeface="Arial" pitchFamily="34" charset="-120"/>
                        </a:rPr>
                        <a:t>278.1</a:t>
                      </a:r>
                      <a:endParaRPr lang="en-US" sz="12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250" dirty="0">
                          <a:solidFill>
                            <a:srgbClr val="0B2D4A"/>
                          </a:solidFill>
                          <a:latin typeface="Arial" pitchFamily="34" charset="0"/>
                          <a:ea typeface="Arial" pitchFamily="34" charset="-122"/>
                          <a:cs typeface="Arial" pitchFamily="34" charset="-120"/>
                        </a:rPr>
                        <a:t>926.0</a:t>
                      </a:r>
                      <a:endParaRPr lang="en-US" sz="12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250" dirty="0">
                          <a:solidFill>
                            <a:srgbClr val="0B2D4A"/>
                          </a:solidFill>
                          <a:latin typeface="Arial" pitchFamily="34" charset="0"/>
                          <a:ea typeface="Arial" pitchFamily="34" charset="-122"/>
                          <a:cs typeface="Arial" pitchFamily="34" charset="-120"/>
                        </a:rPr>
                        <a:t>0.05</a:t>
                      </a:r>
                      <a:endParaRPr lang="en-US" sz="12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250" dirty="0">
                          <a:solidFill>
                            <a:srgbClr val="0B2D4A"/>
                          </a:solidFill>
                          <a:latin typeface="Arial" pitchFamily="34" charset="0"/>
                          <a:ea typeface="Arial" pitchFamily="34" charset="-122"/>
                          <a:cs typeface="Arial" pitchFamily="34" charset="-120"/>
                        </a:rPr>
                        <a:t>0.04</a:t>
                      </a:r>
                      <a:endParaRPr lang="en-US" sz="12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r>
              <a:tr h="365760">
                <a:tc>
                  <a:txBody>
                    <a:bodyPr/>
                    <a:lstStyle/>
                    <a:p>
                      <a:pPr algn="l" indent="0" marL="0">
                        <a:buNone/>
                      </a:pPr>
                      <a:r>
                        <a:rPr lang="en-US" sz="1250" b="1" dirty="0">
                          <a:solidFill>
                            <a:srgbClr val="0B2D4A"/>
                          </a:solidFill>
                          <a:latin typeface="Arial" pitchFamily="34" charset="0"/>
                          <a:ea typeface="Arial" pitchFamily="34" charset="-122"/>
                          <a:cs typeface="Arial" pitchFamily="34" charset="-120"/>
                        </a:rPr>
                        <a:t>Africa</a:t>
                      </a:r>
                      <a:endParaRPr lang="en-US" sz="12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250" dirty="0">
                          <a:solidFill>
                            <a:srgbClr val="0B2D4A"/>
                          </a:solidFill>
                          <a:latin typeface="Arial" pitchFamily="34" charset="0"/>
                          <a:ea typeface="Arial" pitchFamily="34" charset="-122"/>
                          <a:cs typeface="Arial" pitchFamily="34" charset="-120"/>
                        </a:rPr>
                        <a:t>57.7</a:t>
                      </a:r>
                      <a:endParaRPr lang="en-US" sz="12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250" dirty="0">
                          <a:solidFill>
                            <a:srgbClr val="0B2D4A"/>
                          </a:solidFill>
                          <a:latin typeface="Arial" pitchFamily="34" charset="0"/>
                          <a:ea typeface="Arial" pitchFamily="34" charset="-122"/>
                          <a:cs typeface="Arial" pitchFamily="34" charset="-120"/>
                        </a:rPr>
                        <a:t>30.1</a:t>
                      </a:r>
                      <a:endParaRPr lang="en-US" sz="12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250" dirty="0">
                          <a:solidFill>
                            <a:srgbClr val="0B2D4A"/>
                          </a:solidFill>
                          <a:latin typeface="Arial" pitchFamily="34" charset="0"/>
                          <a:ea typeface="Arial" pitchFamily="34" charset="-122"/>
                          <a:cs typeface="Arial" pitchFamily="34" charset="-120"/>
                        </a:rPr>
                        <a:t>0.25</a:t>
                      </a:r>
                      <a:endParaRPr lang="en-US" sz="12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250" dirty="0">
                          <a:solidFill>
                            <a:srgbClr val="0B2D4A"/>
                          </a:solidFill>
                          <a:latin typeface="Arial" pitchFamily="34" charset="0"/>
                          <a:ea typeface="Arial" pitchFamily="34" charset="-122"/>
                          <a:cs typeface="Arial" pitchFamily="34" charset="-120"/>
                        </a:rPr>
                        <a:t>0.09</a:t>
                      </a:r>
                      <a:endParaRPr lang="en-US" sz="12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r>
            </a:tbl>
          </a:graphicData>
        </a:graphic>
      </p:graphicFrame>
      <p:sp>
        <p:nvSpPr>
          <p:cNvPr id="5" name="Text 2"/>
          <p:cNvSpPr/>
          <p:nvPr/>
        </p:nvSpPr>
        <p:spPr>
          <a:xfrm>
            <a:off x="566928" y="5980176"/>
            <a:ext cx="11055096" cy="365760"/>
          </a:xfrm>
          <a:prstGeom prst="rect">
            <a:avLst/>
          </a:prstGeom>
          <a:noFill/>
          <a:ln/>
        </p:spPr>
        <p:txBody>
          <a:bodyPr wrap="square" lIns="0" tIns="0" rIns="0" bIns="0" rtlCol="0" anchor="t"/>
          <a:lstStyle/>
          <a:p>
            <a:pPr indent="0" marL="0">
              <a:buNone/>
            </a:pPr>
            <a:r>
              <a:rPr lang="en-US" sz="1000" i="1" dirty="0">
                <a:solidFill>
                  <a:srgbClr val="3A5A7A"/>
                </a:solidFill>
                <a:latin typeface="Arial" pitchFamily="34" charset="0"/>
                <a:ea typeface="Arial" pitchFamily="34" charset="-122"/>
                <a:cs typeface="Arial" pitchFamily="34" charset="-120"/>
              </a:rPr>
              <a:t>Table A.3. Top countries by sessions: United States (1,800M), Brazil (697), United Kingdom (457), France (399), India (247), Australia (227), Germany (207), Italy, Netherlands, Thailand, Poland… 49 countries contribute ≥10M sessions each (full list, Table A.4 in the paper).</a:t>
            </a:r>
            <a:endParaRPr lang="en-US" sz="1000" dirty="0"/>
          </a:p>
        </p:txBody>
      </p:sp>
      <p:sp>
        <p:nvSpPr>
          <p:cNvPr id="6" name="Shape 3"/>
          <p:cNvSpPr/>
          <p:nvPr/>
        </p:nvSpPr>
        <p:spPr>
          <a:xfrm>
            <a:off x="566928" y="6382512"/>
            <a:ext cx="11055096" cy="0"/>
          </a:xfrm>
          <a:prstGeom prst="line">
            <a:avLst/>
          </a:prstGeom>
          <a:noFill/>
          <a:ln w="6350">
            <a:solidFill>
              <a:srgbClr val="D7DEE5"/>
            </a:solidFill>
            <a:prstDash val="solid"/>
          </a:ln>
        </p:spPr>
      </p:sp>
      <p:sp>
        <p:nvSpPr>
          <p:cNvPr id="7" name="Text 4"/>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 · </a:t>
            </a:r>
            <a:pPr algn="l" indent="0" marL="0">
              <a:buNone/>
            </a:pPr>
            <a:r>
              <a:rPr lang="en-US" sz="900" u="none" dirty="0">
                <a:solidFill>
                  <a:srgbClr val="A85F43"/>
                </a:solidFill>
                <a:latin typeface="Arial" pitchFamily="34" charset="0"/>
                <a:ea typeface="Arial" pitchFamily="34" charset="-122"/>
                <a:cs typeface="Arial" pitchFamily="34" charset="-120"/>
                <a:hlinkClick r:id="rId1" invalidUrl="" action="" tgtFrame="" tooltip="" history="1" highlightClick="0" endSnd="0">
                  <a:extLst>
                    <a:ext uri="{A12FA001-AC4F-418D-AE19-62706E023703}">
                      <ahyp:hlinkClr xmlns:ahyp="http://schemas.microsoft.com/office/drawing/2018/hyperlinkcolor" val="tx"/>
                    </a:ext>
                  </a:extLst>
                </a:hlinkClick>
              </a:rPr>
              <a:t>organicllm.org</a:t>
            </a:r>
            <a:endParaRPr lang="en-US" sz="900" dirty="0"/>
          </a:p>
        </p:txBody>
      </p:sp>
      <p:sp>
        <p:nvSpPr>
          <p:cNvPr id="8" name="Text 5"/>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65</a:t>
            </a:r>
            <a:endParaRPr lang="en-US" sz="900"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name="Slide 66">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APPENDIX A · DEFINITIONS (TABLE A.5)</a:t>
            </a:r>
            <a:endParaRPr lang="en-US" sz="1100" dirty="0"/>
          </a:p>
        </p:txBody>
      </p:sp>
      <p:sp>
        <p:nvSpPr>
          <p:cNvPr id="3" name="Text 1"/>
          <p:cNvSpPr/>
          <p:nvPr/>
        </p:nvSpPr>
        <p:spPr>
          <a:xfrm>
            <a:off x="566928" y="676656"/>
            <a:ext cx="11055096" cy="8686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How each metric is defined</a:t>
            </a:r>
            <a:endParaRPr lang="en-US" sz="3000" dirty="0"/>
          </a:p>
        </p:txBody>
      </p:sp>
      <p:graphicFrame>
        <p:nvGraphicFramePr>
          <p:cNvPr id="67" name="Table 0"/>
          <p:cNvGraphicFramePr>
            <a:graphicFrameLocks noGrp="1"/>
          </p:cNvGraphicFramePr>
          <p:nvPr>
            <p:extLst>
              <p:ext uri="{D42A27DB-BD31-4B8C-83A1-F6EECF244321}">
                <p14:modId xmlns:p14="http://schemas.microsoft.com/office/powerpoint/2010/main" val="1579011935"/>
              </p:ext>
            </p:extLst>
          </p:nvPr>
        </p:nvGraphicFramePr>
        <p:xfrm>
          <a:off x="566928" y="1737360"/>
          <a:ext cx="11055096" cy="914400"/>
        </p:xfrm>
        <a:graphic>
          <a:graphicData uri="http://schemas.openxmlformats.org/drawingml/2006/table">
            <a:tbl>
              <a:tblPr/>
              <a:tblGrid>
                <a:gridCol w="3291840"/>
                <a:gridCol w="7763256"/>
              </a:tblGrid>
              <a:tr h="502920">
                <a:tc>
                  <a:txBody>
                    <a:bodyPr/>
                    <a:lstStyle/>
                    <a:p>
                      <a:pPr algn="ctr" indent="0" marL="0">
                        <a:buNone/>
                      </a:pPr>
                      <a:r>
                        <a:rPr lang="en-US" sz="1250" b="1" dirty="0">
                          <a:solidFill>
                            <a:srgbClr val="FFFFFF"/>
                          </a:solidFill>
                          <a:latin typeface="Arial" pitchFamily="34" charset="0"/>
                          <a:ea typeface="Arial" pitchFamily="34" charset="-122"/>
                          <a:cs typeface="Arial" pitchFamily="34" charset="-120"/>
                        </a:rPr>
                        <a:t>Variable</a:t>
                      </a:r>
                      <a:endParaRPr lang="en-US" sz="12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0B2D4A"/>
                    </a:solidFill>
                  </a:tcPr>
                </a:tc>
                <a:tc>
                  <a:txBody>
                    <a:bodyPr/>
                    <a:lstStyle/>
                    <a:p>
                      <a:pPr algn="ctr" indent="0" marL="0">
                        <a:buNone/>
                      </a:pPr>
                      <a:r>
                        <a:rPr lang="en-US" sz="1250" b="1" dirty="0">
                          <a:solidFill>
                            <a:srgbClr val="FFFFFF"/>
                          </a:solidFill>
                          <a:latin typeface="Arial" pitchFamily="34" charset="0"/>
                          <a:ea typeface="Arial" pitchFamily="34" charset="-122"/>
                          <a:cs typeface="Arial" pitchFamily="34" charset="-120"/>
                        </a:rPr>
                        <a:t>Definition (per website × time unit)</a:t>
                      </a:r>
                      <a:endParaRPr lang="en-US" sz="12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0B2D4A"/>
                    </a:solidFill>
                  </a:tcPr>
                </a:tc>
              </a:tr>
              <a:tr h="502920">
                <a:tc>
                  <a:txBody>
                    <a:bodyPr/>
                    <a:lstStyle/>
                    <a:p>
                      <a:pPr algn="l" indent="0" marL="0">
                        <a:buNone/>
                      </a:pPr>
                      <a:r>
                        <a:rPr lang="en-US" sz="1250" b="1" dirty="0">
                          <a:solidFill>
                            <a:srgbClr val="0B2D4A"/>
                          </a:solidFill>
                          <a:latin typeface="Arial" pitchFamily="34" charset="0"/>
                          <a:ea typeface="Arial" pitchFamily="34" charset="-122"/>
                          <a:cs typeface="Arial" pitchFamily="34" charset="-120"/>
                        </a:rPr>
                        <a:t>Conversion Rate (CR)</a:t>
                      </a:r>
                      <a:endParaRPr lang="en-US" sz="12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250" dirty="0">
                          <a:solidFill>
                            <a:srgbClr val="0B2D4A"/>
                          </a:solidFill>
                          <a:latin typeface="Arial" pitchFamily="34" charset="0"/>
                          <a:ea typeface="Arial" pitchFamily="34" charset="-122"/>
                          <a:cs typeface="Arial" pitchFamily="34" charset="-120"/>
                        </a:rPr>
                        <a:t>Transactions ÷ Sessions — the headline financial metric</a:t>
                      </a:r>
                      <a:endParaRPr lang="en-US" sz="12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r>
              <a:tr h="502920">
                <a:tc>
                  <a:txBody>
                    <a:bodyPr/>
                    <a:lstStyle/>
                    <a:p>
                      <a:pPr algn="l" indent="0" marL="0">
                        <a:buNone/>
                      </a:pPr>
                      <a:r>
                        <a:rPr lang="en-US" sz="1250" b="1" dirty="0">
                          <a:solidFill>
                            <a:srgbClr val="0B2D4A"/>
                          </a:solidFill>
                          <a:latin typeface="Arial" pitchFamily="34" charset="0"/>
                          <a:ea typeface="Arial" pitchFamily="34" charset="-122"/>
                          <a:cs typeface="Arial" pitchFamily="34" charset="-120"/>
                        </a:rPr>
                        <a:t>Average Order Value (AOV)</a:t>
                      </a:r>
                      <a:endParaRPr lang="en-US" sz="12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250" dirty="0">
                          <a:solidFill>
                            <a:srgbClr val="0B2D4A"/>
                          </a:solidFill>
                          <a:latin typeface="Arial" pitchFamily="34" charset="0"/>
                          <a:ea typeface="Arial" pitchFamily="34" charset="-122"/>
                          <a:cs typeface="Arial" pitchFamily="34" charset="-120"/>
                        </a:rPr>
                        <a:t>Revenue ÷ Transactions (defined where transactions &gt; 0)</a:t>
                      </a:r>
                      <a:endParaRPr lang="en-US" sz="12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r>
              <a:tr h="502920">
                <a:tc>
                  <a:txBody>
                    <a:bodyPr/>
                    <a:lstStyle/>
                    <a:p>
                      <a:pPr algn="l" indent="0" marL="0">
                        <a:buNone/>
                      </a:pPr>
                      <a:r>
                        <a:rPr lang="en-US" sz="1250" b="1" dirty="0">
                          <a:solidFill>
                            <a:srgbClr val="0B2D4A"/>
                          </a:solidFill>
                          <a:latin typeface="Arial" pitchFamily="34" charset="0"/>
                          <a:ea typeface="Arial" pitchFamily="34" charset="-122"/>
                          <a:cs typeface="Arial" pitchFamily="34" charset="-120"/>
                        </a:rPr>
                        <a:t>Revenue per Session (RPS)</a:t>
                      </a:r>
                      <a:endParaRPr lang="en-US" sz="12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250" dirty="0">
                          <a:solidFill>
                            <a:srgbClr val="0B2D4A"/>
                          </a:solidFill>
                          <a:latin typeface="Arial" pitchFamily="34" charset="0"/>
                          <a:ea typeface="Arial" pitchFamily="34" charset="-122"/>
                          <a:cs typeface="Arial" pitchFamily="34" charset="-120"/>
                        </a:rPr>
                        <a:t>Revenue ÷ Sessions (includes realized zeros — informative about channel quality)</a:t>
                      </a:r>
                      <a:endParaRPr lang="en-US" sz="12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r>
              <a:tr h="502920">
                <a:tc>
                  <a:txBody>
                    <a:bodyPr/>
                    <a:lstStyle/>
                    <a:p>
                      <a:pPr algn="l" indent="0" marL="0">
                        <a:buNone/>
                      </a:pPr>
                      <a:r>
                        <a:rPr lang="en-US" sz="1250" b="1" dirty="0">
                          <a:solidFill>
                            <a:srgbClr val="0B2D4A"/>
                          </a:solidFill>
                          <a:latin typeface="Arial" pitchFamily="34" charset="0"/>
                          <a:ea typeface="Arial" pitchFamily="34" charset="-122"/>
                          <a:cs typeface="Arial" pitchFamily="34" charset="-120"/>
                        </a:rPr>
                        <a:t>Bounce Rate (BR)</a:t>
                      </a:r>
                      <a:endParaRPr lang="en-US" sz="12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250" dirty="0">
                          <a:solidFill>
                            <a:srgbClr val="0B2D4A"/>
                          </a:solidFill>
                          <a:latin typeface="Arial" pitchFamily="34" charset="0"/>
                          <a:ea typeface="Arial" pitchFamily="34" charset="-122"/>
                          <a:cs typeface="Arial" pitchFamily="34" charset="-120"/>
                        </a:rPr>
                        <a:t>Bounces ÷ Sessions — leaving without a further action</a:t>
                      </a:r>
                      <a:endParaRPr lang="en-US" sz="12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r>
              <a:tr h="502920">
                <a:tc>
                  <a:txBody>
                    <a:bodyPr/>
                    <a:lstStyle/>
                    <a:p>
                      <a:pPr algn="l" indent="0" marL="0">
                        <a:buNone/>
                      </a:pPr>
                      <a:r>
                        <a:rPr lang="en-US" sz="1250" b="1" dirty="0">
                          <a:solidFill>
                            <a:srgbClr val="0B2D4A"/>
                          </a:solidFill>
                          <a:latin typeface="Arial" pitchFamily="34" charset="0"/>
                          <a:ea typeface="Arial" pitchFamily="34" charset="-122"/>
                          <a:cs typeface="Arial" pitchFamily="34" charset="-120"/>
                        </a:rPr>
                        <a:t>Session Duration (SD)</a:t>
                      </a:r>
                      <a:endParaRPr lang="en-US" sz="12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250" dirty="0">
                          <a:solidFill>
                            <a:srgbClr val="0B2D4A"/>
                          </a:solidFill>
                          <a:latin typeface="Arial" pitchFamily="34" charset="0"/>
                          <a:ea typeface="Arial" pitchFamily="34" charset="-122"/>
                          <a:cs typeface="Arial" pitchFamily="34" charset="-120"/>
                        </a:rPr>
                        <a:t>Total time on site ÷ Sessions, in seconds</a:t>
                      </a:r>
                      <a:endParaRPr lang="en-US" sz="12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r>
              <a:tr h="502920">
                <a:tc>
                  <a:txBody>
                    <a:bodyPr/>
                    <a:lstStyle/>
                    <a:p>
                      <a:pPr algn="l" indent="0" marL="0">
                        <a:buNone/>
                      </a:pPr>
                      <a:r>
                        <a:rPr lang="en-US" sz="1250" b="1" dirty="0">
                          <a:solidFill>
                            <a:srgbClr val="0B2D4A"/>
                          </a:solidFill>
                          <a:latin typeface="Arial" pitchFamily="34" charset="0"/>
                          <a:ea typeface="Arial" pitchFamily="34" charset="-122"/>
                          <a:cs typeface="Arial" pitchFamily="34" charset="-120"/>
                        </a:rPr>
                        <a:t>Page Views (PV)</a:t>
                      </a:r>
                      <a:endParaRPr lang="en-US" sz="12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250" dirty="0">
                          <a:solidFill>
                            <a:srgbClr val="0B2D4A"/>
                          </a:solidFill>
                          <a:latin typeface="Arial" pitchFamily="34" charset="0"/>
                          <a:ea typeface="Arial" pitchFamily="34" charset="-122"/>
                          <a:cs typeface="Arial" pitchFamily="34" charset="-120"/>
                        </a:rPr>
                        <a:t>Total page views ÷ Sessions</a:t>
                      </a:r>
                      <a:endParaRPr lang="en-US" sz="12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r>
              <a:tr h="502920">
                <a:tc>
                  <a:txBody>
                    <a:bodyPr/>
                    <a:lstStyle/>
                    <a:p>
                      <a:pPr algn="l" indent="0" marL="0">
                        <a:buNone/>
                      </a:pPr>
                      <a:r>
                        <a:rPr lang="en-US" sz="1250" b="1" dirty="0">
                          <a:solidFill>
                            <a:srgbClr val="0B2D4A"/>
                          </a:solidFill>
                          <a:latin typeface="Arial" pitchFamily="34" charset="0"/>
                          <a:ea typeface="Arial" pitchFamily="34" charset="-122"/>
                          <a:cs typeface="Arial" pitchFamily="34" charset="-120"/>
                        </a:rPr>
                        <a:t>Controls (fixed effects)</a:t>
                      </a:r>
                      <a:endParaRPr lang="en-US" sz="12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250" dirty="0">
                          <a:solidFill>
                            <a:srgbClr val="0B2D4A"/>
                          </a:solidFill>
                          <a:latin typeface="Arial" pitchFamily="34" charset="0"/>
                          <a:ea typeface="Arial" pitchFamily="34" charset="-122"/>
                          <a:cs typeface="Arial" pitchFamily="34" charset="-120"/>
                        </a:rPr>
                        <a:t>Channel (oLLM = baseline) · Website · Device · Month</a:t>
                      </a:r>
                      <a:endParaRPr lang="en-US" sz="12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r>
            </a:tbl>
          </a:graphicData>
        </a:graphic>
      </p:graphicFrame>
      <p:sp>
        <p:nvSpPr>
          <p:cNvPr id="5" name="Text 2"/>
          <p:cNvSpPr/>
          <p:nvPr/>
        </p:nvSpPr>
        <p:spPr>
          <a:xfrm>
            <a:off x="566928" y="5980176"/>
            <a:ext cx="11055096" cy="365760"/>
          </a:xfrm>
          <a:prstGeom prst="rect">
            <a:avLst/>
          </a:prstGeom>
          <a:noFill/>
          <a:ln/>
        </p:spPr>
        <p:txBody>
          <a:bodyPr wrap="square" lIns="0" tIns="0" rIns="0" bIns="0" rtlCol="0" anchor="t"/>
          <a:lstStyle/>
          <a:p>
            <a:pPr indent="0" marL="0">
              <a:buNone/>
            </a:pPr>
            <a:r>
              <a:rPr lang="en-US" sz="1000" i="1" dirty="0">
                <a:solidFill>
                  <a:srgbClr val="3A5A7A"/>
                </a:solidFill>
                <a:latin typeface="Arial" pitchFamily="34" charset="0"/>
                <a:ea typeface="Arial" pitchFamily="34" charset="-122"/>
                <a:cs typeface="Arial" pitchFamily="34" charset="-120"/>
              </a:rPr>
              <a:t>Table A.5. RPS includes zero-revenue sessions (they carry information); AOV conditions on a purchase having occurred.</a:t>
            </a:r>
            <a:endParaRPr lang="en-US" sz="1000" dirty="0"/>
          </a:p>
        </p:txBody>
      </p:sp>
      <p:sp>
        <p:nvSpPr>
          <p:cNvPr id="6" name="Shape 3"/>
          <p:cNvSpPr/>
          <p:nvPr/>
        </p:nvSpPr>
        <p:spPr>
          <a:xfrm>
            <a:off x="566928" y="6382512"/>
            <a:ext cx="11055096" cy="0"/>
          </a:xfrm>
          <a:prstGeom prst="line">
            <a:avLst/>
          </a:prstGeom>
          <a:noFill/>
          <a:ln w="6350">
            <a:solidFill>
              <a:srgbClr val="D7DEE5"/>
            </a:solidFill>
            <a:prstDash val="solid"/>
          </a:ln>
        </p:spPr>
      </p:sp>
      <p:sp>
        <p:nvSpPr>
          <p:cNvPr id="7" name="Text 4"/>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 · </a:t>
            </a:r>
            <a:pPr algn="l" indent="0" marL="0">
              <a:buNone/>
            </a:pPr>
            <a:r>
              <a:rPr lang="en-US" sz="900" u="none" dirty="0">
                <a:solidFill>
                  <a:srgbClr val="A85F43"/>
                </a:solidFill>
                <a:latin typeface="Arial" pitchFamily="34" charset="0"/>
                <a:ea typeface="Arial" pitchFamily="34" charset="-122"/>
                <a:cs typeface="Arial" pitchFamily="34" charset="-120"/>
                <a:hlinkClick r:id="rId1" invalidUrl="" action="" tgtFrame="" tooltip="" history="1" highlightClick="0" endSnd="0">
                  <a:extLst>
                    <a:ext uri="{A12FA001-AC4F-418D-AE19-62706E023703}">
                      <ahyp:hlinkClr xmlns:ahyp="http://schemas.microsoft.com/office/drawing/2018/hyperlinkcolor" val="tx"/>
                    </a:ext>
                  </a:extLst>
                </a:hlinkClick>
              </a:rPr>
              <a:t>organicllm.org</a:t>
            </a:r>
            <a:endParaRPr lang="en-US" sz="900" dirty="0"/>
          </a:p>
        </p:txBody>
      </p:sp>
      <p:sp>
        <p:nvSpPr>
          <p:cNvPr id="8" name="Text 5"/>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66</a:t>
            </a:r>
            <a:endParaRPr lang="en-US" sz="900"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name="Slide 67">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APPENDIX A.4 · METHODS</a:t>
            </a:r>
            <a:endParaRPr lang="en-US" sz="1100" dirty="0"/>
          </a:p>
        </p:txBody>
      </p:sp>
      <p:sp>
        <p:nvSpPr>
          <p:cNvPr id="3" name="Text 1"/>
          <p:cNvSpPr/>
          <p:nvPr/>
        </p:nvSpPr>
        <p:spPr>
          <a:xfrm>
            <a:off x="566928" y="676656"/>
            <a:ext cx="11055096" cy="8686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Two model families, one fixed-effects structure</a:t>
            </a:r>
            <a:endParaRPr lang="en-US" sz="3000" dirty="0"/>
          </a:p>
        </p:txBody>
      </p:sp>
      <p:sp>
        <p:nvSpPr>
          <p:cNvPr id="4" name="Shape 2"/>
          <p:cNvSpPr/>
          <p:nvPr/>
        </p:nvSpPr>
        <p:spPr>
          <a:xfrm>
            <a:off x="566928" y="1783080"/>
            <a:ext cx="5298948" cy="4160520"/>
          </a:xfrm>
          <a:prstGeom prst="roundRect">
            <a:avLst>
              <a:gd name="adj" fmla="val 1319"/>
            </a:avLst>
          </a:prstGeom>
          <a:solidFill>
            <a:srgbClr val="FFFFFF"/>
          </a:solidFill>
          <a:ln w="3175">
            <a:solidFill>
              <a:srgbClr val="A85F43"/>
            </a:solidFill>
            <a:prstDash val="solid"/>
          </a:ln>
        </p:spPr>
      </p:sp>
      <p:sp>
        <p:nvSpPr>
          <p:cNvPr id="5" name="Shape 3"/>
          <p:cNvSpPr/>
          <p:nvPr/>
        </p:nvSpPr>
        <p:spPr>
          <a:xfrm>
            <a:off x="566928" y="1783080"/>
            <a:ext cx="5298948" cy="475488"/>
          </a:xfrm>
          <a:prstGeom prst="roundRect">
            <a:avLst>
              <a:gd name="adj" fmla="val 11538"/>
            </a:avLst>
          </a:prstGeom>
          <a:solidFill>
            <a:srgbClr val="A85F43"/>
          </a:solidFill>
          <a:ln/>
        </p:spPr>
      </p:sp>
      <p:sp>
        <p:nvSpPr>
          <p:cNvPr id="6" name="Shape 4"/>
          <p:cNvSpPr/>
          <p:nvPr/>
        </p:nvSpPr>
        <p:spPr>
          <a:xfrm>
            <a:off x="566928" y="1837944"/>
            <a:ext cx="5298948" cy="420624"/>
          </a:xfrm>
          <a:prstGeom prst="rect">
            <a:avLst/>
          </a:prstGeom>
          <a:solidFill>
            <a:srgbClr val="A85F43"/>
          </a:solidFill>
          <a:ln/>
        </p:spPr>
      </p:sp>
      <p:sp>
        <p:nvSpPr>
          <p:cNvPr id="7" name="Text 5"/>
          <p:cNvSpPr/>
          <p:nvPr/>
        </p:nvSpPr>
        <p:spPr>
          <a:xfrm>
            <a:off x="841248" y="1783080"/>
            <a:ext cx="4750308" cy="475488"/>
          </a:xfrm>
          <a:prstGeom prst="rect">
            <a:avLst/>
          </a:prstGeom>
          <a:noFill/>
          <a:ln/>
        </p:spPr>
        <p:txBody>
          <a:bodyPr wrap="square" lIns="0" tIns="0" rIns="0" bIns="0" rtlCol="0" anchor="ctr"/>
          <a:lstStyle/>
          <a:p>
            <a:pPr indent="0" marL="0">
              <a:buNone/>
            </a:pPr>
            <a:r>
              <a:rPr lang="en-US" sz="1500" b="1" dirty="0">
                <a:solidFill>
                  <a:srgbClr val="FFFFFF"/>
                </a:solidFill>
                <a:latin typeface="Arial" pitchFamily="34" charset="0"/>
                <a:ea typeface="Arial" pitchFamily="34" charset="-122"/>
                <a:cs typeface="Arial" pitchFamily="34" charset="-120"/>
              </a:rPr>
              <a:t>Rates: CR &amp; BR</a:t>
            </a:r>
            <a:endParaRPr lang="en-US" sz="1500" dirty="0"/>
          </a:p>
        </p:txBody>
      </p:sp>
      <p:sp>
        <p:nvSpPr>
          <p:cNvPr id="8" name="Text 6"/>
          <p:cNvSpPr/>
          <p:nvPr/>
        </p:nvSpPr>
        <p:spPr>
          <a:xfrm>
            <a:off x="841248" y="2423160"/>
            <a:ext cx="4750308" cy="3364992"/>
          </a:xfrm>
          <a:prstGeom prst="rect">
            <a:avLst/>
          </a:prstGeom>
          <a:noFill/>
          <a:ln/>
        </p:spPr>
        <p:txBody>
          <a:bodyPr wrap="square" rtlCol="0" anchor="t"/>
          <a:lstStyle/>
          <a:p>
            <a:pPr marL="177800" indent="-177800">
              <a:spcAft>
                <a:spcPts val="800"/>
              </a:spcAft>
              <a:buSzPct val="100000"/>
              <a:buChar char="•"/>
            </a:pPr>
            <a:r>
              <a:rPr lang="en-US" sz="1350" dirty="0">
                <a:solidFill>
                  <a:srgbClr val="0B2D4A"/>
                </a:solidFill>
                <a:latin typeface="Arial" pitchFamily="34" charset="0"/>
                <a:ea typeface="Arial" pitchFamily="34" charset="-122"/>
                <a:cs typeface="Arial" pitchFamily="34" charset="-120"/>
              </a:rPr>
              <a:t>Quasibinomial models — sessions enter the likelihood directly.</a:t>
            </a:r>
            <a:endParaRPr lang="en-US" sz="1350" dirty="0"/>
          </a:p>
          <a:p>
            <a:pPr marL="177800" indent="-177800">
              <a:spcAft>
                <a:spcPts val="800"/>
              </a:spcAft>
              <a:buSzPct val="100000"/>
              <a:buChar char="•"/>
            </a:pPr>
            <a:r>
              <a:rPr lang="en-US" sz="1350" dirty="0">
                <a:solidFill>
                  <a:srgbClr val="0B2D4A"/>
                </a:solidFill>
                <a:latin typeface="Arial" pitchFamily="34" charset="0"/>
                <a:ea typeface="Arial" pitchFamily="34" charset="-122"/>
                <a:cs typeface="Arial" pitchFamily="34" charset="-120"/>
              </a:rPr>
              <a:t>A dispersion parameter (θ) absorbs the overdispersion in transaction/bounce counts.</a:t>
            </a:r>
            <a:endParaRPr lang="en-US" sz="1350" dirty="0"/>
          </a:p>
          <a:p>
            <a:pPr marL="177800" indent="-177800">
              <a:spcAft>
                <a:spcPts val="800"/>
              </a:spcAft>
              <a:buSzPct val="100000"/>
              <a:buChar char="•"/>
            </a:pPr>
            <a:r>
              <a:rPr lang="en-US" sz="1350" dirty="0">
                <a:solidFill>
                  <a:srgbClr val="0B2D4A"/>
                </a:solidFill>
                <a:latin typeface="Arial" pitchFamily="34" charset="0"/>
                <a:ea typeface="Arial" pitchFamily="34" charset="-122"/>
                <a:cs typeface="Arial" pitchFamily="34" charset="-120"/>
              </a:rPr>
              <a:t>Not weighted: session counts already encode precision (weighting would double-count it).</a:t>
            </a:r>
            <a:endParaRPr lang="en-US" sz="1350" dirty="0"/>
          </a:p>
        </p:txBody>
      </p:sp>
      <p:sp>
        <p:nvSpPr>
          <p:cNvPr id="9" name="Shape 7"/>
          <p:cNvSpPr/>
          <p:nvPr/>
        </p:nvSpPr>
        <p:spPr>
          <a:xfrm>
            <a:off x="6323076" y="1783080"/>
            <a:ext cx="5298948" cy="4160520"/>
          </a:xfrm>
          <a:prstGeom prst="roundRect">
            <a:avLst>
              <a:gd name="adj" fmla="val 1319"/>
            </a:avLst>
          </a:prstGeom>
          <a:solidFill>
            <a:srgbClr val="FFFFFF"/>
          </a:solidFill>
          <a:ln w="3175">
            <a:solidFill>
              <a:srgbClr val="3A5A7A"/>
            </a:solidFill>
            <a:prstDash val="solid"/>
          </a:ln>
        </p:spPr>
      </p:sp>
      <p:sp>
        <p:nvSpPr>
          <p:cNvPr id="10" name="Shape 8"/>
          <p:cNvSpPr/>
          <p:nvPr/>
        </p:nvSpPr>
        <p:spPr>
          <a:xfrm>
            <a:off x="6323076" y="1783080"/>
            <a:ext cx="5298948" cy="475488"/>
          </a:xfrm>
          <a:prstGeom prst="roundRect">
            <a:avLst>
              <a:gd name="adj" fmla="val 11538"/>
            </a:avLst>
          </a:prstGeom>
          <a:solidFill>
            <a:srgbClr val="3A5A7A"/>
          </a:solidFill>
          <a:ln/>
        </p:spPr>
      </p:sp>
      <p:sp>
        <p:nvSpPr>
          <p:cNvPr id="11" name="Shape 9"/>
          <p:cNvSpPr/>
          <p:nvPr/>
        </p:nvSpPr>
        <p:spPr>
          <a:xfrm>
            <a:off x="6323076" y="1837944"/>
            <a:ext cx="5298948" cy="420624"/>
          </a:xfrm>
          <a:prstGeom prst="rect">
            <a:avLst/>
          </a:prstGeom>
          <a:solidFill>
            <a:srgbClr val="3A5A7A"/>
          </a:solidFill>
          <a:ln/>
        </p:spPr>
      </p:sp>
      <p:sp>
        <p:nvSpPr>
          <p:cNvPr id="12" name="Text 10"/>
          <p:cNvSpPr/>
          <p:nvPr/>
        </p:nvSpPr>
        <p:spPr>
          <a:xfrm>
            <a:off x="6597396" y="1783080"/>
            <a:ext cx="4750308" cy="475488"/>
          </a:xfrm>
          <a:prstGeom prst="rect">
            <a:avLst/>
          </a:prstGeom>
          <a:noFill/>
          <a:ln/>
        </p:spPr>
        <p:txBody>
          <a:bodyPr wrap="square" lIns="0" tIns="0" rIns="0" bIns="0" rtlCol="0" anchor="ctr"/>
          <a:lstStyle/>
          <a:p>
            <a:pPr indent="0" marL="0">
              <a:buNone/>
            </a:pPr>
            <a:r>
              <a:rPr lang="en-US" sz="1500" b="1" dirty="0">
                <a:solidFill>
                  <a:srgbClr val="FFFFFF"/>
                </a:solidFill>
                <a:latin typeface="Arial" pitchFamily="34" charset="0"/>
                <a:ea typeface="Arial" pitchFamily="34" charset="-122"/>
                <a:cs typeface="Arial" pitchFamily="34" charset="-120"/>
              </a:rPr>
              <a:t>Levels: AOV · RPS · SD · PV</a:t>
            </a:r>
            <a:endParaRPr lang="en-US" sz="1500" dirty="0"/>
          </a:p>
        </p:txBody>
      </p:sp>
      <p:sp>
        <p:nvSpPr>
          <p:cNvPr id="13" name="Text 11"/>
          <p:cNvSpPr/>
          <p:nvPr/>
        </p:nvSpPr>
        <p:spPr>
          <a:xfrm>
            <a:off x="6597396" y="2423160"/>
            <a:ext cx="4750308" cy="3364992"/>
          </a:xfrm>
          <a:prstGeom prst="rect">
            <a:avLst/>
          </a:prstGeom>
          <a:noFill/>
          <a:ln/>
        </p:spPr>
        <p:txBody>
          <a:bodyPr wrap="square" rtlCol="0" anchor="t"/>
          <a:lstStyle/>
          <a:p>
            <a:pPr marL="177800" indent="-177800">
              <a:spcAft>
                <a:spcPts val="800"/>
              </a:spcAft>
              <a:buSzPct val="100000"/>
              <a:buChar char="•"/>
            </a:pPr>
            <a:r>
              <a:rPr lang="en-US" sz="1350" dirty="0">
                <a:solidFill>
                  <a:srgbClr val="0B2D4A"/>
                </a:solidFill>
                <a:latin typeface="Arial" pitchFamily="34" charset="0"/>
                <a:ea typeface="Arial" pitchFamily="34" charset="-122"/>
                <a:cs typeface="Arial" pitchFamily="34" charset="-120"/>
              </a:rPr>
              <a:t>Weighted linear models in levels.</a:t>
            </a:r>
            <a:endParaRPr lang="en-US" sz="1350" dirty="0"/>
          </a:p>
          <a:p>
            <a:pPr marL="177800" indent="-177800">
              <a:spcAft>
                <a:spcPts val="800"/>
              </a:spcAft>
              <a:buSzPct val="100000"/>
              <a:buChar char="•"/>
            </a:pPr>
            <a:r>
              <a:rPr lang="en-US" sz="1350" dirty="0">
                <a:solidFill>
                  <a:srgbClr val="0B2D4A"/>
                </a:solidFill>
                <a:latin typeface="Arial" pitchFamily="34" charset="0"/>
                <a:ea typeface="Arial" pitchFamily="34" charset="-122"/>
                <a:cs typeface="Arial" pitchFamily="34" charset="-120"/>
              </a:rPr>
              <a:t>Bounded, website-relative weights cap leverage so no single large site dominates.</a:t>
            </a:r>
            <a:endParaRPr lang="en-US" sz="1350" dirty="0"/>
          </a:p>
          <a:p>
            <a:pPr marL="177800" indent="-177800">
              <a:spcAft>
                <a:spcPts val="800"/>
              </a:spcAft>
              <a:buSzPct val="100000"/>
              <a:buChar char="•"/>
            </a:pPr>
            <a:r>
              <a:rPr lang="en-US" sz="1350" dirty="0">
                <a:solidFill>
                  <a:srgbClr val="0B2D4A"/>
                </a:solidFill>
                <a:latin typeface="Arial" pitchFamily="34" charset="0"/>
                <a:ea typeface="Arial" pitchFamily="34" charset="-122"/>
                <a:cs typeface="Arial" pitchFamily="34" charset="-120"/>
              </a:rPr>
              <a:t>Reduces aggregation-induced heteroskedasticity.</a:t>
            </a:r>
            <a:endParaRPr lang="en-US" sz="1350" dirty="0"/>
          </a:p>
        </p:txBody>
      </p:sp>
      <p:sp>
        <p:nvSpPr>
          <p:cNvPr id="14" name="Shape 12"/>
          <p:cNvSpPr/>
          <p:nvPr/>
        </p:nvSpPr>
        <p:spPr>
          <a:xfrm>
            <a:off x="566928" y="6382512"/>
            <a:ext cx="11055096" cy="0"/>
          </a:xfrm>
          <a:prstGeom prst="line">
            <a:avLst/>
          </a:prstGeom>
          <a:noFill/>
          <a:ln w="6350">
            <a:solidFill>
              <a:srgbClr val="D7DEE5"/>
            </a:solidFill>
            <a:prstDash val="solid"/>
          </a:ln>
        </p:spPr>
      </p:sp>
      <p:sp>
        <p:nvSpPr>
          <p:cNvPr id="15" name="Text 13"/>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 · </a:t>
            </a:r>
            <a:pPr algn="l" indent="0" marL="0">
              <a:buNone/>
            </a:pPr>
            <a:r>
              <a:rPr lang="en-US" sz="900" u="none" dirty="0">
                <a:solidFill>
                  <a:srgbClr val="A85F43"/>
                </a:solidFill>
                <a:latin typeface="Arial" pitchFamily="34" charset="0"/>
                <a:ea typeface="Arial" pitchFamily="34" charset="-122"/>
                <a:cs typeface="Arial" pitchFamily="34" charset="-120"/>
                <a:hlinkClick r:id="rId1" invalidUrl="" action="" tgtFrame="" tooltip="" history="1" highlightClick="0" endSnd="0">
                  <a:extLst>
                    <a:ext uri="{A12FA001-AC4F-418D-AE19-62706E023703}">
                      <ahyp:hlinkClr xmlns:ahyp="http://schemas.microsoft.com/office/drawing/2018/hyperlinkcolor" val="tx"/>
                    </a:ext>
                  </a:extLst>
                </a:hlinkClick>
              </a:rPr>
              <a:t>organicllm.org</a:t>
            </a:r>
            <a:endParaRPr lang="en-US" sz="900" dirty="0"/>
          </a:p>
        </p:txBody>
      </p:sp>
      <p:sp>
        <p:nvSpPr>
          <p:cNvPr id="16" name="Text 14"/>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67</a:t>
            </a:r>
            <a:endParaRPr lang="en-US" sz="900"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name="Slide 68">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APPENDIX A.4 · METHODS</a:t>
            </a:r>
            <a:endParaRPr lang="en-US" sz="1100" dirty="0"/>
          </a:p>
        </p:txBody>
      </p:sp>
      <p:sp>
        <p:nvSpPr>
          <p:cNvPr id="3" name="Text 1"/>
          <p:cNvSpPr/>
          <p:nvPr/>
        </p:nvSpPr>
        <p:spPr>
          <a:xfrm>
            <a:off x="566928" y="676656"/>
            <a:ext cx="11055096" cy="6400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The weighting scheme — and why it matters</a:t>
            </a:r>
            <a:endParaRPr lang="en-US" sz="3000" dirty="0"/>
          </a:p>
        </p:txBody>
      </p:sp>
      <p:sp>
        <p:nvSpPr>
          <p:cNvPr id="4" name="Text 2"/>
          <p:cNvSpPr/>
          <p:nvPr/>
        </p:nvSpPr>
        <p:spPr>
          <a:xfrm>
            <a:off x="566928" y="1335024"/>
            <a:ext cx="11055096" cy="457200"/>
          </a:xfrm>
          <a:prstGeom prst="rect">
            <a:avLst/>
          </a:prstGeom>
          <a:noFill/>
          <a:ln/>
        </p:spPr>
        <p:txBody>
          <a:bodyPr wrap="square" lIns="0" tIns="0" rIns="0" bIns="0" rtlCol="0" anchor="ctr"/>
          <a:lstStyle/>
          <a:p>
            <a:pPr indent="0" marL="0">
              <a:buNone/>
            </a:pPr>
            <a:r>
              <a:rPr lang="en-US" sz="1350" b="1" dirty="0">
                <a:solidFill>
                  <a:srgbClr val="A85F43"/>
                </a:solidFill>
                <a:latin typeface="Arial" pitchFamily="34" charset="0"/>
                <a:ea typeface="Arial" pitchFamily="34" charset="-122"/>
                <a:cs typeface="Arial" pitchFamily="34" charset="-120"/>
              </a:rPr>
              <a:t>Takeaway:  </a:t>
            </a:r>
            <a:pPr indent="0" marL="0">
              <a:buNone/>
            </a:pPr>
            <a:r>
              <a:rPr lang="en-US" sz="1350" dirty="0">
                <a:solidFill>
                  <a:srgbClr val="0B2D4A"/>
                </a:solidFill>
                <a:latin typeface="Arial" pitchFamily="34" charset="0"/>
                <a:ea typeface="Arial" pitchFamily="34" charset="-122"/>
                <a:cs typeface="Arial" pitchFamily="34" charset="-120"/>
              </a:rPr>
              <a:t>A bounded sigmoid weight balances influence across sites; a naive √sessions weight lets the largest 12.5% of sites carry ~a third of the weight — which would swamp a sparse channel like oLLM.</a:t>
            </a:r>
            <a:endParaRPr lang="en-US" sz="1350" dirty="0"/>
          </a:p>
        </p:txBody>
      </p:sp>
      <p:pic>
        <p:nvPicPr>
          <p:cNvPr id="5" name="Image 0" descr="/home/ubuntu/ollm-teaching-deck/assets/figures/Kaiser_Schulze_oLLM_fig_A_1.png">    </p:cNvPr>
          <p:cNvPicPr>
            <a:picLocks noChangeAspect="1"/>
          </p:cNvPicPr>
          <p:nvPr/>
        </p:nvPicPr>
        <p:blipFill>
          <a:blip r:embed="rId1"/>
          <a:stretch>
            <a:fillRect/>
          </a:stretch>
        </p:blipFill>
        <p:spPr>
          <a:xfrm>
            <a:off x="1387145" y="1828800"/>
            <a:ext cx="9414662" cy="3922776"/>
          </a:xfrm>
          <a:prstGeom prst="rect">
            <a:avLst/>
          </a:prstGeom>
        </p:spPr>
      </p:pic>
      <p:sp>
        <p:nvSpPr>
          <p:cNvPr id="6" name="Text 3"/>
          <p:cNvSpPr/>
          <p:nvPr/>
        </p:nvSpPr>
        <p:spPr>
          <a:xfrm>
            <a:off x="566928" y="5797296"/>
            <a:ext cx="11055096" cy="457200"/>
          </a:xfrm>
          <a:prstGeom prst="rect">
            <a:avLst/>
          </a:prstGeom>
          <a:noFill/>
          <a:ln/>
        </p:spPr>
        <p:txBody>
          <a:bodyPr wrap="square" lIns="0" tIns="0" rIns="0" bIns="0" rtlCol="0" anchor="ctr"/>
          <a:lstStyle/>
          <a:p>
            <a:pPr algn="ctr" indent="0" marL="0">
              <a:buNone/>
            </a:pPr>
            <a:r>
              <a:rPr lang="en-US" sz="1050" i="1" dirty="0">
                <a:solidFill>
                  <a:srgbClr val="3A5A7A"/>
                </a:solidFill>
                <a:latin typeface="Arial" pitchFamily="34" charset="0"/>
                <a:ea typeface="Arial" pitchFamily="34" charset="-122"/>
                <a:cs typeface="Arial" pitchFamily="34" charset="-120"/>
              </a:rPr>
              <a:t>Figure A.1. Cumulative weight by website under the sigmoid scheme vs a square-root-of-sessions scheme.</a:t>
            </a:r>
            <a:endParaRPr lang="en-US" sz="1050" dirty="0"/>
          </a:p>
        </p:txBody>
      </p:sp>
      <p:sp>
        <p:nvSpPr>
          <p:cNvPr id="7" name="Shape 4"/>
          <p:cNvSpPr/>
          <p:nvPr/>
        </p:nvSpPr>
        <p:spPr>
          <a:xfrm>
            <a:off x="566928" y="6382512"/>
            <a:ext cx="11055096" cy="0"/>
          </a:xfrm>
          <a:prstGeom prst="line">
            <a:avLst/>
          </a:prstGeom>
          <a:noFill/>
          <a:ln w="6350">
            <a:solidFill>
              <a:srgbClr val="D7DEE5"/>
            </a:solidFill>
            <a:prstDash val="solid"/>
          </a:ln>
        </p:spPr>
      </p:sp>
      <p:sp>
        <p:nvSpPr>
          <p:cNvPr id="8" name="Text 5"/>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 · </a:t>
            </a:r>
            <a:pPr algn="l" indent="0" marL="0">
              <a:buNone/>
            </a:pPr>
            <a:r>
              <a:rPr lang="en-US" sz="900" u="none" dirty="0">
                <a:solidFill>
                  <a:srgbClr val="A85F43"/>
                </a:solidFill>
                <a:latin typeface="Arial" pitchFamily="34" charset="0"/>
                <a:ea typeface="Arial" pitchFamily="34" charset="-122"/>
                <a:cs typeface="Arial" pitchFamily="34" charset="-120"/>
                <a:hlinkClick r:id="rId2" invalidUrl="" action="" tgtFrame="" tooltip="" history="1" highlightClick="0" endSnd="0">
                  <a:extLst>
                    <a:ext uri="{A12FA001-AC4F-418D-AE19-62706E023703}">
                      <ahyp:hlinkClr xmlns:ahyp="http://schemas.microsoft.com/office/drawing/2018/hyperlinkcolor" val="tx"/>
                    </a:ext>
                  </a:extLst>
                </a:hlinkClick>
              </a:rPr>
              <a:t>organicllm.org</a:t>
            </a:r>
            <a:endParaRPr lang="en-US" sz="900" dirty="0"/>
          </a:p>
        </p:txBody>
      </p:sp>
      <p:sp>
        <p:nvSpPr>
          <p:cNvPr id="9" name="Text 6"/>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68</a:t>
            </a:r>
            <a:endParaRPr lang="en-US" sz="900"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name="Slide 69">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APPENDIX B · ROBUSTNESS</a:t>
            </a:r>
            <a:endParaRPr lang="en-US" sz="1100" dirty="0"/>
          </a:p>
        </p:txBody>
      </p:sp>
      <p:sp>
        <p:nvSpPr>
          <p:cNvPr id="3" name="Text 1"/>
          <p:cNvSpPr/>
          <p:nvPr/>
        </p:nvSpPr>
        <p:spPr>
          <a:xfrm>
            <a:off x="566928" y="676656"/>
            <a:ext cx="11055096" cy="8686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The picture holds for every metric, not just CR</a:t>
            </a:r>
            <a:endParaRPr lang="en-US" sz="3000" dirty="0"/>
          </a:p>
        </p:txBody>
      </p:sp>
      <p:sp>
        <p:nvSpPr>
          <p:cNvPr id="4" name="Text 2"/>
          <p:cNvSpPr/>
          <p:nvPr/>
        </p:nvSpPr>
        <p:spPr>
          <a:xfrm>
            <a:off x="566928" y="1783080"/>
            <a:ext cx="6766560" cy="4206240"/>
          </a:xfrm>
          <a:prstGeom prst="rect">
            <a:avLst/>
          </a:prstGeom>
          <a:noFill/>
          <a:ln/>
        </p:spPr>
        <p:txBody>
          <a:bodyPr wrap="square" rtlCol="0" anchor="t"/>
          <a:lstStyle/>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The main deck showed conversion-rate robustness across 12 specifications (Figure 14).</a:t>
            </a:r>
            <a:endParaRPr lang="en-US" sz="1600" dirty="0"/>
          </a:p>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Here are the other five metrics — AOV, RPS, bounce rate, page views, session duration — each across all 12 specifications.</a:t>
            </a:r>
            <a:endParaRPr lang="en-US" sz="1600" dirty="0"/>
          </a:p>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Specifications vary aggregation (daily/weekly/monthly), minimum-session thresholds, winsorizing, website subsets, the oLLM definition (all LLMs; +mobile app), and the time window (3/6/12 months).</a:t>
            </a:r>
            <a:endParaRPr lang="en-US" sz="1600" dirty="0"/>
          </a:p>
          <a:p>
            <a:pPr marL="177800" indent="-177800">
              <a:buSzPct val="100000"/>
              <a:buChar char="•"/>
            </a:pPr>
            <a:r>
              <a:rPr lang="en-US" sz="1600" dirty="0">
                <a:solidFill>
                  <a:srgbClr val="0B2D4A"/>
                </a:solidFill>
                <a:latin typeface="Arial" pitchFamily="34" charset="0"/>
                <a:ea typeface="Arial" pitchFamily="34" charset="-122"/>
                <a:cs typeface="Arial" pitchFamily="34" charset="-120"/>
              </a:rPr>
              <a:t>A surprising selection finding: the top-25%-by-oLLM-traffic and top-25%-by-transactions site subsets overlap only 40% — current oLLM traffic disproportionately favors </a:t>
            </a:r>
            <a:pPr indent="0" marL="0">
              <a:buNone/>
            </a:pPr>
            <a:r>
              <a:rPr lang="en-US" sz="1600" i="1" dirty="0">
                <a:solidFill>
                  <a:srgbClr val="0B2D4A"/>
                </a:solidFill>
                <a:latin typeface="Arial" pitchFamily="34" charset="0"/>
                <a:ea typeface="Arial" pitchFamily="34" charset="-122"/>
                <a:cs typeface="Arial" pitchFamily="34" charset="-120"/>
              </a:rPr>
              <a:t>smaller</a:t>
            </a:r>
            <a:pPr indent="0" marL="0">
              <a:spcAft>
                <a:spcPts val="1000"/>
              </a:spcAft>
              <a:buNone/>
            </a:pPr>
            <a:r>
              <a:rPr lang="en-US" sz="1600" dirty="0">
                <a:solidFill>
                  <a:srgbClr val="0B2D4A"/>
                </a:solidFill>
                <a:latin typeface="Arial" pitchFamily="34" charset="0"/>
                <a:ea typeface="Arial" pitchFamily="34" charset="-122"/>
                <a:cs typeface="Arial" pitchFamily="34" charset="-120"/>
              </a:rPr>
              <a:t> sites, against the short-tail pattern LLMs show elsewhere.</a:t>
            </a:r>
            <a:endParaRPr lang="en-US" sz="1600" dirty="0"/>
          </a:p>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Effect sizes shift a little; the rankings and signs are stable.</a:t>
            </a:r>
            <a:endParaRPr lang="en-US" sz="1600" dirty="0"/>
          </a:p>
        </p:txBody>
      </p:sp>
      <p:sp>
        <p:nvSpPr>
          <p:cNvPr id="5" name="Shape 3"/>
          <p:cNvSpPr/>
          <p:nvPr/>
        </p:nvSpPr>
        <p:spPr>
          <a:xfrm>
            <a:off x="7699248" y="1783080"/>
            <a:ext cx="3922776" cy="4114800"/>
          </a:xfrm>
          <a:prstGeom prst="rect">
            <a:avLst/>
          </a:prstGeom>
          <a:solidFill>
            <a:srgbClr val="F7ECE5"/>
          </a:solidFill>
          <a:ln/>
        </p:spPr>
      </p:sp>
      <p:sp>
        <p:nvSpPr>
          <p:cNvPr id="6" name="Shape 4"/>
          <p:cNvSpPr/>
          <p:nvPr/>
        </p:nvSpPr>
        <p:spPr>
          <a:xfrm>
            <a:off x="7699248" y="1783080"/>
            <a:ext cx="3922776" cy="91440"/>
          </a:xfrm>
          <a:prstGeom prst="rect">
            <a:avLst/>
          </a:prstGeom>
          <a:solidFill>
            <a:srgbClr val="D4896E"/>
          </a:solidFill>
          <a:ln/>
        </p:spPr>
      </p:sp>
      <p:sp>
        <p:nvSpPr>
          <p:cNvPr id="7" name="Text 5"/>
          <p:cNvSpPr/>
          <p:nvPr/>
        </p:nvSpPr>
        <p:spPr>
          <a:xfrm>
            <a:off x="7927848" y="2240280"/>
            <a:ext cx="3465576" cy="822960"/>
          </a:xfrm>
          <a:prstGeom prst="rect">
            <a:avLst/>
          </a:prstGeom>
          <a:noFill/>
          <a:ln/>
        </p:spPr>
        <p:txBody>
          <a:bodyPr wrap="square" lIns="0" tIns="0" rIns="0" bIns="0" rtlCol="0" anchor="ctr"/>
          <a:lstStyle/>
          <a:p>
            <a:pPr indent="0" marL="0">
              <a:buNone/>
            </a:pPr>
            <a:r>
              <a:rPr lang="en-US" sz="4000" b="1" dirty="0">
                <a:solidFill>
                  <a:srgbClr val="A85F43"/>
                </a:solidFill>
                <a:latin typeface="Arial" pitchFamily="34" charset="0"/>
                <a:ea typeface="Arial" pitchFamily="34" charset="-122"/>
                <a:cs typeface="Arial" pitchFamily="34" charset="-120"/>
              </a:rPr>
              <a:t>12</a:t>
            </a:r>
            <a:endParaRPr lang="en-US" sz="4000" dirty="0"/>
          </a:p>
        </p:txBody>
      </p:sp>
      <p:sp>
        <p:nvSpPr>
          <p:cNvPr id="8" name="Text 6"/>
          <p:cNvSpPr/>
          <p:nvPr/>
        </p:nvSpPr>
        <p:spPr>
          <a:xfrm>
            <a:off x="7927848" y="3081528"/>
            <a:ext cx="3465576" cy="548640"/>
          </a:xfrm>
          <a:prstGeom prst="rect">
            <a:avLst/>
          </a:prstGeom>
          <a:noFill/>
          <a:ln/>
        </p:spPr>
        <p:txBody>
          <a:bodyPr wrap="square" lIns="0" tIns="0" rIns="0" bIns="0" rtlCol="0" anchor="ctr"/>
          <a:lstStyle/>
          <a:p>
            <a:pPr indent="0" marL="0">
              <a:lnSpc>
                <a:spcPct val="100000"/>
              </a:lnSpc>
              <a:buNone/>
            </a:pPr>
            <a:r>
              <a:rPr lang="en-US" sz="1300" dirty="0">
                <a:solidFill>
                  <a:srgbClr val="0B2D4A"/>
                </a:solidFill>
                <a:latin typeface="Arial" pitchFamily="34" charset="0"/>
                <a:ea typeface="Arial" pitchFamily="34" charset="-122"/>
                <a:cs typeface="Arial" pitchFamily="34" charset="-120"/>
              </a:rPr>
              <a:t>specifications, per metric</a:t>
            </a:r>
            <a:endParaRPr lang="en-US" sz="1300" dirty="0"/>
          </a:p>
        </p:txBody>
      </p:sp>
      <p:sp>
        <p:nvSpPr>
          <p:cNvPr id="9" name="Text 7"/>
          <p:cNvSpPr/>
          <p:nvPr/>
        </p:nvSpPr>
        <p:spPr>
          <a:xfrm>
            <a:off x="7927848" y="3840480"/>
            <a:ext cx="3465576" cy="822960"/>
          </a:xfrm>
          <a:prstGeom prst="rect">
            <a:avLst/>
          </a:prstGeom>
          <a:noFill/>
          <a:ln/>
        </p:spPr>
        <p:txBody>
          <a:bodyPr wrap="square" lIns="0" tIns="0" rIns="0" bIns="0" rtlCol="0" anchor="ctr"/>
          <a:lstStyle/>
          <a:p>
            <a:pPr indent="0" marL="0">
              <a:buNone/>
            </a:pPr>
            <a:r>
              <a:rPr lang="en-US" sz="4000" b="1" dirty="0">
                <a:solidFill>
                  <a:srgbClr val="A85F43"/>
                </a:solidFill>
                <a:latin typeface="Arial" pitchFamily="34" charset="0"/>
                <a:ea typeface="Arial" pitchFamily="34" charset="-122"/>
                <a:cs typeface="Arial" pitchFamily="34" charset="-120"/>
              </a:rPr>
              <a:t>stable</a:t>
            </a:r>
            <a:endParaRPr lang="en-US" sz="4000" dirty="0"/>
          </a:p>
        </p:txBody>
      </p:sp>
      <p:sp>
        <p:nvSpPr>
          <p:cNvPr id="10" name="Text 8"/>
          <p:cNvSpPr/>
          <p:nvPr/>
        </p:nvSpPr>
        <p:spPr>
          <a:xfrm>
            <a:off x="7927848" y="4681728"/>
            <a:ext cx="3465576" cy="548640"/>
          </a:xfrm>
          <a:prstGeom prst="rect">
            <a:avLst/>
          </a:prstGeom>
          <a:noFill/>
          <a:ln/>
        </p:spPr>
        <p:txBody>
          <a:bodyPr wrap="square" lIns="0" tIns="0" rIns="0" bIns="0" rtlCol="0" anchor="ctr"/>
          <a:lstStyle/>
          <a:p>
            <a:pPr indent="0" marL="0">
              <a:lnSpc>
                <a:spcPct val="100000"/>
              </a:lnSpc>
              <a:buNone/>
            </a:pPr>
            <a:r>
              <a:rPr lang="en-US" sz="1300" dirty="0">
                <a:solidFill>
                  <a:srgbClr val="0B2D4A"/>
                </a:solidFill>
                <a:latin typeface="Arial" pitchFamily="34" charset="0"/>
                <a:ea typeface="Arial" pitchFamily="34" charset="-122"/>
                <a:cs typeface="Arial" pitchFamily="34" charset="-120"/>
              </a:rPr>
              <a:t>RPS stays below organic search in all 12</a:t>
            </a:r>
            <a:endParaRPr lang="en-US" sz="1300" dirty="0"/>
          </a:p>
        </p:txBody>
      </p:sp>
      <p:sp>
        <p:nvSpPr>
          <p:cNvPr id="11" name="Shape 9"/>
          <p:cNvSpPr/>
          <p:nvPr/>
        </p:nvSpPr>
        <p:spPr>
          <a:xfrm>
            <a:off x="566928" y="6382512"/>
            <a:ext cx="11055096" cy="0"/>
          </a:xfrm>
          <a:prstGeom prst="line">
            <a:avLst/>
          </a:prstGeom>
          <a:noFill/>
          <a:ln w="6350">
            <a:solidFill>
              <a:srgbClr val="D7DEE5"/>
            </a:solidFill>
            <a:prstDash val="solid"/>
          </a:ln>
        </p:spPr>
      </p:sp>
      <p:sp>
        <p:nvSpPr>
          <p:cNvPr id="12" name="Text 10"/>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 · </a:t>
            </a:r>
            <a:pPr algn="l" indent="0" marL="0">
              <a:buNone/>
            </a:pPr>
            <a:r>
              <a:rPr lang="en-US" sz="900" u="none" dirty="0">
                <a:solidFill>
                  <a:srgbClr val="A85F43"/>
                </a:solidFill>
                <a:latin typeface="Arial" pitchFamily="34" charset="0"/>
                <a:ea typeface="Arial" pitchFamily="34" charset="-122"/>
                <a:cs typeface="Arial" pitchFamily="34" charset="-120"/>
                <a:hlinkClick r:id="rId1" invalidUrl="" action="" tgtFrame="" tooltip="" history="1" highlightClick="0" endSnd="0">
                  <a:extLst>
                    <a:ext uri="{A12FA001-AC4F-418D-AE19-62706E023703}">
                      <ahyp:hlinkClr xmlns:ahyp="http://schemas.microsoft.com/office/drawing/2018/hyperlinkcolor" val="tx"/>
                    </a:ext>
                  </a:extLst>
                </a:hlinkClick>
              </a:rPr>
              <a:t>organicllm.org</a:t>
            </a:r>
            <a:endParaRPr lang="en-US" sz="900" dirty="0"/>
          </a:p>
        </p:txBody>
      </p:sp>
      <p:sp>
        <p:nvSpPr>
          <p:cNvPr id="13" name="Text 11"/>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69</a:t>
            </a:r>
            <a:endParaRPr lang="en-US" sz="9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SECTION 1 · A NEW CHANNEL</a:t>
            </a:r>
            <a:endParaRPr lang="en-US" sz="1100" dirty="0"/>
          </a:p>
        </p:txBody>
      </p:sp>
      <p:sp>
        <p:nvSpPr>
          <p:cNvPr id="3" name="Text 1"/>
          <p:cNvSpPr/>
          <p:nvPr/>
        </p:nvSpPr>
        <p:spPr>
          <a:xfrm>
            <a:off x="566928" y="676656"/>
            <a:ext cx="11055096" cy="8686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The landscape oLLM enters</a:t>
            </a:r>
            <a:endParaRPr lang="en-US" sz="3000" dirty="0"/>
          </a:p>
        </p:txBody>
      </p:sp>
      <p:sp>
        <p:nvSpPr>
          <p:cNvPr id="4" name="Text 2"/>
          <p:cNvSpPr/>
          <p:nvPr/>
        </p:nvSpPr>
        <p:spPr>
          <a:xfrm>
            <a:off x="566928" y="1783080"/>
            <a:ext cx="6766560" cy="4206240"/>
          </a:xfrm>
          <a:prstGeom prst="rect">
            <a:avLst/>
          </a:prstGeom>
          <a:noFill/>
          <a:ln/>
        </p:spPr>
        <p:txBody>
          <a:bodyPr wrap="square" rtlCol="0" anchor="t"/>
          <a:lstStyle/>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oLLM joins eight established channels: organic search, paid search, email, affiliate, referral, paid social, direct, and 'other'.</a:t>
            </a:r>
            <a:endParaRPr lang="en-US" sz="1600" dirty="0"/>
          </a:p>
          <a:p>
            <a:pPr marL="177800" indent="-177800">
              <a:buSzPct val="100000"/>
              <a:buChar char="•"/>
            </a:pPr>
            <a:r>
              <a:rPr lang="en-US" sz="1600" dirty="0">
                <a:solidFill>
                  <a:srgbClr val="0B2D4A"/>
                </a:solidFill>
                <a:latin typeface="Arial" pitchFamily="34" charset="0"/>
                <a:ea typeface="Arial" pitchFamily="34" charset="-122"/>
                <a:cs typeface="Arial" pitchFamily="34" charset="-120"/>
              </a:rPr>
              <a:t>Channels differ in </a:t>
            </a:r>
            <a:pPr indent="0" marL="0">
              <a:buNone/>
            </a:pPr>
            <a:r>
              <a:rPr lang="en-US" sz="1600" i="1" dirty="0">
                <a:solidFill>
                  <a:srgbClr val="0B2D4A"/>
                </a:solidFill>
                <a:latin typeface="Arial" pitchFamily="34" charset="0"/>
                <a:ea typeface="Arial" pitchFamily="34" charset="-122"/>
                <a:cs typeface="Arial" pitchFamily="34" charset="-120"/>
              </a:rPr>
              <a:t>where</a:t>
            </a:r>
            <a:pPr indent="0" marL="0">
              <a:buNone/>
            </a:pPr>
            <a:r>
              <a:rPr lang="en-US" sz="1600" dirty="0">
                <a:solidFill>
                  <a:srgbClr val="0B2D4A"/>
                </a:solidFill>
                <a:latin typeface="Arial" pitchFamily="34" charset="0"/>
                <a:ea typeface="Arial" pitchFamily="34" charset="-122"/>
                <a:cs typeface="Arial" pitchFamily="34" charset="-120"/>
              </a:rPr>
              <a:t> and </a:t>
            </a:r>
            <a:pPr indent="0" marL="0">
              <a:buNone/>
            </a:pPr>
            <a:r>
              <a:rPr lang="en-US" sz="1600" i="1" dirty="0">
                <a:solidFill>
                  <a:srgbClr val="0B2D4A"/>
                </a:solidFill>
                <a:latin typeface="Arial" pitchFamily="34" charset="0"/>
                <a:ea typeface="Arial" pitchFamily="34" charset="-122"/>
                <a:cs typeface="Arial" pitchFamily="34" charset="-120"/>
              </a:rPr>
              <a:t>how</a:t>
            </a:r>
            <a:pPr indent="0" marL="0">
              <a:spcAft>
                <a:spcPts val="1000"/>
              </a:spcAft>
              <a:buNone/>
            </a:pPr>
            <a:r>
              <a:rPr lang="en-US" sz="1600" dirty="0">
                <a:solidFill>
                  <a:srgbClr val="0B2D4A"/>
                </a:solidFill>
                <a:latin typeface="Arial" pitchFamily="34" charset="0"/>
                <a:ea typeface="Arial" pitchFamily="34" charset="-122"/>
                <a:cs typeface="Arial" pitchFamily="34" charset="-120"/>
              </a:rPr>
              <a:t> they match consumers to sellers along the purchase funnel.</a:t>
            </a:r>
            <a:endParaRPr lang="en-US" sz="1600" dirty="0"/>
          </a:p>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Lower-funnel effectiveness is usually judged by conversion rate (CR) — the metric this paper leads with.</a:t>
            </a:r>
            <a:endParaRPr lang="en-US" sz="1600" dirty="0"/>
          </a:p>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oLLM launched in August 2024; one year of data is a first look at a fast-moving target.</a:t>
            </a:r>
            <a:endParaRPr lang="en-US" sz="1600" dirty="0"/>
          </a:p>
        </p:txBody>
      </p:sp>
      <p:sp>
        <p:nvSpPr>
          <p:cNvPr id="5" name="Shape 3"/>
          <p:cNvSpPr/>
          <p:nvPr/>
        </p:nvSpPr>
        <p:spPr>
          <a:xfrm>
            <a:off x="7699248" y="1783080"/>
            <a:ext cx="3922776" cy="4114800"/>
          </a:xfrm>
          <a:prstGeom prst="rect">
            <a:avLst/>
          </a:prstGeom>
          <a:solidFill>
            <a:srgbClr val="F7ECE5"/>
          </a:solidFill>
          <a:ln/>
        </p:spPr>
      </p:sp>
      <p:sp>
        <p:nvSpPr>
          <p:cNvPr id="6" name="Shape 4"/>
          <p:cNvSpPr/>
          <p:nvPr/>
        </p:nvSpPr>
        <p:spPr>
          <a:xfrm>
            <a:off x="7699248" y="1783080"/>
            <a:ext cx="36576" cy="4114800"/>
          </a:xfrm>
          <a:prstGeom prst="rect">
            <a:avLst/>
          </a:prstGeom>
          <a:solidFill>
            <a:srgbClr val="D4896E"/>
          </a:solidFill>
          <a:ln/>
        </p:spPr>
      </p:sp>
      <p:sp>
        <p:nvSpPr>
          <p:cNvPr id="7" name="Text 5"/>
          <p:cNvSpPr/>
          <p:nvPr/>
        </p:nvSpPr>
        <p:spPr>
          <a:xfrm>
            <a:off x="7955280" y="2011680"/>
            <a:ext cx="3465576" cy="457200"/>
          </a:xfrm>
          <a:prstGeom prst="rect">
            <a:avLst/>
          </a:prstGeom>
          <a:noFill/>
          <a:ln/>
        </p:spPr>
        <p:txBody>
          <a:bodyPr wrap="square" lIns="0" tIns="0" rIns="0" bIns="0" rtlCol="0" anchor="ctr"/>
          <a:lstStyle/>
          <a:p>
            <a:pPr indent="0" marL="0">
              <a:buNone/>
            </a:pPr>
            <a:r>
              <a:rPr lang="en-US" sz="1400" b="1" dirty="0">
                <a:solidFill>
                  <a:srgbClr val="0B2D4A"/>
                </a:solidFill>
                <a:latin typeface="Arial" pitchFamily="34" charset="0"/>
                <a:ea typeface="Arial" pitchFamily="34" charset="-122"/>
                <a:cs typeface="Arial" pitchFamily="34" charset="-120"/>
              </a:rPr>
              <a:t>The attribution caveat</a:t>
            </a:r>
            <a:endParaRPr lang="en-US" sz="1400" dirty="0"/>
          </a:p>
        </p:txBody>
      </p:sp>
      <p:sp>
        <p:nvSpPr>
          <p:cNvPr id="8" name="Text 6"/>
          <p:cNvSpPr/>
          <p:nvPr/>
        </p:nvSpPr>
        <p:spPr>
          <a:xfrm>
            <a:off x="7955280" y="2496312"/>
            <a:ext cx="3465576" cy="3200400"/>
          </a:xfrm>
          <a:prstGeom prst="rect">
            <a:avLst/>
          </a:prstGeom>
          <a:noFill/>
          <a:ln/>
        </p:spPr>
        <p:txBody>
          <a:bodyPr wrap="square" lIns="0" tIns="0" rIns="0" bIns="0" rtlCol="0" anchor="t"/>
          <a:lstStyle/>
          <a:p>
            <a:pPr indent="0" marL="0">
              <a:lnSpc>
                <a:spcPct val="112000"/>
              </a:lnSpc>
              <a:buNone/>
            </a:pPr>
            <a:r>
              <a:rPr lang="en-US" sz="1300" dirty="0">
                <a:solidFill>
                  <a:srgbClr val="3A5A7A"/>
                </a:solidFill>
                <a:latin typeface="Arial" pitchFamily="34" charset="0"/>
                <a:ea typeface="Arial" pitchFamily="34" charset="-122"/>
                <a:cs typeface="Arial" pitchFamily="34" charset="-120"/>
              </a:rPr>
              <a:t>Channel = the </a:t>
            </a:r>
            <a:pPr indent="0" marL="0">
              <a:lnSpc>
                <a:spcPct val="112000"/>
              </a:lnSpc>
              <a:buNone/>
            </a:pPr>
            <a:r>
              <a:rPr lang="en-US" sz="1300" i="1" dirty="0">
                <a:solidFill>
                  <a:srgbClr val="3A5A7A"/>
                </a:solidFill>
                <a:latin typeface="Arial" pitchFamily="34" charset="0"/>
                <a:ea typeface="Arial" pitchFamily="34" charset="-122"/>
                <a:cs typeface="Arial" pitchFamily="34" charset="-120"/>
              </a:rPr>
              <a:t>last</a:t>
            </a:r>
            <a:pPr indent="0" marL="0">
              <a:lnSpc>
                <a:spcPct val="112000"/>
              </a:lnSpc>
              <a:buNone/>
            </a:pPr>
            <a:r>
              <a:rPr lang="en-US" sz="1300" dirty="0">
                <a:solidFill>
                  <a:srgbClr val="3A5A7A"/>
                </a:solidFill>
                <a:latin typeface="Arial" pitchFamily="34" charset="0"/>
                <a:ea typeface="Arial" pitchFamily="34" charset="-122"/>
                <a:cs typeface="Arial" pitchFamily="34" charset="-120"/>
              </a:rPr>
              <a:t> click before purchase. Upper-funnel discovery is understated: if oLLM seeds research that converts later via search, the credit lands elsewhere. It's the industry standard — but read every result with this in mind.</a:t>
            </a:r>
            <a:endParaRPr lang="en-US" sz="1300" dirty="0"/>
          </a:p>
        </p:txBody>
      </p:sp>
      <p:sp>
        <p:nvSpPr>
          <p:cNvPr id="9" name="Shape 7"/>
          <p:cNvSpPr/>
          <p:nvPr/>
        </p:nvSpPr>
        <p:spPr>
          <a:xfrm>
            <a:off x="566928" y="6382512"/>
            <a:ext cx="11055096" cy="0"/>
          </a:xfrm>
          <a:prstGeom prst="line">
            <a:avLst/>
          </a:prstGeom>
          <a:noFill/>
          <a:ln w="6350">
            <a:solidFill>
              <a:srgbClr val="D7DEE5"/>
            </a:solidFill>
            <a:prstDash val="solid"/>
          </a:ln>
        </p:spPr>
      </p:sp>
      <p:sp>
        <p:nvSpPr>
          <p:cNvPr id="10" name="Text 8"/>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 · </a:t>
            </a:r>
            <a:pPr algn="l" indent="0" marL="0">
              <a:buNone/>
            </a:pPr>
            <a:r>
              <a:rPr lang="en-US" sz="900" u="none" dirty="0">
                <a:solidFill>
                  <a:srgbClr val="A85F43"/>
                </a:solidFill>
                <a:latin typeface="Arial" pitchFamily="34" charset="0"/>
                <a:ea typeface="Arial" pitchFamily="34" charset="-122"/>
                <a:cs typeface="Arial" pitchFamily="34" charset="-120"/>
                <a:hlinkClick r:id="rId1" invalidUrl="" action="" tgtFrame="" tooltip="" history="1" highlightClick="0" endSnd="0">
                  <a:extLst>
                    <a:ext uri="{A12FA001-AC4F-418D-AE19-62706E023703}">
                      <ahyp:hlinkClr xmlns:ahyp="http://schemas.microsoft.com/office/drawing/2018/hyperlinkcolor" val="tx"/>
                    </a:ext>
                  </a:extLst>
                </a:hlinkClick>
              </a:rPr>
              <a:t>organicllm.org</a:t>
            </a:r>
            <a:endParaRPr lang="en-US" sz="900" dirty="0"/>
          </a:p>
        </p:txBody>
      </p:sp>
      <p:sp>
        <p:nvSpPr>
          <p:cNvPr id="11" name="Text 9"/>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7</a:t>
            </a:r>
            <a:endParaRPr lang="en-US" sz="900"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name="Slide 70">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APPENDIX B · ROBUSTNESS</a:t>
            </a:r>
            <a:endParaRPr lang="en-US" sz="1100" dirty="0"/>
          </a:p>
        </p:txBody>
      </p:sp>
      <p:sp>
        <p:nvSpPr>
          <p:cNvPr id="3" name="Text 1"/>
          <p:cNvSpPr/>
          <p:nvPr/>
        </p:nvSpPr>
        <p:spPr>
          <a:xfrm>
            <a:off x="566928" y="676656"/>
            <a:ext cx="11055096" cy="6400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Average order value across all specifications</a:t>
            </a:r>
            <a:endParaRPr lang="en-US" sz="3000" dirty="0"/>
          </a:p>
        </p:txBody>
      </p:sp>
      <p:sp>
        <p:nvSpPr>
          <p:cNvPr id="4" name="Text 2"/>
          <p:cNvSpPr/>
          <p:nvPr/>
        </p:nvSpPr>
        <p:spPr>
          <a:xfrm>
            <a:off x="566928" y="1335024"/>
            <a:ext cx="11055096" cy="457200"/>
          </a:xfrm>
          <a:prstGeom prst="rect">
            <a:avLst/>
          </a:prstGeom>
          <a:noFill/>
          <a:ln/>
        </p:spPr>
        <p:txBody>
          <a:bodyPr wrap="square" lIns="0" tIns="0" rIns="0" bIns="0" rtlCol="0" anchor="ctr"/>
          <a:lstStyle/>
          <a:p>
            <a:pPr indent="0" marL="0">
              <a:buNone/>
            </a:pPr>
            <a:r>
              <a:rPr lang="en-US" sz="1350" b="1" dirty="0">
                <a:solidFill>
                  <a:srgbClr val="A85F43"/>
                </a:solidFill>
                <a:latin typeface="Arial" pitchFamily="34" charset="0"/>
                <a:ea typeface="Arial" pitchFamily="34" charset="-122"/>
                <a:cs typeface="Arial" pitchFamily="34" charset="-120"/>
              </a:rPr>
              <a:t>Takeaway:  </a:t>
            </a:r>
            <a:pPr indent="0" marL="0">
              <a:buNone/>
            </a:pPr>
            <a:r>
              <a:rPr lang="en-US" sz="1350" dirty="0">
                <a:solidFill>
                  <a:srgbClr val="0B2D4A"/>
                </a:solidFill>
                <a:latin typeface="Arial" pitchFamily="34" charset="0"/>
                <a:ea typeface="Arial" pitchFamily="34" charset="-122"/>
                <a:cs typeface="Arial" pitchFamily="34" charset="-120"/>
              </a:rPr>
              <a:t>AOV shows the most variation in effect size, with two non-significant sign changes for organic search — but stays consistent with the main model (4 of 8 channels differ from oLLM).</a:t>
            </a:r>
            <a:endParaRPr lang="en-US" sz="1350" dirty="0"/>
          </a:p>
        </p:txBody>
      </p:sp>
      <p:pic>
        <p:nvPicPr>
          <p:cNvPr id="5" name="Image 0" descr="/home/ubuntu/ollm-teaching-deck/assets/figures/Kaiser_Schulze_oLLM_fig_B_1.png">    </p:cNvPr>
          <p:cNvPicPr>
            <a:picLocks noChangeAspect="1"/>
          </p:cNvPicPr>
          <p:nvPr/>
        </p:nvPicPr>
        <p:blipFill>
          <a:blip r:embed="rId1"/>
          <a:stretch>
            <a:fillRect/>
          </a:stretch>
        </p:blipFill>
        <p:spPr>
          <a:xfrm>
            <a:off x="1626870" y="1828800"/>
            <a:ext cx="8935212" cy="3922776"/>
          </a:xfrm>
          <a:prstGeom prst="rect">
            <a:avLst/>
          </a:prstGeom>
        </p:spPr>
      </p:pic>
      <p:sp>
        <p:nvSpPr>
          <p:cNvPr id="6" name="Text 3"/>
          <p:cNvSpPr/>
          <p:nvPr/>
        </p:nvSpPr>
        <p:spPr>
          <a:xfrm>
            <a:off x="566928" y="5797296"/>
            <a:ext cx="11055096" cy="457200"/>
          </a:xfrm>
          <a:prstGeom prst="rect">
            <a:avLst/>
          </a:prstGeom>
          <a:noFill/>
          <a:ln/>
        </p:spPr>
        <p:txBody>
          <a:bodyPr wrap="square" lIns="0" tIns="0" rIns="0" bIns="0" rtlCol="0" anchor="ctr"/>
          <a:lstStyle/>
          <a:p>
            <a:pPr algn="ctr" indent="0" marL="0">
              <a:buNone/>
            </a:pPr>
            <a:r>
              <a:rPr lang="en-US" sz="1050" i="1" dirty="0">
                <a:solidFill>
                  <a:srgbClr val="3A5A7A"/>
                </a:solidFill>
                <a:latin typeface="Arial" pitchFamily="34" charset="0"/>
                <a:ea typeface="Arial" pitchFamily="34" charset="-122"/>
                <a:cs typeface="Arial" pitchFamily="34" charset="-120"/>
              </a:rPr>
              <a:t>Figure B.1. AOV by channel — all 12 specifications.</a:t>
            </a:r>
            <a:endParaRPr lang="en-US" sz="1050" dirty="0"/>
          </a:p>
        </p:txBody>
      </p:sp>
      <p:sp>
        <p:nvSpPr>
          <p:cNvPr id="7" name="Shape 4"/>
          <p:cNvSpPr/>
          <p:nvPr/>
        </p:nvSpPr>
        <p:spPr>
          <a:xfrm>
            <a:off x="566928" y="6382512"/>
            <a:ext cx="11055096" cy="0"/>
          </a:xfrm>
          <a:prstGeom prst="line">
            <a:avLst/>
          </a:prstGeom>
          <a:noFill/>
          <a:ln w="6350">
            <a:solidFill>
              <a:srgbClr val="D7DEE5"/>
            </a:solidFill>
            <a:prstDash val="solid"/>
          </a:ln>
        </p:spPr>
      </p:sp>
      <p:sp>
        <p:nvSpPr>
          <p:cNvPr id="8" name="Text 5"/>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 · </a:t>
            </a:r>
            <a:pPr algn="l" indent="0" marL="0">
              <a:buNone/>
            </a:pPr>
            <a:r>
              <a:rPr lang="en-US" sz="900" u="none" dirty="0">
                <a:solidFill>
                  <a:srgbClr val="A85F43"/>
                </a:solidFill>
                <a:latin typeface="Arial" pitchFamily="34" charset="0"/>
                <a:ea typeface="Arial" pitchFamily="34" charset="-122"/>
                <a:cs typeface="Arial" pitchFamily="34" charset="-120"/>
                <a:hlinkClick r:id="rId2" invalidUrl="" action="" tgtFrame="" tooltip="" history="1" highlightClick="0" endSnd="0">
                  <a:extLst>
                    <a:ext uri="{A12FA001-AC4F-418D-AE19-62706E023703}">
                      <ahyp:hlinkClr xmlns:ahyp="http://schemas.microsoft.com/office/drawing/2018/hyperlinkcolor" val="tx"/>
                    </a:ext>
                  </a:extLst>
                </a:hlinkClick>
              </a:rPr>
              <a:t>organicllm.org</a:t>
            </a:r>
            <a:endParaRPr lang="en-US" sz="900" dirty="0"/>
          </a:p>
        </p:txBody>
      </p:sp>
      <p:sp>
        <p:nvSpPr>
          <p:cNvPr id="9" name="Text 6"/>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70</a:t>
            </a:r>
            <a:endParaRPr lang="en-US" sz="900"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name="Slide 71">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APPENDIX B · ROBUSTNESS</a:t>
            </a:r>
            <a:endParaRPr lang="en-US" sz="1100" dirty="0"/>
          </a:p>
        </p:txBody>
      </p:sp>
      <p:sp>
        <p:nvSpPr>
          <p:cNvPr id="3" name="Text 1"/>
          <p:cNvSpPr/>
          <p:nvPr/>
        </p:nvSpPr>
        <p:spPr>
          <a:xfrm>
            <a:off x="566928" y="676656"/>
            <a:ext cx="11055096" cy="6400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Revenue per session across all specifications</a:t>
            </a:r>
            <a:endParaRPr lang="en-US" sz="3000" dirty="0"/>
          </a:p>
        </p:txBody>
      </p:sp>
      <p:sp>
        <p:nvSpPr>
          <p:cNvPr id="4" name="Text 2"/>
          <p:cNvSpPr/>
          <p:nvPr/>
        </p:nvSpPr>
        <p:spPr>
          <a:xfrm>
            <a:off x="566928" y="1335024"/>
            <a:ext cx="11055096" cy="457200"/>
          </a:xfrm>
          <a:prstGeom prst="rect">
            <a:avLst/>
          </a:prstGeom>
          <a:noFill/>
          <a:ln/>
        </p:spPr>
        <p:txBody>
          <a:bodyPr wrap="square" lIns="0" tIns="0" rIns="0" bIns="0" rtlCol="0" anchor="ctr"/>
          <a:lstStyle/>
          <a:p>
            <a:pPr indent="0" marL="0">
              <a:buNone/>
            </a:pPr>
            <a:r>
              <a:rPr lang="en-US" sz="1350" b="1" dirty="0">
                <a:solidFill>
                  <a:srgbClr val="A85F43"/>
                </a:solidFill>
                <a:latin typeface="Arial" pitchFamily="34" charset="0"/>
                <a:ea typeface="Arial" pitchFamily="34" charset="-122"/>
                <a:cs typeface="Arial" pitchFamily="34" charset="-120"/>
              </a:rPr>
              <a:t>Takeaway:  </a:t>
            </a:r>
            <a:pPr indent="0" marL="0">
              <a:buNone/>
            </a:pPr>
            <a:r>
              <a:rPr lang="en-US" sz="1350" dirty="0">
                <a:solidFill>
                  <a:srgbClr val="0B2D4A"/>
                </a:solidFill>
                <a:latin typeface="Arial" pitchFamily="34" charset="0"/>
                <a:ea typeface="Arial" pitchFamily="34" charset="-122"/>
                <a:cs typeface="Arial" pitchFamily="34" charset="-120"/>
              </a:rPr>
              <a:t>RPS is the most robust: oLLM stays significantly below organic search in all 12 specifications. The top-25%-revenue subset again shows the largest gaps.</a:t>
            </a:r>
            <a:endParaRPr lang="en-US" sz="1350" dirty="0"/>
          </a:p>
        </p:txBody>
      </p:sp>
      <p:pic>
        <p:nvPicPr>
          <p:cNvPr id="5" name="Image 0" descr="/home/ubuntu/ollm-teaching-deck/assets/figures/Kaiser_Schulze_oLLM_fig_B_2.png">    </p:cNvPr>
          <p:cNvPicPr>
            <a:picLocks noChangeAspect="1"/>
          </p:cNvPicPr>
          <p:nvPr/>
        </p:nvPicPr>
        <p:blipFill>
          <a:blip r:embed="rId1"/>
          <a:stretch>
            <a:fillRect/>
          </a:stretch>
        </p:blipFill>
        <p:spPr>
          <a:xfrm>
            <a:off x="1626870" y="1828800"/>
            <a:ext cx="8935212" cy="3922776"/>
          </a:xfrm>
          <a:prstGeom prst="rect">
            <a:avLst/>
          </a:prstGeom>
        </p:spPr>
      </p:pic>
      <p:sp>
        <p:nvSpPr>
          <p:cNvPr id="6" name="Text 3"/>
          <p:cNvSpPr/>
          <p:nvPr/>
        </p:nvSpPr>
        <p:spPr>
          <a:xfrm>
            <a:off x="566928" y="5797296"/>
            <a:ext cx="11055096" cy="457200"/>
          </a:xfrm>
          <a:prstGeom prst="rect">
            <a:avLst/>
          </a:prstGeom>
          <a:noFill/>
          <a:ln/>
        </p:spPr>
        <p:txBody>
          <a:bodyPr wrap="square" lIns="0" tIns="0" rIns="0" bIns="0" rtlCol="0" anchor="ctr"/>
          <a:lstStyle/>
          <a:p>
            <a:pPr algn="ctr" indent="0" marL="0">
              <a:buNone/>
            </a:pPr>
            <a:r>
              <a:rPr lang="en-US" sz="1050" i="1" dirty="0">
                <a:solidFill>
                  <a:srgbClr val="3A5A7A"/>
                </a:solidFill>
                <a:latin typeface="Arial" pitchFamily="34" charset="0"/>
                <a:ea typeface="Arial" pitchFamily="34" charset="-122"/>
                <a:cs typeface="Arial" pitchFamily="34" charset="-120"/>
              </a:rPr>
              <a:t>Figure B.2. RPS by channel — all 12 specifications.</a:t>
            </a:r>
            <a:endParaRPr lang="en-US" sz="1050" dirty="0"/>
          </a:p>
        </p:txBody>
      </p:sp>
      <p:sp>
        <p:nvSpPr>
          <p:cNvPr id="7" name="Shape 4"/>
          <p:cNvSpPr/>
          <p:nvPr/>
        </p:nvSpPr>
        <p:spPr>
          <a:xfrm>
            <a:off x="566928" y="6382512"/>
            <a:ext cx="11055096" cy="0"/>
          </a:xfrm>
          <a:prstGeom prst="line">
            <a:avLst/>
          </a:prstGeom>
          <a:noFill/>
          <a:ln w="6350">
            <a:solidFill>
              <a:srgbClr val="D7DEE5"/>
            </a:solidFill>
            <a:prstDash val="solid"/>
          </a:ln>
        </p:spPr>
      </p:sp>
      <p:sp>
        <p:nvSpPr>
          <p:cNvPr id="8" name="Text 5"/>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 · </a:t>
            </a:r>
            <a:pPr algn="l" indent="0" marL="0">
              <a:buNone/>
            </a:pPr>
            <a:r>
              <a:rPr lang="en-US" sz="900" u="none" dirty="0">
                <a:solidFill>
                  <a:srgbClr val="A85F43"/>
                </a:solidFill>
                <a:latin typeface="Arial" pitchFamily="34" charset="0"/>
                <a:ea typeface="Arial" pitchFamily="34" charset="-122"/>
                <a:cs typeface="Arial" pitchFamily="34" charset="-120"/>
                <a:hlinkClick r:id="rId2" invalidUrl="" action="" tgtFrame="" tooltip="" history="1" highlightClick="0" endSnd="0">
                  <a:extLst>
                    <a:ext uri="{A12FA001-AC4F-418D-AE19-62706E023703}">
                      <ahyp:hlinkClr xmlns:ahyp="http://schemas.microsoft.com/office/drawing/2018/hyperlinkcolor" val="tx"/>
                    </a:ext>
                  </a:extLst>
                </a:hlinkClick>
              </a:rPr>
              <a:t>organicllm.org</a:t>
            </a:r>
            <a:endParaRPr lang="en-US" sz="900" dirty="0"/>
          </a:p>
        </p:txBody>
      </p:sp>
      <p:sp>
        <p:nvSpPr>
          <p:cNvPr id="9" name="Text 6"/>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71</a:t>
            </a:r>
            <a:endParaRPr lang="en-US" sz="900"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name="Slide 72">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APPENDIX B · ROBUSTNESS</a:t>
            </a:r>
            <a:endParaRPr lang="en-US" sz="1100" dirty="0"/>
          </a:p>
        </p:txBody>
      </p:sp>
      <p:sp>
        <p:nvSpPr>
          <p:cNvPr id="3" name="Text 1"/>
          <p:cNvSpPr/>
          <p:nvPr/>
        </p:nvSpPr>
        <p:spPr>
          <a:xfrm>
            <a:off x="566928" y="676656"/>
            <a:ext cx="11055096" cy="6400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Bounce rate across all specifications</a:t>
            </a:r>
            <a:endParaRPr lang="en-US" sz="3000" dirty="0"/>
          </a:p>
        </p:txBody>
      </p:sp>
      <p:sp>
        <p:nvSpPr>
          <p:cNvPr id="4" name="Text 2"/>
          <p:cNvSpPr/>
          <p:nvPr/>
        </p:nvSpPr>
        <p:spPr>
          <a:xfrm>
            <a:off x="566928" y="1335024"/>
            <a:ext cx="11055096" cy="457200"/>
          </a:xfrm>
          <a:prstGeom prst="rect">
            <a:avLst/>
          </a:prstGeom>
          <a:noFill/>
          <a:ln/>
        </p:spPr>
        <p:txBody>
          <a:bodyPr wrap="square" lIns="0" tIns="0" rIns="0" bIns="0" rtlCol="0" anchor="ctr"/>
          <a:lstStyle/>
          <a:p>
            <a:pPr indent="0" marL="0">
              <a:buNone/>
            </a:pPr>
            <a:r>
              <a:rPr lang="en-US" sz="1350" b="1" dirty="0">
                <a:solidFill>
                  <a:srgbClr val="A85F43"/>
                </a:solidFill>
                <a:latin typeface="Arial" pitchFamily="34" charset="0"/>
                <a:ea typeface="Arial" pitchFamily="34" charset="-122"/>
                <a:cs typeface="Arial" pitchFamily="34" charset="-120"/>
              </a:rPr>
              <a:t>Takeaway:  </a:t>
            </a:r>
            <a:pPr indent="0" marL="0">
              <a:buNone/>
            </a:pPr>
            <a:r>
              <a:rPr lang="en-US" sz="1350" dirty="0">
                <a:solidFill>
                  <a:srgbClr val="0B2D4A"/>
                </a:solidFill>
                <a:latin typeface="Arial" pitchFamily="34" charset="0"/>
                <a:ea typeface="Arial" pitchFamily="34" charset="-122"/>
                <a:cs typeface="Arial" pitchFamily="34" charset="-120"/>
              </a:rPr>
              <a:t>oLLM's favorable bounce rate is stable — better than most channels, with only search-type channels (engineered for low bounce) ahead.</a:t>
            </a:r>
            <a:endParaRPr lang="en-US" sz="1350" dirty="0"/>
          </a:p>
        </p:txBody>
      </p:sp>
      <p:pic>
        <p:nvPicPr>
          <p:cNvPr id="5" name="Image 0" descr="/home/ubuntu/ollm-teaching-deck/assets/figures/Kaiser_Schulze_oLLM_fig_B_3.png">    </p:cNvPr>
          <p:cNvPicPr>
            <a:picLocks noChangeAspect="1"/>
          </p:cNvPicPr>
          <p:nvPr/>
        </p:nvPicPr>
        <p:blipFill>
          <a:blip r:embed="rId1"/>
          <a:stretch>
            <a:fillRect/>
          </a:stretch>
        </p:blipFill>
        <p:spPr>
          <a:xfrm>
            <a:off x="1626870" y="1828800"/>
            <a:ext cx="8935212" cy="3922776"/>
          </a:xfrm>
          <a:prstGeom prst="rect">
            <a:avLst/>
          </a:prstGeom>
        </p:spPr>
      </p:pic>
      <p:sp>
        <p:nvSpPr>
          <p:cNvPr id="6" name="Text 3"/>
          <p:cNvSpPr/>
          <p:nvPr/>
        </p:nvSpPr>
        <p:spPr>
          <a:xfrm>
            <a:off x="566928" y="5797296"/>
            <a:ext cx="11055096" cy="457200"/>
          </a:xfrm>
          <a:prstGeom prst="rect">
            <a:avLst/>
          </a:prstGeom>
          <a:noFill/>
          <a:ln/>
        </p:spPr>
        <p:txBody>
          <a:bodyPr wrap="square" lIns="0" tIns="0" rIns="0" bIns="0" rtlCol="0" anchor="ctr"/>
          <a:lstStyle/>
          <a:p>
            <a:pPr algn="ctr" indent="0" marL="0">
              <a:buNone/>
            </a:pPr>
            <a:r>
              <a:rPr lang="en-US" sz="1050" i="1" dirty="0">
                <a:solidFill>
                  <a:srgbClr val="3A5A7A"/>
                </a:solidFill>
                <a:latin typeface="Arial" pitchFamily="34" charset="0"/>
                <a:ea typeface="Arial" pitchFamily="34" charset="-122"/>
                <a:cs typeface="Arial" pitchFamily="34" charset="-120"/>
              </a:rPr>
              <a:t>Figure B.3. Bounce rate by channel — all 12 specifications.</a:t>
            </a:r>
            <a:endParaRPr lang="en-US" sz="1050" dirty="0"/>
          </a:p>
        </p:txBody>
      </p:sp>
      <p:sp>
        <p:nvSpPr>
          <p:cNvPr id="7" name="Shape 4"/>
          <p:cNvSpPr/>
          <p:nvPr/>
        </p:nvSpPr>
        <p:spPr>
          <a:xfrm>
            <a:off x="566928" y="6382512"/>
            <a:ext cx="11055096" cy="0"/>
          </a:xfrm>
          <a:prstGeom prst="line">
            <a:avLst/>
          </a:prstGeom>
          <a:noFill/>
          <a:ln w="6350">
            <a:solidFill>
              <a:srgbClr val="D7DEE5"/>
            </a:solidFill>
            <a:prstDash val="solid"/>
          </a:ln>
        </p:spPr>
      </p:sp>
      <p:sp>
        <p:nvSpPr>
          <p:cNvPr id="8" name="Text 5"/>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 · </a:t>
            </a:r>
            <a:pPr algn="l" indent="0" marL="0">
              <a:buNone/>
            </a:pPr>
            <a:r>
              <a:rPr lang="en-US" sz="900" u="none" dirty="0">
                <a:solidFill>
                  <a:srgbClr val="A85F43"/>
                </a:solidFill>
                <a:latin typeface="Arial" pitchFamily="34" charset="0"/>
                <a:ea typeface="Arial" pitchFamily="34" charset="-122"/>
                <a:cs typeface="Arial" pitchFamily="34" charset="-120"/>
                <a:hlinkClick r:id="rId2" invalidUrl="" action="" tgtFrame="" tooltip="" history="1" highlightClick="0" endSnd="0">
                  <a:extLst>
                    <a:ext uri="{A12FA001-AC4F-418D-AE19-62706E023703}">
                      <ahyp:hlinkClr xmlns:ahyp="http://schemas.microsoft.com/office/drawing/2018/hyperlinkcolor" val="tx"/>
                    </a:ext>
                  </a:extLst>
                </a:hlinkClick>
              </a:rPr>
              <a:t>organicllm.org</a:t>
            </a:r>
            <a:endParaRPr lang="en-US" sz="900" dirty="0"/>
          </a:p>
        </p:txBody>
      </p:sp>
      <p:sp>
        <p:nvSpPr>
          <p:cNvPr id="9" name="Text 6"/>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72</a:t>
            </a:r>
            <a:endParaRPr lang="en-US" sz="900"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name="Slide 73">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APPENDIX B · ROBUSTNESS</a:t>
            </a:r>
            <a:endParaRPr lang="en-US" sz="1100" dirty="0"/>
          </a:p>
        </p:txBody>
      </p:sp>
      <p:sp>
        <p:nvSpPr>
          <p:cNvPr id="3" name="Text 1"/>
          <p:cNvSpPr/>
          <p:nvPr/>
        </p:nvSpPr>
        <p:spPr>
          <a:xfrm>
            <a:off x="566928" y="676656"/>
            <a:ext cx="11055096" cy="6400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Page views across all specifications</a:t>
            </a:r>
            <a:endParaRPr lang="en-US" sz="3000" dirty="0"/>
          </a:p>
        </p:txBody>
      </p:sp>
      <p:sp>
        <p:nvSpPr>
          <p:cNvPr id="4" name="Text 2"/>
          <p:cNvSpPr/>
          <p:nvPr/>
        </p:nvSpPr>
        <p:spPr>
          <a:xfrm>
            <a:off x="566928" y="1335024"/>
            <a:ext cx="11055096" cy="457200"/>
          </a:xfrm>
          <a:prstGeom prst="rect">
            <a:avLst/>
          </a:prstGeom>
          <a:noFill/>
          <a:ln/>
        </p:spPr>
        <p:txBody>
          <a:bodyPr wrap="square" lIns="0" tIns="0" rIns="0" bIns="0" rtlCol="0" anchor="ctr"/>
          <a:lstStyle/>
          <a:p>
            <a:pPr indent="0" marL="0">
              <a:buNone/>
            </a:pPr>
            <a:r>
              <a:rPr lang="en-US" sz="1350" b="1" dirty="0">
                <a:solidFill>
                  <a:srgbClr val="A85F43"/>
                </a:solidFill>
                <a:latin typeface="Arial" pitchFamily="34" charset="0"/>
                <a:ea typeface="Arial" pitchFamily="34" charset="-122"/>
                <a:cs typeface="Arial" pitchFamily="34" charset="-120"/>
              </a:rPr>
              <a:t>Takeaway:  </a:t>
            </a:r>
            <a:pPr indent="0" marL="0">
              <a:buNone/>
            </a:pPr>
            <a:r>
              <a:rPr lang="en-US" sz="1350" dirty="0">
                <a:solidFill>
                  <a:srgbClr val="0B2D4A"/>
                </a:solidFill>
                <a:latin typeface="Arial" pitchFamily="34" charset="0"/>
                <a:ea typeface="Arial" pitchFamily="34" charset="-122"/>
                <a:cs typeface="Arial" pitchFamily="34" charset="-120"/>
              </a:rPr>
              <a:t>Page views stay low for oLLM across specs — below every channel except paid social — consistent with highly task-oriented visits.</a:t>
            </a:r>
            <a:endParaRPr lang="en-US" sz="1350" dirty="0"/>
          </a:p>
        </p:txBody>
      </p:sp>
      <p:pic>
        <p:nvPicPr>
          <p:cNvPr id="5" name="Image 0" descr="/home/ubuntu/ollm-teaching-deck/assets/figures/Kaiser_Schulze_oLLM_fig_B_4.png">    </p:cNvPr>
          <p:cNvPicPr>
            <a:picLocks noChangeAspect="1"/>
          </p:cNvPicPr>
          <p:nvPr/>
        </p:nvPicPr>
        <p:blipFill>
          <a:blip r:embed="rId1"/>
          <a:stretch>
            <a:fillRect/>
          </a:stretch>
        </p:blipFill>
        <p:spPr>
          <a:xfrm>
            <a:off x="1626870" y="1828800"/>
            <a:ext cx="8935212" cy="3922776"/>
          </a:xfrm>
          <a:prstGeom prst="rect">
            <a:avLst/>
          </a:prstGeom>
        </p:spPr>
      </p:pic>
      <p:sp>
        <p:nvSpPr>
          <p:cNvPr id="6" name="Text 3"/>
          <p:cNvSpPr/>
          <p:nvPr/>
        </p:nvSpPr>
        <p:spPr>
          <a:xfrm>
            <a:off x="566928" y="5797296"/>
            <a:ext cx="11055096" cy="457200"/>
          </a:xfrm>
          <a:prstGeom prst="rect">
            <a:avLst/>
          </a:prstGeom>
          <a:noFill/>
          <a:ln/>
        </p:spPr>
        <p:txBody>
          <a:bodyPr wrap="square" lIns="0" tIns="0" rIns="0" bIns="0" rtlCol="0" anchor="ctr"/>
          <a:lstStyle/>
          <a:p>
            <a:pPr algn="ctr" indent="0" marL="0">
              <a:buNone/>
            </a:pPr>
            <a:r>
              <a:rPr lang="en-US" sz="1050" i="1" dirty="0">
                <a:solidFill>
                  <a:srgbClr val="3A5A7A"/>
                </a:solidFill>
                <a:latin typeface="Arial" pitchFamily="34" charset="0"/>
                <a:ea typeface="Arial" pitchFamily="34" charset="-122"/>
                <a:cs typeface="Arial" pitchFamily="34" charset="-120"/>
              </a:rPr>
              <a:t>Figure B.4. Page views by channel — all 12 specifications.</a:t>
            </a:r>
            <a:endParaRPr lang="en-US" sz="1050" dirty="0"/>
          </a:p>
        </p:txBody>
      </p:sp>
      <p:sp>
        <p:nvSpPr>
          <p:cNvPr id="7" name="Shape 4"/>
          <p:cNvSpPr/>
          <p:nvPr/>
        </p:nvSpPr>
        <p:spPr>
          <a:xfrm>
            <a:off x="566928" y="6382512"/>
            <a:ext cx="11055096" cy="0"/>
          </a:xfrm>
          <a:prstGeom prst="line">
            <a:avLst/>
          </a:prstGeom>
          <a:noFill/>
          <a:ln w="6350">
            <a:solidFill>
              <a:srgbClr val="D7DEE5"/>
            </a:solidFill>
            <a:prstDash val="solid"/>
          </a:ln>
        </p:spPr>
      </p:sp>
      <p:sp>
        <p:nvSpPr>
          <p:cNvPr id="8" name="Text 5"/>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 · </a:t>
            </a:r>
            <a:pPr algn="l" indent="0" marL="0">
              <a:buNone/>
            </a:pPr>
            <a:r>
              <a:rPr lang="en-US" sz="900" u="none" dirty="0">
                <a:solidFill>
                  <a:srgbClr val="A85F43"/>
                </a:solidFill>
                <a:latin typeface="Arial" pitchFamily="34" charset="0"/>
                <a:ea typeface="Arial" pitchFamily="34" charset="-122"/>
                <a:cs typeface="Arial" pitchFamily="34" charset="-120"/>
                <a:hlinkClick r:id="rId2" invalidUrl="" action="" tgtFrame="" tooltip="" history="1" highlightClick="0" endSnd="0">
                  <a:extLst>
                    <a:ext uri="{A12FA001-AC4F-418D-AE19-62706E023703}">
                      <ahyp:hlinkClr xmlns:ahyp="http://schemas.microsoft.com/office/drawing/2018/hyperlinkcolor" val="tx"/>
                    </a:ext>
                  </a:extLst>
                </a:hlinkClick>
              </a:rPr>
              <a:t>organicllm.org</a:t>
            </a:r>
            <a:endParaRPr lang="en-US" sz="900" dirty="0"/>
          </a:p>
        </p:txBody>
      </p:sp>
      <p:sp>
        <p:nvSpPr>
          <p:cNvPr id="9" name="Text 6"/>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73</a:t>
            </a:r>
            <a:endParaRPr lang="en-US" sz="900"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name="Slide 74">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APPENDIX B · ROBUSTNESS</a:t>
            </a:r>
            <a:endParaRPr lang="en-US" sz="1100" dirty="0"/>
          </a:p>
        </p:txBody>
      </p:sp>
      <p:sp>
        <p:nvSpPr>
          <p:cNvPr id="3" name="Text 1"/>
          <p:cNvSpPr/>
          <p:nvPr/>
        </p:nvSpPr>
        <p:spPr>
          <a:xfrm>
            <a:off x="566928" y="676656"/>
            <a:ext cx="11055096" cy="6400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Session duration across all specifications</a:t>
            </a:r>
            <a:endParaRPr lang="en-US" sz="3000" dirty="0"/>
          </a:p>
        </p:txBody>
      </p:sp>
      <p:sp>
        <p:nvSpPr>
          <p:cNvPr id="4" name="Text 2"/>
          <p:cNvSpPr/>
          <p:nvPr/>
        </p:nvSpPr>
        <p:spPr>
          <a:xfrm>
            <a:off x="566928" y="1335024"/>
            <a:ext cx="11055096" cy="457200"/>
          </a:xfrm>
          <a:prstGeom prst="rect">
            <a:avLst/>
          </a:prstGeom>
          <a:noFill/>
          <a:ln/>
        </p:spPr>
        <p:txBody>
          <a:bodyPr wrap="square" lIns="0" tIns="0" rIns="0" bIns="0" rtlCol="0" anchor="ctr"/>
          <a:lstStyle/>
          <a:p>
            <a:pPr indent="0" marL="0">
              <a:buNone/>
            </a:pPr>
            <a:r>
              <a:rPr lang="en-US" sz="1350" b="1" dirty="0">
                <a:solidFill>
                  <a:srgbClr val="A85F43"/>
                </a:solidFill>
                <a:latin typeface="Arial" pitchFamily="34" charset="0"/>
                <a:ea typeface="Arial" pitchFamily="34" charset="-122"/>
                <a:cs typeface="Arial" pitchFamily="34" charset="-120"/>
              </a:rPr>
              <a:t>Takeaway:  </a:t>
            </a:r>
            <a:pPr indent="0" marL="0">
              <a:buNone/>
            </a:pPr>
            <a:r>
              <a:rPr lang="en-US" sz="1350" dirty="0">
                <a:solidFill>
                  <a:srgbClr val="0B2D4A"/>
                </a:solidFill>
                <a:latin typeface="Arial" pitchFamily="34" charset="0"/>
                <a:ea typeface="Arial" pitchFamily="34" charset="-122"/>
                <a:cs typeface="Arial" pitchFamily="34" charset="-120"/>
              </a:rPr>
              <a:t>Session duration is mid-pack and stable — comparable to affiliate and direct, far above paid social.</a:t>
            </a:r>
            <a:endParaRPr lang="en-US" sz="1350" dirty="0"/>
          </a:p>
        </p:txBody>
      </p:sp>
      <p:pic>
        <p:nvPicPr>
          <p:cNvPr id="5" name="Image 0" descr="/home/ubuntu/ollm-teaching-deck/assets/figures/Kaiser_Schulze_oLLM_fig_B_5.png">    </p:cNvPr>
          <p:cNvPicPr>
            <a:picLocks noChangeAspect="1"/>
          </p:cNvPicPr>
          <p:nvPr/>
        </p:nvPicPr>
        <p:blipFill>
          <a:blip r:embed="rId1"/>
          <a:stretch>
            <a:fillRect/>
          </a:stretch>
        </p:blipFill>
        <p:spPr>
          <a:xfrm>
            <a:off x="1626870" y="1828800"/>
            <a:ext cx="8935212" cy="3922776"/>
          </a:xfrm>
          <a:prstGeom prst="rect">
            <a:avLst/>
          </a:prstGeom>
        </p:spPr>
      </p:pic>
      <p:sp>
        <p:nvSpPr>
          <p:cNvPr id="6" name="Text 3"/>
          <p:cNvSpPr/>
          <p:nvPr/>
        </p:nvSpPr>
        <p:spPr>
          <a:xfrm>
            <a:off x="566928" y="5797296"/>
            <a:ext cx="11055096" cy="457200"/>
          </a:xfrm>
          <a:prstGeom prst="rect">
            <a:avLst/>
          </a:prstGeom>
          <a:noFill/>
          <a:ln/>
        </p:spPr>
        <p:txBody>
          <a:bodyPr wrap="square" lIns="0" tIns="0" rIns="0" bIns="0" rtlCol="0" anchor="ctr"/>
          <a:lstStyle/>
          <a:p>
            <a:pPr algn="ctr" indent="0" marL="0">
              <a:buNone/>
            </a:pPr>
            <a:r>
              <a:rPr lang="en-US" sz="1050" i="1" dirty="0">
                <a:solidFill>
                  <a:srgbClr val="3A5A7A"/>
                </a:solidFill>
                <a:latin typeface="Arial" pitchFamily="34" charset="0"/>
                <a:ea typeface="Arial" pitchFamily="34" charset="-122"/>
                <a:cs typeface="Arial" pitchFamily="34" charset="-120"/>
              </a:rPr>
              <a:t>Figure B.5. Session duration by channel — all 12 specifications.</a:t>
            </a:r>
            <a:endParaRPr lang="en-US" sz="1050" dirty="0"/>
          </a:p>
        </p:txBody>
      </p:sp>
      <p:sp>
        <p:nvSpPr>
          <p:cNvPr id="7" name="Shape 4"/>
          <p:cNvSpPr/>
          <p:nvPr/>
        </p:nvSpPr>
        <p:spPr>
          <a:xfrm>
            <a:off x="566928" y="6382512"/>
            <a:ext cx="11055096" cy="0"/>
          </a:xfrm>
          <a:prstGeom prst="line">
            <a:avLst/>
          </a:prstGeom>
          <a:noFill/>
          <a:ln w="6350">
            <a:solidFill>
              <a:srgbClr val="D7DEE5"/>
            </a:solidFill>
            <a:prstDash val="solid"/>
          </a:ln>
        </p:spPr>
      </p:sp>
      <p:sp>
        <p:nvSpPr>
          <p:cNvPr id="8" name="Text 5"/>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 · </a:t>
            </a:r>
            <a:pPr algn="l" indent="0" marL="0">
              <a:buNone/>
            </a:pPr>
            <a:r>
              <a:rPr lang="en-US" sz="900" u="none" dirty="0">
                <a:solidFill>
                  <a:srgbClr val="A85F43"/>
                </a:solidFill>
                <a:latin typeface="Arial" pitchFamily="34" charset="0"/>
                <a:ea typeface="Arial" pitchFamily="34" charset="-122"/>
                <a:cs typeface="Arial" pitchFamily="34" charset="-120"/>
                <a:hlinkClick r:id="rId2" invalidUrl="" action="" tgtFrame="" tooltip="" history="1" highlightClick="0" endSnd="0">
                  <a:extLst>
                    <a:ext uri="{A12FA001-AC4F-418D-AE19-62706E023703}">
                      <ahyp:hlinkClr xmlns:ahyp="http://schemas.microsoft.com/office/drawing/2018/hyperlinkcolor" val="tx"/>
                    </a:ext>
                  </a:extLst>
                </a:hlinkClick>
              </a:rPr>
              <a:t>organicllm.org</a:t>
            </a:r>
            <a:endParaRPr lang="en-US" sz="900" dirty="0"/>
          </a:p>
        </p:txBody>
      </p:sp>
      <p:sp>
        <p:nvSpPr>
          <p:cNvPr id="9" name="Text 6"/>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74</a:t>
            </a:r>
            <a:endParaRPr lang="en-US" sz="900"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name="Slide 75">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APPENDIX B · ROBUSTNESS (REPRESENTATIVE TABLE)</a:t>
            </a:r>
            <a:endParaRPr lang="en-US" sz="1100" dirty="0"/>
          </a:p>
        </p:txBody>
      </p:sp>
      <p:sp>
        <p:nvSpPr>
          <p:cNvPr id="3" name="Text 1"/>
          <p:cNvSpPr/>
          <p:nvPr/>
        </p:nvSpPr>
        <p:spPr>
          <a:xfrm>
            <a:off x="566928" y="676656"/>
            <a:ext cx="11055096" cy="8686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A detailed robustness table: ChatGPT + all other LLMs</a:t>
            </a:r>
            <a:endParaRPr lang="en-US" sz="3000" dirty="0"/>
          </a:p>
        </p:txBody>
      </p:sp>
      <p:graphicFrame>
        <p:nvGraphicFramePr>
          <p:cNvPr id="76" name="Table 0"/>
          <p:cNvGraphicFramePr>
            <a:graphicFrameLocks noGrp="1"/>
          </p:cNvGraphicFramePr>
          <p:nvPr>
            <p:extLst>
              <p:ext uri="{D42A27DB-BD31-4B8C-83A1-F6EECF244321}">
                <p14:modId xmlns:p14="http://schemas.microsoft.com/office/powerpoint/2010/main" val="1579011935"/>
              </p:ext>
            </p:extLst>
          </p:nvPr>
        </p:nvGraphicFramePr>
        <p:xfrm>
          <a:off x="566928" y="1737360"/>
          <a:ext cx="11055096" cy="914400"/>
        </p:xfrm>
        <a:graphic>
          <a:graphicData uri="http://schemas.openxmlformats.org/drawingml/2006/table">
            <a:tbl>
              <a:tblPr/>
              <a:tblGrid>
                <a:gridCol w="2331720"/>
                <a:gridCol w="1453896"/>
                <a:gridCol w="1453896"/>
                <a:gridCol w="1453896"/>
                <a:gridCol w="1453896"/>
                <a:gridCol w="1453896"/>
                <a:gridCol w="1453896"/>
              </a:tblGrid>
              <a:tr h="365760">
                <a:tc>
                  <a:txBody>
                    <a:bodyPr/>
                    <a:lstStyle/>
                    <a:p>
                      <a:pPr algn="ctr" indent="0" marL="0">
                        <a:buNone/>
                      </a:pPr>
                      <a:r>
                        <a:rPr lang="en-US" sz="1150" b="1" dirty="0">
                          <a:solidFill>
                            <a:srgbClr val="FFFFFF"/>
                          </a:solidFill>
                          <a:latin typeface="Arial" pitchFamily="34" charset="0"/>
                          <a:ea typeface="Arial" pitchFamily="34" charset="-122"/>
                          <a:cs typeface="Arial" pitchFamily="34" charset="-120"/>
                        </a:rPr>
                        <a:t>Channel (vs oLLM)</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0B2D4A"/>
                    </a:solidFill>
                  </a:tcPr>
                </a:tc>
                <a:tc>
                  <a:txBody>
                    <a:bodyPr/>
                    <a:lstStyle/>
                    <a:p>
                      <a:pPr algn="ctr" indent="0" marL="0">
                        <a:buNone/>
                      </a:pPr>
                      <a:r>
                        <a:rPr lang="en-US" sz="1150" b="1" dirty="0">
                          <a:solidFill>
                            <a:srgbClr val="FFFFFF"/>
                          </a:solidFill>
                          <a:latin typeface="Arial" pitchFamily="34" charset="0"/>
                          <a:ea typeface="Arial" pitchFamily="34" charset="-122"/>
                          <a:cs typeface="Arial" pitchFamily="34" charset="-120"/>
                        </a:rPr>
                        <a:t>CR</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0B2D4A"/>
                    </a:solidFill>
                  </a:tcPr>
                </a:tc>
                <a:tc>
                  <a:txBody>
                    <a:bodyPr/>
                    <a:lstStyle/>
                    <a:p>
                      <a:pPr algn="ctr" indent="0" marL="0">
                        <a:buNone/>
                      </a:pPr>
                      <a:r>
                        <a:rPr lang="en-US" sz="1150" b="1" dirty="0">
                          <a:solidFill>
                            <a:srgbClr val="FFFFFF"/>
                          </a:solidFill>
                          <a:latin typeface="Arial" pitchFamily="34" charset="0"/>
                          <a:ea typeface="Arial" pitchFamily="34" charset="-122"/>
                          <a:cs typeface="Arial" pitchFamily="34" charset="-120"/>
                        </a:rPr>
                        <a:t>AOV</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0B2D4A"/>
                    </a:solidFill>
                  </a:tcPr>
                </a:tc>
                <a:tc>
                  <a:txBody>
                    <a:bodyPr/>
                    <a:lstStyle/>
                    <a:p>
                      <a:pPr algn="ctr" indent="0" marL="0">
                        <a:buNone/>
                      </a:pPr>
                      <a:r>
                        <a:rPr lang="en-US" sz="1150" b="1" dirty="0">
                          <a:solidFill>
                            <a:srgbClr val="FFFFFF"/>
                          </a:solidFill>
                          <a:latin typeface="Arial" pitchFamily="34" charset="0"/>
                          <a:ea typeface="Arial" pitchFamily="34" charset="-122"/>
                          <a:cs typeface="Arial" pitchFamily="34" charset="-120"/>
                        </a:rPr>
                        <a:t>RPS</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0B2D4A"/>
                    </a:solidFill>
                  </a:tcPr>
                </a:tc>
                <a:tc>
                  <a:txBody>
                    <a:bodyPr/>
                    <a:lstStyle/>
                    <a:p>
                      <a:pPr algn="ctr" indent="0" marL="0">
                        <a:buNone/>
                      </a:pPr>
                      <a:r>
                        <a:rPr lang="en-US" sz="1150" b="1" dirty="0">
                          <a:solidFill>
                            <a:srgbClr val="FFFFFF"/>
                          </a:solidFill>
                          <a:latin typeface="Arial" pitchFamily="34" charset="0"/>
                          <a:ea typeface="Arial" pitchFamily="34" charset="-122"/>
                          <a:cs typeface="Arial" pitchFamily="34" charset="-120"/>
                        </a:rPr>
                        <a:t>BR</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0B2D4A"/>
                    </a:solidFill>
                  </a:tcPr>
                </a:tc>
                <a:tc>
                  <a:txBody>
                    <a:bodyPr/>
                    <a:lstStyle/>
                    <a:p>
                      <a:pPr algn="ctr" indent="0" marL="0">
                        <a:buNone/>
                      </a:pPr>
                      <a:r>
                        <a:rPr lang="en-US" sz="1150" b="1" dirty="0">
                          <a:solidFill>
                            <a:srgbClr val="FFFFFF"/>
                          </a:solidFill>
                          <a:latin typeface="Arial" pitchFamily="34" charset="0"/>
                          <a:ea typeface="Arial" pitchFamily="34" charset="-122"/>
                          <a:cs typeface="Arial" pitchFamily="34" charset="-120"/>
                        </a:rPr>
                        <a:t>SD</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0B2D4A"/>
                    </a:solidFill>
                  </a:tcPr>
                </a:tc>
                <a:tc>
                  <a:txBody>
                    <a:bodyPr/>
                    <a:lstStyle/>
                    <a:p>
                      <a:pPr algn="ctr" indent="0" marL="0">
                        <a:buNone/>
                      </a:pPr>
                      <a:r>
                        <a:rPr lang="en-US" sz="1150" b="1" dirty="0">
                          <a:solidFill>
                            <a:srgbClr val="FFFFFF"/>
                          </a:solidFill>
                          <a:latin typeface="Arial" pitchFamily="34" charset="0"/>
                          <a:ea typeface="Arial" pitchFamily="34" charset="-122"/>
                          <a:cs typeface="Arial" pitchFamily="34" charset="-120"/>
                        </a:rPr>
                        <a:t>PV</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0B2D4A"/>
                    </a:solidFill>
                  </a:tcPr>
                </a:tc>
              </a:tr>
              <a:tr h="365760">
                <a:tc>
                  <a:txBody>
                    <a:bodyPr/>
                    <a:lstStyle/>
                    <a:p>
                      <a:pPr algn="l" indent="0" marL="0">
                        <a:buNone/>
                      </a:pPr>
                      <a:r>
                        <a:rPr lang="en-US" sz="1150" b="1" dirty="0">
                          <a:solidFill>
                            <a:srgbClr val="0B2D4A"/>
                          </a:solidFill>
                          <a:latin typeface="Arial" pitchFamily="34" charset="0"/>
                          <a:ea typeface="Arial" pitchFamily="34" charset="-122"/>
                          <a:cs typeface="Arial" pitchFamily="34" charset="-120"/>
                        </a:rPr>
                        <a:t>Affiliate</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0.647***</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26.0***</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4.10***</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0.202***</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2.91</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0.855***</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r>
              <a:tr h="365760">
                <a:tc>
                  <a:txBody>
                    <a:bodyPr/>
                    <a:lstStyle/>
                    <a:p>
                      <a:pPr algn="l" indent="0" marL="0">
                        <a:buNone/>
                      </a:pPr>
                      <a:r>
                        <a:rPr lang="en-US" sz="1150" b="1" dirty="0">
                          <a:solidFill>
                            <a:srgbClr val="0B2D4A"/>
                          </a:solidFill>
                          <a:latin typeface="Arial" pitchFamily="34" charset="0"/>
                          <a:ea typeface="Arial" pitchFamily="34" charset="-122"/>
                          <a:cs typeface="Arial" pitchFamily="34" charset="-120"/>
                        </a:rPr>
                        <a:t>Paid Search</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0.392***</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4.50</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2.31***</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−0.178***</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52.6***</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1.12***</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r>
              <a:tr h="365760">
                <a:tc>
                  <a:txBody>
                    <a:bodyPr/>
                    <a:lstStyle/>
                    <a:p>
                      <a:pPr algn="l" indent="0" marL="0">
                        <a:buNone/>
                      </a:pPr>
                      <a:r>
                        <a:rPr lang="en-US" sz="1150" b="1" dirty="0">
                          <a:solidFill>
                            <a:srgbClr val="0B2D4A"/>
                          </a:solidFill>
                          <a:latin typeface="Arial" pitchFamily="34" charset="0"/>
                          <a:ea typeface="Arial" pitchFamily="34" charset="-122"/>
                          <a:cs typeface="Arial" pitchFamily="34" charset="-120"/>
                        </a:rPr>
                        <a:t>Other</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0.389***</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6.31*</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2.51***</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0.857***</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63.9***</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0.814***</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r>
              <a:tr h="365760">
                <a:tc>
                  <a:txBody>
                    <a:bodyPr/>
                    <a:lstStyle/>
                    <a:p>
                      <a:pPr algn="l" indent="0" marL="0">
                        <a:buNone/>
                      </a:pPr>
                      <a:r>
                        <a:rPr lang="en-US" sz="1150" b="1" dirty="0">
                          <a:solidFill>
                            <a:srgbClr val="0B2D4A"/>
                          </a:solidFill>
                          <a:latin typeface="Arial" pitchFamily="34" charset="0"/>
                          <a:ea typeface="Arial" pitchFamily="34" charset="-122"/>
                          <a:cs typeface="Arial" pitchFamily="34" charset="-120"/>
                        </a:rPr>
                        <a:t>Direct</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0.312***</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16.1***</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3.45***</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0.305***</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30.5***</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0.890***</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r>
              <a:tr h="365760">
                <a:tc>
                  <a:txBody>
                    <a:bodyPr/>
                    <a:lstStyle/>
                    <a:p>
                      <a:pPr algn="l" indent="0" marL="0">
                        <a:buNone/>
                      </a:pPr>
                      <a:r>
                        <a:rPr lang="en-US" sz="1150" b="1" dirty="0">
                          <a:solidFill>
                            <a:srgbClr val="0B2D4A"/>
                          </a:solidFill>
                          <a:latin typeface="Arial" pitchFamily="34" charset="0"/>
                          <a:ea typeface="Arial" pitchFamily="34" charset="-122"/>
                          <a:cs typeface="Arial" pitchFamily="34" charset="-120"/>
                        </a:rPr>
                        <a:t>Email</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0.290***</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11.3***</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2.99***</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0.162***</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72.9***</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1.12***</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r>
              <a:tr h="365760">
                <a:tc>
                  <a:txBody>
                    <a:bodyPr/>
                    <a:lstStyle/>
                    <a:p>
                      <a:pPr algn="l" indent="0" marL="0">
                        <a:buNone/>
                      </a:pPr>
                      <a:r>
                        <a:rPr lang="en-US" sz="1150" b="1" dirty="0">
                          <a:solidFill>
                            <a:srgbClr val="0B2D4A"/>
                          </a:solidFill>
                          <a:latin typeface="Arial" pitchFamily="34" charset="0"/>
                          <a:ea typeface="Arial" pitchFamily="34" charset="-122"/>
                          <a:cs typeface="Arial" pitchFamily="34" charset="-120"/>
                        </a:rPr>
                        <a:t>Referral</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0.239***</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13.2***</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1.91***</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0.174***</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79.1***</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1.00***</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r>
              <a:tr h="365760">
                <a:tc>
                  <a:txBody>
                    <a:bodyPr/>
                    <a:lstStyle/>
                    <a:p>
                      <a:pPr algn="l" indent="0" marL="0">
                        <a:buNone/>
                      </a:pPr>
                      <a:r>
                        <a:rPr lang="en-US" sz="1150" b="1" dirty="0">
                          <a:solidFill>
                            <a:srgbClr val="0B2D4A"/>
                          </a:solidFill>
                          <a:latin typeface="Arial" pitchFamily="34" charset="0"/>
                          <a:ea typeface="Arial" pitchFamily="34" charset="-122"/>
                          <a:cs typeface="Arial" pitchFamily="34" charset="-120"/>
                        </a:rPr>
                        <a:t>Organic Search</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0.159***</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2.88</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1.39***</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−0.154***</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33.8***</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0.767***</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r>
              <a:tr h="365760">
                <a:tc>
                  <a:txBody>
                    <a:bodyPr/>
                    <a:lstStyle/>
                    <a:p>
                      <a:pPr algn="l" indent="0" marL="0">
                        <a:buNone/>
                      </a:pPr>
                      <a:r>
                        <a:rPr lang="en-US" sz="1150" b="1" dirty="0">
                          <a:solidFill>
                            <a:srgbClr val="0B2D4A"/>
                          </a:solidFill>
                          <a:latin typeface="Arial" pitchFamily="34" charset="0"/>
                          <a:ea typeface="Arial" pitchFamily="34" charset="-122"/>
                          <a:cs typeface="Arial" pitchFamily="34" charset="-120"/>
                        </a:rPr>
                        <a:t>Paid Social</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−0.776***</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6.42*</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−0.339***</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0.356***</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−116***</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−0.219***</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r>
            </a:tbl>
          </a:graphicData>
        </a:graphic>
      </p:graphicFrame>
      <p:sp>
        <p:nvSpPr>
          <p:cNvPr id="5" name="Text 2"/>
          <p:cNvSpPr/>
          <p:nvPr/>
        </p:nvSpPr>
        <p:spPr>
          <a:xfrm>
            <a:off x="566928" y="5980176"/>
            <a:ext cx="11055096" cy="365760"/>
          </a:xfrm>
          <a:prstGeom prst="rect">
            <a:avLst/>
          </a:prstGeom>
          <a:noFill/>
          <a:ln/>
        </p:spPr>
        <p:txBody>
          <a:bodyPr wrap="square" lIns="0" tIns="0" rIns="0" bIns="0" rtlCol="0" anchor="t"/>
          <a:lstStyle/>
          <a:p>
            <a:pPr indent="0" marL="0">
              <a:buNone/>
            </a:pPr>
            <a:r>
              <a:rPr lang="en-US" sz="1000" i="1" dirty="0">
                <a:solidFill>
                  <a:srgbClr val="3A5A7A"/>
                </a:solidFill>
                <a:latin typeface="Arial" pitchFamily="34" charset="0"/>
                <a:ea typeface="Arial" pitchFamily="34" charset="-122"/>
                <a:cs typeface="Arial" pitchFamily="34" charset="-120"/>
              </a:rPr>
              <a:t>Table B.9 (oLLM = ChatGPT + Perplexity + Gemini + Copilot + Deepseek + Grok; 408,342 obs). *** p&lt;.01, ** p&lt;.05, * p&lt;.1. Eleven more robustness tables (B.1–B.12) in the paper.</a:t>
            </a:r>
            <a:endParaRPr lang="en-US" sz="1000" dirty="0"/>
          </a:p>
        </p:txBody>
      </p:sp>
      <p:sp>
        <p:nvSpPr>
          <p:cNvPr id="6" name="Shape 3"/>
          <p:cNvSpPr/>
          <p:nvPr/>
        </p:nvSpPr>
        <p:spPr>
          <a:xfrm>
            <a:off x="566928" y="6382512"/>
            <a:ext cx="11055096" cy="0"/>
          </a:xfrm>
          <a:prstGeom prst="line">
            <a:avLst/>
          </a:prstGeom>
          <a:noFill/>
          <a:ln w="6350">
            <a:solidFill>
              <a:srgbClr val="D7DEE5"/>
            </a:solidFill>
            <a:prstDash val="solid"/>
          </a:ln>
        </p:spPr>
      </p:sp>
      <p:sp>
        <p:nvSpPr>
          <p:cNvPr id="7" name="Text 4"/>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 · </a:t>
            </a:r>
            <a:pPr algn="l" indent="0" marL="0">
              <a:buNone/>
            </a:pPr>
            <a:r>
              <a:rPr lang="en-US" sz="900" u="none" dirty="0">
                <a:solidFill>
                  <a:srgbClr val="A85F43"/>
                </a:solidFill>
                <a:latin typeface="Arial" pitchFamily="34" charset="0"/>
                <a:ea typeface="Arial" pitchFamily="34" charset="-122"/>
                <a:cs typeface="Arial" pitchFamily="34" charset="-120"/>
                <a:hlinkClick r:id="rId1" invalidUrl="" action="" tgtFrame="" tooltip="" history="1" highlightClick="0" endSnd="0">
                  <a:extLst>
                    <a:ext uri="{A12FA001-AC4F-418D-AE19-62706E023703}">
                      <ahyp:hlinkClr xmlns:ahyp="http://schemas.microsoft.com/office/drawing/2018/hyperlinkcolor" val="tx"/>
                    </a:ext>
                  </a:extLst>
                </a:hlinkClick>
              </a:rPr>
              <a:t>organicllm.org</a:t>
            </a:r>
            <a:endParaRPr lang="en-US" sz="900" dirty="0"/>
          </a:p>
        </p:txBody>
      </p:sp>
      <p:sp>
        <p:nvSpPr>
          <p:cNvPr id="8" name="Text 5"/>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75</a:t>
            </a:r>
            <a:endParaRPr lang="en-US" sz="900"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name="Slide 76">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APPENDIX C · TEMPORAL SPECIFICATIONS</a:t>
            </a:r>
            <a:endParaRPr lang="en-US" sz="1100" dirty="0"/>
          </a:p>
        </p:txBody>
      </p:sp>
      <p:sp>
        <p:nvSpPr>
          <p:cNvPr id="3" name="Text 1"/>
          <p:cNvSpPr/>
          <p:nvPr/>
        </p:nvSpPr>
        <p:spPr>
          <a:xfrm>
            <a:off x="566928" y="676656"/>
            <a:ext cx="11055096" cy="8686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The four trend models, and what each assumes</a:t>
            </a:r>
            <a:endParaRPr lang="en-US" sz="3000" dirty="0"/>
          </a:p>
        </p:txBody>
      </p:sp>
      <p:sp>
        <p:nvSpPr>
          <p:cNvPr id="4" name="Text 2"/>
          <p:cNvSpPr/>
          <p:nvPr/>
        </p:nvSpPr>
        <p:spPr>
          <a:xfrm>
            <a:off x="566928" y="1783080"/>
            <a:ext cx="6766560" cy="4206240"/>
          </a:xfrm>
          <a:prstGeom prst="rect">
            <a:avLst/>
          </a:prstGeom>
          <a:noFill/>
          <a:ln/>
        </p:spPr>
        <p:txBody>
          <a:bodyPr wrap="square" rtlCol="0" anchor="t"/>
          <a:lstStyle/>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Linear (logit) — a constant per-month change in log-odds; becomes near-exponential once converted back to a conversion rate. The optimistic case.</a:t>
            </a:r>
            <a:endParaRPr lang="en-US" sz="1600" dirty="0"/>
          </a:p>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Centered linear — the same linear trend, re-centered; tames the apparent exponential and gives a cleaner intercept.</a:t>
            </a:r>
            <a:endParaRPr lang="en-US" sz="1600" dirty="0"/>
          </a:p>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Gompertz — an asymmetric S-curve: fast early growth that decelerates. A saturating, conservative case.</a:t>
            </a:r>
            <a:endParaRPr lang="en-US" sz="1600" dirty="0"/>
          </a:p>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Sigmoid — a symmetric logistic with a hard upper ceiling. The most conservative case.</a:t>
            </a:r>
            <a:endParaRPr lang="en-US" sz="1600" dirty="0"/>
          </a:p>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Each enters as a channel × trend interaction, so every channel gets its own trajectory.</a:t>
            </a:r>
            <a:endParaRPr lang="en-US" sz="1600" dirty="0"/>
          </a:p>
        </p:txBody>
      </p:sp>
      <p:sp>
        <p:nvSpPr>
          <p:cNvPr id="5" name="Shape 3"/>
          <p:cNvSpPr/>
          <p:nvPr/>
        </p:nvSpPr>
        <p:spPr>
          <a:xfrm>
            <a:off x="7699248" y="1783080"/>
            <a:ext cx="3922776" cy="4114800"/>
          </a:xfrm>
          <a:prstGeom prst="rect">
            <a:avLst/>
          </a:prstGeom>
          <a:solidFill>
            <a:srgbClr val="F7ECE5"/>
          </a:solidFill>
          <a:ln/>
        </p:spPr>
      </p:sp>
      <p:sp>
        <p:nvSpPr>
          <p:cNvPr id="6" name="Shape 4"/>
          <p:cNvSpPr/>
          <p:nvPr/>
        </p:nvSpPr>
        <p:spPr>
          <a:xfrm>
            <a:off x="7699248" y="1783080"/>
            <a:ext cx="36576" cy="4114800"/>
          </a:xfrm>
          <a:prstGeom prst="rect">
            <a:avLst/>
          </a:prstGeom>
          <a:solidFill>
            <a:srgbClr val="D4896E"/>
          </a:solidFill>
          <a:ln/>
        </p:spPr>
      </p:sp>
      <p:sp>
        <p:nvSpPr>
          <p:cNvPr id="7" name="Text 5"/>
          <p:cNvSpPr/>
          <p:nvPr/>
        </p:nvSpPr>
        <p:spPr>
          <a:xfrm>
            <a:off x="7955280" y="2011680"/>
            <a:ext cx="3465576" cy="457200"/>
          </a:xfrm>
          <a:prstGeom prst="rect">
            <a:avLst/>
          </a:prstGeom>
          <a:noFill/>
          <a:ln/>
        </p:spPr>
        <p:txBody>
          <a:bodyPr wrap="square" lIns="0" tIns="0" rIns="0" bIns="0" rtlCol="0" anchor="ctr"/>
          <a:lstStyle/>
          <a:p>
            <a:pPr indent="0" marL="0">
              <a:buNone/>
            </a:pPr>
            <a:r>
              <a:rPr lang="en-US" sz="1400" b="1" dirty="0">
                <a:solidFill>
                  <a:srgbClr val="0B2D4A"/>
                </a:solidFill>
                <a:latin typeface="Arial" pitchFamily="34" charset="0"/>
                <a:ea typeface="Arial" pitchFamily="34" charset="-122"/>
                <a:cs typeface="Arial" pitchFamily="34" charset="-120"/>
              </a:rPr>
              <a:t>Why four?</a:t>
            </a:r>
            <a:endParaRPr lang="en-US" sz="1400" dirty="0"/>
          </a:p>
        </p:txBody>
      </p:sp>
      <p:sp>
        <p:nvSpPr>
          <p:cNvPr id="8" name="Text 6"/>
          <p:cNvSpPr/>
          <p:nvPr/>
        </p:nvSpPr>
        <p:spPr>
          <a:xfrm>
            <a:off x="7955280" y="2496312"/>
            <a:ext cx="3465576" cy="3200400"/>
          </a:xfrm>
          <a:prstGeom prst="rect">
            <a:avLst/>
          </a:prstGeom>
          <a:noFill/>
          <a:ln/>
        </p:spPr>
        <p:txBody>
          <a:bodyPr wrap="square" lIns="0" tIns="0" rIns="0" bIns="0" rtlCol="0" anchor="t"/>
          <a:lstStyle/>
          <a:p>
            <a:pPr indent="0" marL="0">
              <a:lnSpc>
                <a:spcPct val="112000"/>
              </a:lnSpc>
              <a:buNone/>
            </a:pPr>
            <a:r>
              <a:rPr lang="en-US" sz="1300" dirty="0">
                <a:solidFill>
                  <a:srgbClr val="3A5A7A"/>
                </a:solidFill>
                <a:latin typeface="Arial" pitchFamily="34" charset="0"/>
                <a:ea typeface="Arial" pitchFamily="34" charset="-122"/>
                <a:cs typeface="Arial" pitchFamily="34" charset="-120"/>
              </a:rPr>
              <a:t>Extrapolating a 12-month-old series is fragile. Bracketing it with an optimistic (linear) and conservative (Gompertz/Sigmoid) shape is an honesty device — conclusions only count where the four agree.</a:t>
            </a:r>
            <a:endParaRPr lang="en-US" sz="1300" dirty="0"/>
          </a:p>
        </p:txBody>
      </p:sp>
      <p:sp>
        <p:nvSpPr>
          <p:cNvPr id="9" name="Shape 7"/>
          <p:cNvSpPr/>
          <p:nvPr/>
        </p:nvSpPr>
        <p:spPr>
          <a:xfrm>
            <a:off x="566928" y="6382512"/>
            <a:ext cx="11055096" cy="0"/>
          </a:xfrm>
          <a:prstGeom prst="line">
            <a:avLst/>
          </a:prstGeom>
          <a:noFill/>
          <a:ln w="6350">
            <a:solidFill>
              <a:srgbClr val="D7DEE5"/>
            </a:solidFill>
            <a:prstDash val="solid"/>
          </a:ln>
        </p:spPr>
      </p:sp>
      <p:sp>
        <p:nvSpPr>
          <p:cNvPr id="10" name="Text 8"/>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 · </a:t>
            </a:r>
            <a:pPr algn="l" indent="0" marL="0">
              <a:buNone/>
            </a:pPr>
            <a:r>
              <a:rPr lang="en-US" sz="900" u="none" dirty="0">
                <a:solidFill>
                  <a:srgbClr val="A85F43"/>
                </a:solidFill>
                <a:latin typeface="Arial" pitchFamily="34" charset="0"/>
                <a:ea typeface="Arial" pitchFamily="34" charset="-122"/>
                <a:cs typeface="Arial" pitchFamily="34" charset="-120"/>
                <a:hlinkClick r:id="rId1" invalidUrl="" action="" tgtFrame="" tooltip="" history="1" highlightClick="0" endSnd="0">
                  <a:extLst>
                    <a:ext uri="{A12FA001-AC4F-418D-AE19-62706E023703}">
                      <ahyp:hlinkClr xmlns:ahyp="http://schemas.microsoft.com/office/drawing/2018/hyperlinkcolor" val="tx"/>
                    </a:ext>
                  </a:extLst>
                </a:hlinkClick>
              </a:rPr>
              <a:t>organicllm.org</a:t>
            </a:r>
            <a:endParaRPr lang="en-US" sz="900" dirty="0"/>
          </a:p>
        </p:txBody>
      </p:sp>
      <p:sp>
        <p:nvSpPr>
          <p:cNvPr id="11" name="Text 9"/>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76</a:t>
            </a:r>
            <a:endParaRPr lang="en-US" sz="900"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name="Slide 77">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APPENDIX D · HETEROGENEITY (TABLE D.1)</a:t>
            </a:r>
            <a:endParaRPr lang="en-US" sz="1100" dirty="0"/>
          </a:p>
        </p:txBody>
      </p:sp>
      <p:sp>
        <p:nvSpPr>
          <p:cNvPr id="3" name="Text 1"/>
          <p:cNvSpPr/>
          <p:nvPr/>
        </p:nvSpPr>
        <p:spPr>
          <a:xfrm>
            <a:off x="566928" y="676656"/>
            <a:ext cx="11055096" cy="8686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By product complexity — the numbers behind Figs 21–23</a:t>
            </a:r>
            <a:endParaRPr lang="en-US" sz="3000" dirty="0"/>
          </a:p>
        </p:txBody>
      </p:sp>
      <p:graphicFrame>
        <p:nvGraphicFramePr>
          <p:cNvPr id="78" name="Table 0"/>
          <p:cNvGraphicFramePr>
            <a:graphicFrameLocks noGrp="1"/>
          </p:cNvGraphicFramePr>
          <p:nvPr>
            <p:extLst>
              <p:ext uri="{D42A27DB-BD31-4B8C-83A1-F6EECF244321}">
                <p14:modId xmlns:p14="http://schemas.microsoft.com/office/powerpoint/2010/main" val="1579011935"/>
              </p:ext>
            </p:extLst>
          </p:nvPr>
        </p:nvGraphicFramePr>
        <p:xfrm>
          <a:off x="566928" y="1737360"/>
          <a:ext cx="11055096" cy="914400"/>
        </p:xfrm>
        <a:graphic>
          <a:graphicData uri="http://schemas.openxmlformats.org/drawingml/2006/table">
            <a:tbl>
              <a:tblPr/>
              <a:tblGrid>
                <a:gridCol w="1947672"/>
                <a:gridCol w="1517904"/>
                <a:gridCol w="1517904"/>
                <a:gridCol w="1517904"/>
                <a:gridCol w="1517904"/>
                <a:gridCol w="1517904"/>
                <a:gridCol w="1517904"/>
              </a:tblGrid>
              <a:tr h="365760">
                <a:tc>
                  <a:txBody>
                    <a:bodyPr/>
                    <a:lstStyle/>
                    <a:p>
                      <a:pPr algn="ctr" indent="0" marL="0">
                        <a:buNone/>
                      </a:pPr>
                      <a:r>
                        <a:rPr lang="en-US" sz="1050" b="1" dirty="0">
                          <a:solidFill>
                            <a:srgbClr val="FFFFFF"/>
                          </a:solidFill>
                          <a:latin typeface="Arial" pitchFamily="34" charset="0"/>
                          <a:ea typeface="Arial" pitchFamily="34" charset="-122"/>
                          <a:cs typeface="Arial" pitchFamily="34" charset="-120"/>
                        </a:rPr>
                        <a:t>Channel</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0B2D4A"/>
                    </a:solidFill>
                  </a:tcPr>
                </a:tc>
                <a:tc>
                  <a:txBody>
                    <a:bodyPr/>
                    <a:lstStyle/>
                    <a:p>
                      <a:pPr algn="ctr" indent="0" marL="0">
                        <a:buNone/>
                      </a:pPr>
                      <a:r>
                        <a:rPr lang="en-US" sz="1050" b="1" dirty="0">
                          <a:solidFill>
                            <a:srgbClr val="FFFFFF"/>
                          </a:solidFill>
                          <a:latin typeface="Arial" pitchFamily="34" charset="0"/>
                          <a:ea typeface="Arial" pitchFamily="34" charset="-122"/>
                          <a:cs typeface="Arial" pitchFamily="34" charset="-120"/>
                        </a:rPr>
                        <a:t>CR: simple</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0B2D4A"/>
                    </a:solidFill>
                  </a:tcPr>
                </a:tc>
                <a:tc>
                  <a:txBody>
                    <a:bodyPr/>
                    <a:lstStyle/>
                    <a:p>
                      <a:pPr algn="ctr" indent="0" marL="0">
                        <a:buNone/>
                      </a:pPr>
                      <a:r>
                        <a:rPr lang="en-US" sz="1050" b="1" dirty="0">
                          <a:solidFill>
                            <a:srgbClr val="FFFFFF"/>
                          </a:solidFill>
                          <a:latin typeface="Arial" pitchFamily="34" charset="0"/>
                          <a:ea typeface="Arial" pitchFamily="34" charset="-122"/>
                          <a:cs typeface="Arial" pitchFamily="34" charset="-120"/>
                        </a:rPr>
                        <a:t>CR: complex</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0B2D4A"/>
                    </a:solidFill>
                  </a:tcPr>
                </a:tc>
                <a:tc>
                  <a:txBody>
                    <a:bodyPr/>
                    <a:lstStyle/>
                    <a:p>
                      <a:pPr algn="ctr" indent="0" marL="0">
                        <a:buNone/>
                      </a:pPr>
                      <a:r>
                        <a:rPr lang="en-US" sz="1050" b="1" dirty="0">
                          <a:solidFill>
                            <a:srgbClr val="FFFFFF"/>
                          </a:solidFill>
                          <a:latin typeface="Arial" pitchFamily="34" charset="0"/>
                          <a:ea typeface="Arial" pitchFamily="34" charset="-122"/>
                          <a:cs typeface="Arial" pitchFamily="34" charset="-120"/>
                        </a:rPr>
                        <a:t>AOV: simp.</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0B2D4A"/>
                    </a:solidFill>
                  </a:tcPr>
                </a:tc>
                <a:tc>
                  <a:txBody>
                    <a:bodyPr/>
                    <a:lstStyle/>
                    <a:p>
                      <a:pPr algn="ctr" indent="0" marL="0">
                        <a:buNone/>
                      </a:pPr>
                      <a:r>
                        <a:rPr lang="en-US" sz="1050" b="1" dirty="0">
                          <a:solidFill>
                            <a:srgbClr val="FFFFFF"/>
                          </a:solidFill>
                          <a:latin typeface="Arial" pitchFamily="34" charset="0"/>
                          <a:ea typeface="Arial" pitchFamily="34" charset="-122"/>
                          <a:cs typeface="Arial" pitchFamily="34" charset="-120"/>
                        </a:rPr>
                        <a:t>AOV: comp.</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0B2D4A"/>
                    </a:solidFill>
                  </a:tcPr>
                </a:tc>
                <a:tc>
                  <a:txBody>
                    <a:bodyPr/>
                    <a:lstStyle/>
                    <a:p>
                      <a:pPr algn="ctr" indent="0" marL="0">
                        <a:buNone/>
                      </a:pPr>
                      <a:r>
                        <a:rPr lang="en-US" sz="1050" b="1" dirty="0">
                          <a:solidFill>
                            <a:srgbClr val="FFFFFF"/>
                          </a:solidFill>
                          <a:latin typeface="Arial" pitchFamily="34" charset="0"/>
                          <a:ea typeface="Arial" pitchFamily="34" charset="-122"/>
                          <a:cs typeface="Arial" pitchFamily="34" charset="-120"/>
                        </a:rPr>
                        <a:t>RPS: simp.</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0B2D4A"/>
                    </a:solidFill>
                  </a:tcPr>
                </a:tc>
                <a:tc>
                  <a:txBody>
                    <a:bodyPr/>
                    <a:lstStyle/>
                    <a:p>
                      <a:pPr algn="ctr" indent="0" marL="0">
                        <a:buNone/>
                      </a:pPr>
                      <a:r>
                        <a:rPr lang="en-US" sz="1050" b="1" dirty="0">
                          <a:solidFill>
                            <a:srgbClr val="FFFFFF"/>
                          </a:solidFill>
                          <a:latin typeface="Arial" pitchFamily="34" charset="0"/>
                          <a:ea typeface="Arial" pitchFamily="34" charset="-122"/>
                          <a:cs typeface="Arial" pitchFamily="34" charset="-120"/>
                        </a:rPr>
                        <a:t>RPS: comp.</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0B2D4A"/>
                    </a:solidFill>
                  </a:tcPr>
                </a:tc>
              </a:tr>
              <a:tr h="365760">
                <a:tc>
                  <a:txBody>
                    <a:bodyPr/>
                    <a:lstStyle/>
                    <a:p>
                      <a:pPr algn="l" indent="0" marL="0">
                        <a:buNone/>
                      </a:pPr>
                      <a:r>
                        <a:rPr lang="en-US" sz="1050" b="1" dirty="0">
                          <a:solidFill>
                            <a:srgbClr val="0B2D4A"/>
                          </a:solidFill>
                          <a:latin typeface="Arial" pitchFamily="34" charset="0"/>
                          <a:ea typeface="Arial" pitchFamily="34" charset="-122"/>
                          <a:cs typeface="Arial" pitchFamily="34" charset="-120"/>
                        </a:rPr>
                        <a:t>Affiliate</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0.272*</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0.244**</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50.4***</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64.6***</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3.35***</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3.61***</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r>
              <a:tr h="365760">
                <a:tc>
                  <a:txBody>
                    <a:bodyPr/>
                    <a:lstStyle/>
                    <a:p>
                      <a:pPr algn="l" indent="0" marL="0">
                        <a:buNone/>
                      </a:pPr>
                      <a:r>
                        <a:rPr lang="en-US" sz="1050" b="1" dirty="0">
                          <a:solidFill>
                            <a:srgbClr val="0B2D4A"/>
                          </a:solidFill>
                          <a:latin typeface="Arial" pitchFamily="34" charset="0"/>
                          <a:ea typeface="Arial" pitchFamily="34" charset="-122"/>
                          <a:cs typeface="Arial" pitchFamily="34" charset="-120"/>
                        </a:rPr>
                        <a:t>Paid Search</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0.198</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0.056</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40.5***</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4.02</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2.29***</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1.09***</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r>
              <a:tr h="365760">
                <a:tc>
                  <a:txBody>
                    <a:bodyPr/>
                    <a:lstStyle/>
                    <a:p>
                      <a:pPr algn="l" indent="0" marL="0">
                        <a:buNone/>
                      </a:pPr>
                      <a:r>
                        <a:rPr lang="en-US" sz="1050" b="1" dirty="0">
                          <a:solidFill>
                            <a:srgbClr val="0B2D4A"/>
                          </a:solidFill>
                          <a:latin typeface="Arial" pitchFamily="34" charset="0"/>
                          <a:ea typeface="Arial" pitchFamily="34" charset="-122"/>
                          <a:cs typeface="Arial" pitchFamily="34" charset="-120"/>
                        </a:rPr>
                        <a:t>Other</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0.305**</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0.610***</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18.5**</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6.58</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2.36***</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2.06***</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r>
              <a:tr h="365760">
                <a:tc>
                  <a:txBody>
                    <a:bodyPr/>
                    <a:lstStyle/>
                    <a:p>
                      <a:pPr algn="l" indent="0" marL="0">
                        <a:buNone/>
                      </a:pPr>
                      <a:r>
                        <a:rPr lang="en-US" sz="1050" b="1" dirty="0">
                          <a:solidFill>
                            <a:srgbClr val="0B2D4A"/>
                          </a:solidFill>
                          <a:latin typeface="Arial" pitchFamily="34" charset="0"/>
                          <a:ea typeface="Arial" pitchFamily="34" charset="-122"/>
                          <a:cs typeface="Arial" pitchFamily="34" charset="-120"/>
                        </a:rPr>
                        <a:t>Direct</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0.449***</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−0.345***</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41.1***</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24.5**</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3.53***</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2.39***</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r>
              <a:tr h="365760">
                <a:tc>
                  <a:txBody>
                    <a:bodyPr/>
                    <a:lstStyle/>
                    <a:p>
                      <a:pPr algn="l" indent="0" marL="0">
                        <a:buNone/>
                      </a:pPr>
                      <a:r>
                        <a:rPr lang="en-US" sz="1050" b="1" dirty="0">
                          <a:solidFill>
                            <a:srgbClr val="0B2D4A"/>
                          </a:solidFill>
                          <a:latin typeface="Arial" pitchFamily="34" charset="0"/>
                          <a:ea typeface="Arial" pitchFamily="34" charset="-122"/>
                          <a:cs typeface="Arial" pitchFamily="34" charset="-120"/>
                        </a:rPr>
                        <a:t>Email</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0.199</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−0.317***</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42.1***</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14.6</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2.89***</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2.08***</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r>
              <a:tr h="365760">
                <a:tc>
                  <a:txBody>
                    <a:bodyPr/>
                    <a:lstStyle/>
                    <a:p>
                      <a:pPr algn="l" indent="0" marL="0">
                        <a:buNone/>
                      </a:pPr>
                      <a:r>
                        <a:rPr lang="en-US" sz="1050" b="1" dirty="0">
                          <a:solidFill>
                            <a:srgbClr val="0B2D4A"/>
                          </a:solidFill>
                          <a:latin typeface="Arial" pitchFamily="34" charset="0"/>
                          <a:ea typeface="Arial" pitchFamily="34" charset="-122"/>
                          <a:cs typeface="Arial" pitchFamily="34" charset="-120"/>
                        </a:rPr>
                        <a:t>Referral</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0.142</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−0.398***</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39.5***</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23.5**</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1.44***</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1.62***</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r>
              <a:tr h="365760">
                <a:tc>
                  <a:txBody>
                    <a:bodyPr/>
                    <a:lstStyle/>
                    <a:p>
                      <a:pPr algn="l" indent="0" marL="0">
                        <a:buNone/>
                      </a:pPr>
                      <a:r>
                        <a:rPr lang="en-US" sz="1050" b="1" dirty="0">
                          <a:solidFill>
                            <a:srgbClr val="0B2D4A"/>
                          </a:solidFill>
                          <a:latin typeface="Arial" pitchFamily="34" charset="0"/>
                          <a:ea typeface="Arial" pitchFamily="34" charset="-122"/>
                          <a:cs typeface="Arial" pitchFamily="34" charset="-120"/>
                        </a:rPr>
                        <a:t>Organic Search</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0.287**</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−0.374***</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22.8***</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4.66</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1.28***</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0.404***</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r>
              <a:tr h="365760">
                <a:tc>
                  <a:txBody>
                    <a:bodyPr/>
                    <a:lstStyle/>
                    <a:p>
                      <a:pPr algn="l" indent="0" marL="0">
                        <a:buNone/>
                      </a:pPr>
                      <a:r>
                        <a:rPr lang="en-US" sz="1050" b="1" dirty="0">
                          <a:solidFill>
                            <a:srgbClr val="0B2D4A"/>
                          </a:solidFill>
                          <a:latin typeface="Arial" pitchFamily="34" charset="0"/>
                          <a:ea typeface="Arial" pitchFamily="34" charset="-122"/>
                          <a:cs typeface="Arial" pitchFamily="34" charset="-120"/>
                        </a:rPr>
                        <a:t>Paid Social</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−0.846***</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−1.31***</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27.1***</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17.3</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−0.192</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−1.26***</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r>
            </a:tbl>
          </a:graphicData>
        </a:graphic>
      </p:graphicFrame>
      <p:sp>
        <p:nvSpPr>
          <p:cNvPr id="5" name="Text 2"/>
          <p:cNvSpPr/>
          <p:nvPr/>
        </p:nvSpPr>
        <p:spPr>
          <a:xfrm>
            <a:off x="566928" y="5980176"/>
            <a:ext cx="11055096" cy="365760"/>
          </a:xfrm>
          <a:prstGeom prst="rect">
            <a:avLst/>
          </a:prstGeom>
          <a:noFill/>
          <a:ln/>
        </p:spPr>
        <p:txBody>
          <a:bodyPr wrap="square" lIns="0" tIns="0" rIns="0" bIns="0" rtlCol="0" anchor="t"/>
          <a:lstStyle/>
          <a:p>
            <a:pPr indent="0" marL="0">
              <a:buNone/>
            </a:pPr>
            <a:r>
              <a:rPr lang="en-US" sz="1000" i="1" dirty="0">
                <a:solidFill>
                  <a:srgbClr val="3A5A7A"/>
                </a:solidFill>
                <a:latin typeface="Arial" pitchFamily="34" charset="0"/>
                <a:ea typeface="Arial" pitchFamily="34" charset="-122"/>
                <a:cs typeface="Arial" pitchFamily="34" charset="-120"/>
              </a:rPr>
              <a:t>Table D.1. “simple/complex” = bottom/top quartile of category complexity. Coefficients vs oLLM; *** p&lt;.01, ** p&lt;.05, * p&lt;.1. In the complex quartile, Direct/Email/Referral/Organic Search go negative — oLLM out-converts them.</a:t>
            </a:r>
            <a:endParaRPr lang="en-US" sz="1000" dirty="0"/>
          </a:p>
        </p:txBody>
      </p:sp>
      <p:sp>
        <p:nvSpPr>
          <p:cNvPr id="6" name="Shape 3"/>
          <p:cNvSpPr/>
          <p:nvPr/>
        </p:nvSpPr>
        <p:spPr>
          <a:xfrm>
            <a:off x="566928" y="6382512"/>
            <a:ext cx="11055096" cy="0"/>
          </a:xfrm>
          <a:prstGeom prst="line">
            <a:avLst/>
          </a:prstGeom>
          <a:noFill/>
          <a:ln w="6350">
            <a:solidFill>
              <a:srgbClr val="D7DEE5"/>
            </a:solidFill>
            <a:prstDash val="solid"/>
          </a:ln>
        </p:spPr>
      </p:sp>
      <p:sp>
        <p:nvSpPr>
          <p:cNvPr id="7" name="Text 4"/>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 · </a:t>
            </a:r>
            <a:pPr algn="l" indent="0" marL="0">
              <a:buNone/>
            </a:pPr>
            <a:r>
              <a:rPr lang="en-US" sz="900" u="none" dirty="0">
                <a:solidFill>
                  <a:srgbClr val="A85F43"/>
                </a:solidFill>
                <a:latin typeface="Arial" pitchFamily="34" charset="0"/>
                <a:ea typeface="Arial" pitchFamily="34" charset="-122"/>
                <a:cs typeface="Arial" pitchFamily="34" charset="-120"/>
                <a:hlinkClick r:id="rId1" invalidUrl="" action="" tgtFrame="" tooltip="" history="1" highlightClick="0" endSnd="0">
                  <a:extLst>
                    <a:ext uri="{A12FA001-AC4F-418D-AE19-62706E023703}">
                      <ahyp:hlinkClr xmlns:ahyp="http://schemas.microsoft.com/office/drawing/2018/hyperlinkcolor" val="tx"/>
                    </a:ext>
                  </a:extLst>
                </a:hlinkClick>
              </a:rPr>
              <a:t>organicllm.org</a:t>
            </a:r>
            <a:endParaRPr lang="en-US" sz="900" dirty="0"/>
          </a:p>
        </p:txBody>
      </p:sp>
      <p:sp>
        <p:nvSpPr>
          <p:cNvPr id="8" name="Text 5"/>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77</a:t>
            </a:r>
            <a:endParaRPr lang="en-US" sz="900"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name="Slide 78">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APPENDIX D · HETEROGENEITY (TABLE D.2)</a:t>
            </a:r>
            <a:endParaRPr lang="en-US" sz="1100" dirty="0"/>
          </a:p>
        </p:txBody>
      </p:sp>
      <p:sp>
        <p:nvSpPr>
          <p:cNvPr id="3" name="Text 1"/>
          <p:cNvSpPr/>
          <p:nvPr/>
        </p:nvSpPr>
        <p:spPr>
          <a:xfrm>
            <a:off x="566928" y="676656"/>
            <a:ext cx="11055096" cy="8686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By technophile share — the numbers behind Figs 24–26</a:t>
            </a:r>
            <a:endParaRPr lang="en-US" sz="3000" dirty="0"/>
          </a:p>
        </p:txBody>
      </p:sp>
      <p:graphicFrame>
        <p:nvGraphicFramePr>
          <p:cNvPr id="79" name="Table 0"/>
          <p:cNvGraphicFramePr>
            <a:graphicFrameLocks noGrp="1"/>
          </p:cNvGraphicFramePr>
          <p:nvPr>
            <p:extLst>
              <p:ext uri="{D42A27DB-BD31-4B8C-83A1-F6EECF244321}">
                <p14:modId xmlns:p14="http://schemas.microsoft.com/office/powerpoint/2010/main" val="1579011935"/>
              </p:ext>
            </p:extLst>
          </p:nvPr>
        </p:nvGraphicFramePr>
        <p:xfrm>
          <a:off x="566928" y="1737360"/>
          <a:ext cx="11055096" cy="914400"/>
        </p:xfrm>
        <a:graphic>
          <a:graphicData uri="http://schemas.openxmlformats.org/drawingml/2006/table">
            <a:tbl>
              <a:tblPr/>
              <a:tblGrid>
                <a:gridCol w="1947672"/>
                <a:gridCol w="1517904"/>
                <a:gridCol w="1517904"/>
                <a:gridCol w="1517904"/>
                <a:gridCol w="1517904"/>
                <a:gridCol w="1517904"/>
                <a:gridCol w="1517904"/>
              </a:tblGrid>
              <a:tr h="365760">
                <a:tc>
                  <a:txBody>
                    <a:bodyPr/>
                    <a:lstStyle/>
                    <a:p>
                      <a:pPr algn="ctr" indent="0" marL="0">
                        <a:buNone/>
                      </a:pPr>
                      <a:r>
                        <a:rPr lang="en-US" sz="1050" b="1" dirty="0">
                          <a:solidFill>
                            <a:srgbClr val="FFFFFF"/>
                          </a:solidFill>
                          <a:latin typeface="Arial" pitchFamily="34" charset="0"/>
                          <a:ea typeface="Arial" pitchFamily="34" charset="-122"/>
                          <a:cs typeface="Arial" pitchFamily="34" charset="-120"/>
                        </a:rPr>
                        <a:t>Channel</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0B2D4A"/>
                    </a:solidFill>
                  </a:tcPr>
                </a:tc>
                <a:tc>
                  <a:txBody>
                    <a:bodyPr/>
                    <a:lstStyle/>
                    <a:p>
                      <a:pPr algn="ctr" indent="0" marL="0">
                        <a:buNone/>
                      </a:pPr>
                      <a:r>
                        <a:rPr lang="en-US" sz="1050" b="1" dirty="0">
                          <a:solidFill>
                            <a:srgbClr val="FFFFFF"/>
                          </a:solidFill>
                          <a:latin typeface="Arial" pitchFamily="34" charset="0"/>
                          <a:ea typeface="Arial" pitchFamily="34" charset="-122"/>
                          <a:cs typeface="Arial" pitchFamily="34" charset="-120"/>
                        </a:rPr>
                        <a:t>CR: low</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0B2D4A"/>
                    </a:solidFill>
                  </a:tcPr>
                </a:tc>
                <a:tc>
                  <a:txBody>
                    <a:bodyPr/>
                    <a:lstStyle/>
                    <a:p>
                      <a:pPr algn="ctr" indent="0" marL="0">
                        <a:buNone/>
                      </a:pPr>
                      <a:r>
                        <a:rPr lang="en-US" sz="1050" b="1" dirty="0">
                          <a:solidFill>
                            <a:srgbClr val="FFFFFF"/>
                          </a:solidFill>
                          <a:latin typeface="Arial" pitchFamily="34" charset="0"/>
                          <a:ea typeface="Arial" pitchFamily="34" charset="-122"/>
                          <a:cs typeface="Arial" pitchFamily="34" charset="-120"/>
                        </a:rPr>
                        <a:t>CR: high</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0B2D4A"/>
                    </a:solidFill>
                  </a:tcPr>
                </a:tc>
                <a:tc>
                  <a:txBody>
                    <a:bodyPr/>
                    <a:lstStyle/>
                    <a:p>
                      <a:pPr algn="ctr" indent="0" marL="0">
                        <a:buNone/>
                      </a:pPr>
                      <a:r>
                        <a:rPr lang="en-US" sz="1050" b="1" dirty="0">
                          <a:solidFill>
                            <a:srgbClr val="FFFFFF"/>
                          </a:solidFill>
                          <a:latin typeface="Arial" pitchFamily="34" charset="0"/>
                          <a:ea typeface="Arial" pitchFamily="34" charset="-122"/>
                          <a:cs typeface="Arial" pitchFamily="34" charset="-120"/>
                        </a:rPr>
                        <a:t>AOV: low</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0B2D4A"/>
                    </a:solidFill>
                  </a:tcPr>
                </a:tc>
                <a:tc>
                  <a:txBody>
                    <a:bodyPr/>
                    <a:lstStyle/>
                    <a:p>
                      <a:pPr algn="ctr" indent="0" marL="0">
                        <a:buNone/>
                      </a:pPr>
                      <a:r>
                        <a:rPr lang="en-US" sz="1050" b="1" dirty="0">
                          <a:solidFill>
                            <a:srgbClr val="FFFFFF"/>
                          </a:solidFill>
                          <a:latin typeface="Arial" pitchFamily="34" charset="0"/>
                          <a:ea typeface="Arial" pitchFamily="34" charset="-122"/>
                          <a:cs typeface="Arial" pitchFamily="34" charset="-120"/>
                        </a:rPr>
                        <a:t>AOV: high</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0B2D4A"/>
                    </a:solidFill>
                  </a:tcPr>
                </a:tc>
                <a:tc>
                  <a:txBody>
                    <a:bodyPr/>
                    <a:lstStyle/>
                    <a:p>
                      <a:pPr algn="ctr" indent="0" marL="0">
                        <a:buNone/>
                      </a:pPr>
                      <a:r>
                        <a:rPr lang="en-US" sz="1050" b="1" dirty="0">
                          <a:solidFill>
                            <a:srgbClr val="FFFFFF"/>
                          </a:solidFill>
                          <a:latin typeface="Arial" pitchFamily="34" charset="0"/>
                          <a:ea typeface="Arial" pitchFamily="34" charset="-122"/>
                          <a:cs typeface="Arial" pitchFamily="34" charset="-120"/>
                        </a:rPr>
                        <a:t>RPS: low</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0B2D4A"/>
                    </a:solidFill>
                  </a:tcPr>
                </a:tc>
                <a:tc>
                  <a:txBody>
                    <a:bodyPr/>
                    <a:lstStyle/>
                    <a:p>
                      <a:pPr algn="ctr" indent="0" marL="0">
                        <a:buNone/>
                      </a:pPr>
                      <a:r>
                        <a:rPr lang="en-US" sz="1050" b="1" dirty="0">
                          <a:solidFill>
                            <a:srgbClr val="FFFFFF"/>
                          </a:solidFill>
                          <a:latin typeface="Arial" pitchFamily="34" charset="0"/>
                          <a:ea typeface="Arial" pitchFamily="34" charset="-122"/>
                          <a:cs typeface="Arial" pitchFamily="34" charset="-120"/>
                        </a:rPr>
                        <a:t>RPS: high</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0B2D4A"/>
                    </a:solidFill>
                  </a:tcPr>
                </a:tc>
              </a:tr>
              <a:tr h="365760">
                <a:tc>
                  <a:txBody>
                    <a:bodyPr/>
                    <a:lstStyle/>
                    <a:p>
                      <a:pPr algn="l" indent="0" marL="0">
                        <a:buNone/>
                      </a:pPr>
                      <a:r>
                        <a:rPr lang="en-US" sz="1050" b="1" dirty="0">
                          <a:solidFill>
                            <a:srgbClr val="0B2D4A"/>
                          </a:solidFill>
                          <a:latin typeface="Arial" pitchFamily="34" charset="0"/>
                          <a:ea typeface="Arial" pitchFamily="34" charset="-122"/>
                          <a:cs typeface="Arial" pitchFamily="34" charset="-120"/>
                        </a:rPr>
                        <a:t>Affiliate</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0.855***</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0.547***</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14.9***</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65.1***</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4.18***</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4.27***</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r>
              <a:tr h="365760">
                <a:tc>
                  <a:txBody>
                    <a:bodyPr/>
                    <a:lstStyle/>
                    <a:p>
                      <a:pPr algn="l" indent="0" marL="0">
                        <a:buNone/>
                      </a:pPr>
                      <a:r>
                        <a:rPr lang="en-US" sz="1050" b="1" dirty="0">
                          <a:solidFill>
                            <a:srgbClr val="0B2D4A"/>
                          </a:solidFill>
                          <a:latin typeface="Arial" pitchFamily="34" charset="0"/>
                          <a:ea typeface="Arial" pitchFamily="34" charset="-122"/>
                          <a:cs typeface="Arial" pitchFamily="34" charset="-120"/>
                        </a:rPr>
                        <a:t>Paid Search</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0.888***</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−0.076</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5.49</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17.9</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2.44***</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0.971***</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r>
              <a:tr h="365760">
                <a:tc>
                  <a:txBody>
                    <a:bodyPr/>
                    <a:lstStyle/>
                    <a:p>
                      <a:pPr algn="l" indent="0" marL="0">
                        <a:buNone/>
                      </a:pPr>
                      <a:r>
                        <a:rPr lang="en-US" sz="1050" b="1" dirty="0">
                          <a:solidFill>
                            <a:srgbClr val="0B2D4A"/>
                          </a:solidFill>
                          <a:latin typeface="Arial" pitchFamily="34" charset="0"/>
                          <a:ea typeface="Arial" pitchFamily="34" charset="-122"/>
                          <a:cs typeface="Arial" pitchFamily="34" charset="-120"/>
                        </a:rPr>
                        <a:t>Other</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0.573***</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−0.379***</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7.01**</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10.9</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2.63***</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2.26***</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r>
              <a:tr h="365760">
                <a:tc>
                  <a:txBody>
                    <a:bodyPr/>
                    <a:lstStyle/>
                    <a:p>
                      <a:pPr algn="l" indent="0" marL="0">
                        <a:buNone/>
                      </a:pPr>
                      <a:r>
                        <a:rPr lang="en-US" sz="1050" b="1" dirty="0">
                          <a:solidFill>
                            <a:srgbClr val="0B2D4A"/>
                          </a:solidFill>
                          <a:latin typeface="Arial" pitchFamily="34" charset="0"/>
                          <a:ea typeface="Arial" pitchFamily="34" charset="-122"/>
                          <a:cs typeface="Arial" pitchFamily="34" charset="-120"/>
                        </a:rPr>
                        <a:t>Direct</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0.728***</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0.174*</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11.6***</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32.0</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2.90***</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3.31***</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r>
              <a:tr h="365760">
                <a:tc>
                  <a:txBody>
                    <a:bodyPr/>
                    <a:lstStyle/>
                    <a:p>
                      <a:pPr algn="l" indent="0" marL="0">
                        <a:buNone/>
                      </a:pPr>
                      <a:r>
                        <a:rPr lang="en-US" sz="1050" b="1" dirty="0">
                          <a:solidFill>
                            <a:srgbClr val="0B2D4A"/>
                          </a:solidFill>
                          <a:latin typeface="Arial" pitchFamily="34" charset="0"/>
                          <a:ea typeface="Arial" pitchFamily="34" charset="-122"/>
                          <a:cs typeface="Arial" pitchFamily="34" charset="-120"/>
                        </a:rPr>
                        <a:t>Email</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0.686***</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0.272**</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1.05</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36.1*</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3.01***</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2.68***</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r>
              <a:tr h="365760">
                <a:tc>
                  <a:txBody>
                    <a:bodyPr/>
                    <a:lstStyle/>
                    <a:p>
                      <a:pPr algn="l" indent="0" marL="0">
                        <a:buNone/>
                      </a:pPr>
                      <a:r>
                        <a:rPr lang="en-US" sz="1050" b="1" dirty="0">
                          <a:solidFill>
                            <a:srgbClr val="0B2D4A"/>
                          </a:solidFill>
                          <a:latin typeface="Arial" pitchFamily="34" charset="0"/>
                          <a:ea typeface="Arial" pitchFamily="34" charset="-122"/>
                          <a:cs typeface="Arial" pitchFamily="34" charset="-120"/>
                        </a:rPr>
                        <a:t>Referral</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0.680***</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0.214**</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13.5***</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29.0</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1.19***</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1.50***</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r>
              <a:tr h="365760">
                <a:tc>
                  <a:txBody>
                    <a:bodyPr/>
                    <a:lstStyle/>
                    <a:p>
                      <a:pPr algn="l" indent="0" marL="0">
                        <a:buNone/>
                      </a:pPr>
                      <a:r>
                        <a:rPr lang="en-US" sz="1050" b="1" dirty="0">
                          <a:solidFill>
                            <a:srgbClr val="0B2D4A"/>
                          </a:solidFill>
                          <a:latin typeface="Arial" pitchFamily="34" charset="0"/>
                          <a:ea typeface="Arial" pitchFamily="34" charset="-122"/>
                          <a:cs typeface="Arial" pitchFamily="34" charset="-120"/>
                        </a:rPr>
                        <a:t>Organic Search</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0.630***</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−0.426***</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4.73</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20.8</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1.43***</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0.642**</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r>
              <a:tr h="365760">
                <a:tc>
                  <a:txBody>
                    <a:bodyPr/>
                    <a:lstStyle/>
                    <a:p>
                      <a:pPr algn="l" indent="0" marL="0">
                        <a:buNone/>
                      </a:pPr>
                      <a:r>
                        <a:rPr lang="en-US" sz="1050" b="1" dirty="0">
                          <a:solidFill>
                            <a:srgbClr val="0B2D4A"/>
                          </a:solidFill>
                          <a:latin typeface="Arial" pitchFamily="34" charset="0"/>
                          <a:ea typeface="Arial" pitchFamily="34" charset="-122"/>
                          <a:cs typeface="Arial" pitchFamily="34" charset="-120"/>
                        </a:rPr>
                        <a:t>Paid Social</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−0.224</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−1.39***</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3.29</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21.9</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−0.119</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−1.61***</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r>
            </a:tbl>
          </a:graphicData>
        </a:graphic>
      </p:graphicFrame>
      <p:sp>
        <p:nvSpPr>
          <p:cNvPr id="5" name="Text 2"/>
          <p:cNvSpPr/>
          <p:nvPr/>
        </p:nvSpPr>
        <p:spPr>
          <a:xfrm>
            <a:off x="566928" y="5980176"/>
            <a:ext cx="11055096" cy="365760"/>
          </a:xfrm>
          <a:prstGeom prst="rect">
            <a:avLst/>
          </a:prstGeom>
          <a:noFill/>
          <a:ln/>
        </p:spPr>
        <p:txBody>
          <a:bodyPr wrap="square" lIns="0" tIns="0" rIns="0" bIns="0" rtlCol="0" anchor="t"/>
          <a:lstStyle/>
          <a:p>
            <a:pPr indent="0" marL="0">
              <a:buNone/>
            </a:pPr>
            <a:r>
              <a:rPr lang="en-US" sz="1000" i="1" dirty="0">
                <a:solidFill>
                  <a:srgbClr val="3A5A7A"/>
                </a:solidFill>
                <a:latin typeface="Arial" pitchFamily="34" charset="0"/>
                <a:ea typeface="Arial" pitchFamily="34" charset="-122"/>
                <a:cs typeface="Arial" pitchFamily="34" charset="-120"/>
              </a:rPr>
              <a:t>Table D.2. “low/high” = bottom/top quartile of visitor “technophile” share. In the high-technophile quartile, oLLM's CR exceeds Organic Search (−0.426) and Other (−0.379).</a:t>
            </a:r>
            <a:endParaRPr lang="en-US" sz="1000" dirty="0"/>
          </a:p>
        </p:txBody>
      </p:sp>
      <p:sp>
        <p:nvSpPr>
          <p:cNvPr id="6" name="Shape 3"/>
          <p:cNvSpPr/>
          <p:nvPr/>
        </p:nvSpPr>
        <p:spPr>
          <a:xfrm>
            <a:off x="566928" y="6382512"/>
            <a:ext cx="11055096" cy="0"/>
          </a:xfrm>
          <a:prstGeom prst="line">
            <a:avLst/>
          </a:prstGeom>
          <a:noFill/>
          <a:ln w="6350">
            <a:solidFill>
              <a:srgbClr val="D7DEE5"/>
            </a:solidFill>
            <a:prstDash val="solid"/>
          </a:ln>
        </p:spPr>
      </p:sp>
      <p:sp>
        <p:nvSpPr>
          <p:cNvPr id="7" name="Text 4"/>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 · </a:t>
            </a:r>
            <a:pPr algn="l" indent="0" marL="0">
              <a:buNone/>
            </a:pPr>
            <a:r>
              <a:rPr lang="en-US" sz="900" u="none" dirty="0">
                <a:solidFill>
                  <a:srgbClr val="A85F43"/>
                </a:solidFill>
                <a:latin typeface="Arial" pitchFamily="34" charset="0"/>
                <a:ea typeface="Arial" pitchFamily="34" charset="-122"/>
                <a:cs typeface="Arial" pitchFamily="34" charset="-120"/>
                <a:hlinkClick r:id="rId1" invalidUrl="" action="" tgtFrame="" tooltip="" history="1" highlightClick="0" endSnd="0">
                  <a:extLst>
                    <a:ext uri="{A12FA001-AC4F-418D-AE19-62706E023703}">
                      <ahyp:hlinkClr xmlns:ahyp="http://schemas.microsoft.com/office/drawing/2018/hyperlinkcolor" val="tx"/>
                    </a:ext>
                  </a:extLst>
                </a:hlinkClick>
              </a:rPr>
              <a:t>organicllm.org</a:t>
            </a:r>
            <a:endParaRPr lang="en-US" sz="900" dirty="0"/>
          </a:p>
        </p:txBody>
      </p:sp>
      <p:sp>
        <p:nvSpPr>
          <p:cNvPr id="8" name="Text 5"/>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78</a:t>
            </a:r>
            <a:endParaRPr lang="en-US" sz="900"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name="Slide 79">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APPENDIX D · HETEROGENEITY (TABLE D.3)</a:t>
            </a:r>
            <a:endParaRPr lang="en-US" sz="1100" dirty="0"/>
          </a:p>
        </p:txBody>
      </p:sp>
      <p:sp>
        <p:nvSpPr>
          <p:cNvPr id="3" name="Text 1"/>
          <p:cNvSpPr/>
          <p:nvPr/>
        </p:nvSpPr>
        <p:spPr>
          <a:xfrm>
            <a:off x="566928" y="676656"/>
            <a:ext cx="11055096" cy="8686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By visitor age — the numbers behind Figs 24–26</a:t>
            </a:r>
            <a:endParaRPr lang="en-US" sz="3000" dirty="0"/>
          </a:p>
        </p:txBody>
      </p:sp>
      <p:graphicFrame>
        <p:nvGraphicFramePr>
          <p:cNvPr id="80" name="Table 0"/>
          <p:cNvGraphicFramePr>
            <a:graphicFrameLocks noGrp="1"/>
          </p:cNvGraphicFramePr>
          <p:nvPr>
            <p:extLst>
              <p:ext uri="{D42A27DB-BD31-4B8C-83A1-F6EECF244321}">
                <p14:modId xmlns:p14="http://schemas.microsoft.com/office/powerpoint/2010/main" val="1579011935"/>
              </p:ext>
            </p:extLst>
          </p:nvPr>
        </p:nvGraphicFramePr>
        <p:xfrm>
          <a:off x="566928" y="1737360"/>
          <a:ext cx="11055096" cy="914400"/>
        </p:xfrm>
        <a:graphic>
          <a:graphicData uri="http://schemas.openxmlformats.org/drawingml/2006/table">
            <a:tbl>
              <a:tblPr/>
              <a:tblGrid>
                <a:gridCol w="1947672"/>
                <a:gridCol w="1517904"/>
                <a:gridCol w="1517904"/>
                <a:gridCol w="1517904"/>
                <a:gridCol w="1517904"/>
                <a:gridCol w="1517904"/>
                <a:gridCol w="1517904"/>
              </a:tblGrid>
              <a:tr h="365760">
                <a:tc>
                  <a:txBody>
                    <a:bodyPr/>
                    <a:lstStyle/>
                    <a:p>
                      <a:pPr algn="ctr" indent="0" marL="0">
                        <a:buNone/>
                      </a:pPr>
                      <a:r>
                        <a:rPr lang="en-US" sz="1050" b="1" dirty="0">
                          <a:solidFill>
                            <a:srgbClr val="FFFFFF"/>
                          </a:solidFill>
                          <a:latin typeface="Arial" pitchFamily="34" charset="0"/>
                          <a:ea typeface="Arial" pitchFamily="34" charset="-122"/>
                          <a:cs typeface="Arial" pitchFamily="34" charset="-120"/>
                        </a:rPr>
                        <a:t>Channel</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0B2D4A"/>
                    </a:solidFill>
                  </a:tcPr>
                </a:tc>
                <a:tc>
                  <a:txBody>
                    <a:bodyPr/>
                    <a:lstStyle/>
                    <a:p>
                      <a:pPr algn="ctr" indent="0" marL="0">
                        <a:buNone/>
                      </a:pPr>
                      <a:r>
                        <a:rPr lang="en-US" sz="1050" b="1" dirty="0">
                          <a:solidFill>
                            <a:srgbClr val="FFFFFF"/>
                          </a:solidFill>
                          <a:latin typeface="Arial" pitchFamily="34" charset="0"/>
                          <a:ea typeface="Arial" pitchFamily="34" charset="-122"/>
                          <a:cs typeface="Arial" pitchFamily="34" charset="-120"/>
                        </a:rPr>
                        <a:t>CR: younger</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0B2D4A"/>
                    </a:solidFill>
                  </a:tcPr>
                </a:tc>
                <a:tc>
                  <a:txBody>
                    <a:bodyPr/>
                    <a:lstStyle/>
                    <a:p>
                      <a:pPr algn="ctr" indent="0" marL="0">
                        <a:buNone/>
                      </a:pPr>
                      <a:r>
                        <a:rPr lang="en-US" sz="1050" b="1" dirty="0">
                          <a:solidFill>
                            <a:srgbClr val="FFFFFF"/>
                          </a:solidFill>
                          <a:latin typeface="Arial" pitchFamily="34" charset="0"/>
                          <a:ea typeface="Arial" pitchFamily="34" charset="-122"/>
                          <a:cs typeface="Arial" pitchFamily="34" charset="-120"/>
                        </a:rPr>
                        <a:t>CR: older</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0B2D4A"/>
                    </a:solidFill>
                  </a:tcPr>
                </a:tc>
                <a:tc>
                  <a:txBody>
                    <a:bodyPr/>
                    <a:lstStyle/>
                    <a:p>
                      <a:pPr algn="ctr" indent="0" marL="0">
                        <a:buNone/>
                      </a:pPr>
                      <a:r>
                        <a:rPr lang="en-US" sz="1050" b="1" dirty="0">
                          <a:solidFill>
                            <a:srgbClr val="FFFFFF"/>
                          </a:solidFill>
                          <a:latin typeface="Arial" pitchFamily="34" charset="0"/>
                          <a:ea typeface="Arial" pitchFamily="34" charset="-122"/>
                          <a:cs typeface="Arial" pitchFamily="34" charset="-120"/>
                        </a:rPr>
                        <a:t>AOV: yng.</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0B2D4A"/>
                    </a:solidFill>
                  </a:tcPr>
                </a:tc>
                <a:tc>
                  <a:txBody>
                    <a:bodyPr/>
                    <a:lstStyle/>
                    <a:p>
                      <a:pPr algn="ctr" indent="0" marL="0">
                        <a:buNone/>
                      </a:pPr>
                      <a:r>
                        <a:rPr lang="en-US" sz="1050" b="1" dirty="0">
                          <a:solidFill>
                            <a:srgbClr val="FFFFFF"/>
                          </a:solidFill>
                          <a:latin typeface="Arial" pitchFamily="34" charset="0"/>
                          <a:ea typeface="Arial" pitchFamily="34" charset="-122"/>
                          <a:cs typeface="Arial" pitchFamily="34" charset="-120"/>
                        </a:rPr>
                        <a:t>AOV: old.</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0B2D4A"/>
                    </a:solidFill>
                  </a:tcPr>
                </a:tc>
                <a:tc>
                  <a:txBody>
                    <a:bodyPr/>
                    <a:lstStyle/>
                    <a:p>
                      <a:pPr algn="ctr" indent="0" marL="0">
                        <a:buNone/>
                      </a:pPr>
                      <a:r>
                        <a:rPr lang="en-US" sz="1050" b="1" dirty="0">
                          <a:solidFill>
                            <a:srgbClr val="FFFFFF"/>
                          </a:solidFill>
                          <a:latin typeface="Arial" pitchFamily="34" charset="0"/>
                          <a:ea typeface="Arial" pitchFamily="34" charset="-122"/>
                          <a:cs typeface="Arial" pitchFamily="34" charset="-120"/>
                        </a:rPr>
                        <a:t>RPS: yng.</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0B2D4A"/>
                    </a:solidFill>
                  </a:tcPr>
                </a:tc>
                <a:tc>
                  <a:txBody>
                    <a:bodyPr/>
                    <a:lstStyle/>
                    <a:p>
                      <a:pPr algn="ctr" indent="0" marL="0">
                        <a:buNone/>
                      </a:pPr>
                      <a:r>
                        <a:rPr lang="en-US" sz="1050" b="1" dirty="0">
                          <a:solidFill>
                            <a:srgbClr val="FFFFFF"/>
                          </a:solidFill>
                          <a:latin typeface="Arial" pitchFamily="34" charset="0"/>
                          <a:ea typeface="Arial" pitchFamily="34" charset="-122"/>
                          <a:cs typeface="Arial" pitchFamily="34" charset="-120"/>
                        </a:rPr>
                        <a:t>RPS: old.</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0B2D4A"/>
                    </a:solidFill>
                  </a:tcPr>
                </a:tc>
              </a:tr>
              <a:tr h="365760">
                <a:tc>
                  <a:txBody>
                    <a:bodyPr/>
                    <a:lstStyle/>
                    <a:p>
                      <a:pPr algn="l" indent="0" marL="0">
                        <a:buNone/>
                      </a:pPr>
                      <a:r>
                        <a:rPr lang="en-US" sz="1050" b="1" dirty="0">
                          <a:solidFill>
                            <a:srgbClr val="0B2D4A"/>
                          </a:solidFill>
                          <a:latin typeface="Arial" pitchFamily="34" charset="0"/>
                          <a:ea typeface="Arial" pitchFamily="34" charset="-122"/>
                          <a:cs typeface="Arial" pitchFamily="34" charset="-120"/>
                        </a:rPr>
                        <a:t>Affiliate</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−0.087</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0.505**</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30.7***</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12.6*</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2.11***</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4.52***</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r>
              <a:tr h="365760">
                <a:tc>
                  <a:txBody>
                    <a:bodyPr/>
                    <a:lstStyle/>
                    <a:p>
                      <a:pPr algn="l" indent="0" marL="0">
                        <a:buNone/>
                      </a:pPr>
                      <a:r>
                        <a:rPr lang="en-US" sz="1050" b="1" dirty="0">
                          <a:solidFill>
                            <a:srgbClr val="0B2D4A"/>
                          </a:solidFill>
                          <a:latin typeface="Arial" pitchFamily="34" charset="0"/>
                          <a:ea typeface="Arial" pitchFamily="34" charset="-122"/>
                          <a:cs typeface="Arial" pitchFamily="34" charset="-120"/>
                        </a:rPr>
                        <a:t>Paid Search</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0.048</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0.545**</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12.9***</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−12.5**</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1.99***</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1.98***</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r>
              <a:tr h="365760">
                <a:tc>
                  <a:txBody>
                    <a:bodyPr/>
                    <a:lstStyle/>
                    <a:p>
                      <a:pPr algn="l" indent="0" marL="0">
                        <a:buNone/>
                      </a:pPr>
                      <a:r>
                        <a:rPr lang="en-US" sz="1050" b="1" dirty="0">
                          <a:solidFill>
                            <a:srgbClr val="0B2D4A"/>
                          </a:solidFill>
                          <a:latin typeface="Arial" pitchFamily="34" charset="0"/>
                          <a:ea typeface="Arial" pitchFamily="34" charset="-122"/>
                          <a:cs typeface="Arial" pitchFamily="34" charset="-120"/>
                        </a:rPr>
                        <a:t>Other</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0.090</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0.165</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20.9***</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−11.6*</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1.68***</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3.21***</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r>
              <a:tr h="365760">
                <a:tc>
                  <a:txBody>
                    <a:bodyPr/>
                    <a:lstStyle/>
                    <a:p>
                      <a:pPr algn="l" indent="0" marL="0">
                        <a:buNone/>
                      </a:pPr>
                      <a:r>
                        <a:rPr lang="en-US" sz="1050" b="1" dirty="0">
                          <a:solidFill>
                            <a:srgbClr val="0B2D4A"/>
                          </a:solidFill>
                          <a:latin typeface="Arial" pitchFamily="34" charset="0"/>
                          <a:ea typeface="Arial" pitchFamily="34" charset="-122"/>
                          <a:cs typeface="Arial" pitchFamily="34" charset="-120"/>
                        </a:rPr>
                        <a:t>Direct</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−0.035</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0.531**</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26.1***</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−0.79</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2.53***</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4.55***</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r>
              <a:tr h="365760">
                <a:tc>
                  <a:txBody>
                    <a:bodyPr/>
                    <a:lstStyle/>
                    <a:p>
                      <a:pPr algn="l" indent="0" marL="0">
                        <a:buNone/>
                      </a:pPr>
                      <a:r>
                        <a:rPr lang="en-US" sz="1050" b="1" dirty="0">
                          <a:solidFill>
                            <a:srgbClr val="0B2D4A"/>
                          </a:solidFill>
                          <a:latin typeface="Arial" pitchFamily="34" charset="0"/>
                          <a:ea typeface="Arial" pitchFamily="34" charset="-122"/>
                          <a:cs typeface="Arial" pitchFamily="34" charset="-120"/>
                        </a:rPr>
                        <a:t>Email</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−0.091</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0.428*</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22.1***</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−5.17</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3.07***</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2.88***</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r>
              <a:tr h="365760">
                <a:tc>
                  <a:txBody>
                    <a:bodyPr/>
                    <a:lstStyle/>
                    <a:p>
                      <a:pPr algn="l" indent="0" marL="0">
                        <a:buNone/>
                      </a:pPr>
                      <a:r>
                        <a:rPr lang="en-US" sz="1050" b="1" dirty="0">
                          <a:solidFill>
                            <a:srgbClr val="0B2D4A"/>
                          </a:solidFill>
                          <a:latin typeface="Arial" pitchFamily="34" charset="0"/>
                          <a:ea typeface="Arial" pitchFamily="34" charset="-122"/>
                          <a:cs typeface="Arial" pitchFamily="34" charset="-120"/>
                        </a:rPr>
                        <a:t>Referral</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0.049</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0.521**</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24.8***</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−6.22</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1.77***</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1.90***</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r>
              <a:tr h="365760">
                <a:tc>
                  <a:txBody>
                    <a:bodyPr/>
                    <a:lstStyle/>
                    <a:p>
                      <a:pPr algn="l" indent="0" marL="0">
                        <a:buNone/>
                      </a:pPr>
                      <a:r>
                        <a:rPr lang="en-US" sz="1050" b="1" dirty="0">
                          <a:solidFill>
                            <a:srgbClr val="0B2D4A"/>
                          </a:solidFill>
                          <a:latin typeface="Arial" pitchFamily="34" charset="0"/>
                          <a:ea typeface="Arial" pitchFamily="34" charset="-122"/>
                          <a:cs typeface="Arial" pitchFamily="34" charset="-120"/>
                        </a:rPr>
                        <a:t>Organic Search</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−0.310***</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0.291</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15.9***</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−16.9***</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0.918***</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1.43***</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r>
              <a:tr h="365760">
                <a:tc>
                  <a:txBody>
                    <a:bodyPr/>
                    <a:lstStyle/>
                    <a:p>
                      <a:pPr algn="l" indent="0" marL="0">
                        <a:buNone/>
                      </a:pPr>
                      <a:r>
                        <a:rPr lang="en-US" sz="1050" b="1" dirty="0">
                          <a:solidFill>
                            <a:srgbClr val="0B2D4A"/>
                          </a:solidFill>
                          <a:latin typeface="Arial" pitchFamily="34" charset="0"/>
                          <a:ea typeface="Arial" pitchFamily="34" charset="-122"/>
                          <a:cs typeface="Arial" pitchFamily="34" charset="-120"/>
                        </a:rPr>
                        <a:t>Paid Social</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−1.13***</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−0.283</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8.36</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−7.26</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0.544***</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−0.943***</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r>
            </a:tbl>
          </a:graphicData>
        </a:graphic>
      </p:graphicFrame>
      <p:sp>
        <p:nvSpPr>
          <p:cNvPr id="5" name="Text 2"/>
          <p:cNvSpPr/>
          <p:nvPr/>
        </p:nvSpPr>
        <p:spPr>
          <a:xfrm>
            <a:off x="566928" y="5980176"/>
            <a:ext cx="11055096" cy="365760"/>
          </a:xfrm>
          <a:prstGeom prst="rect">
            <a:avLst/>
          </a:prstGeom>
          <a:noFill/>
          <a:ln/>
        </p:spPr>
        <p:txBody>
          <a:bodyPr wrap="square" lIns="0" tIns="0" rIns="0" bIns="0" rtlCol="0" anchor="t"/>
          <a:lstStyle/>
          <a:p>
            <a:pPr indent="0" marL="0">
              <a:buNone/>
            </a:pPr>
            <a:r>
              <a:rPr lang="en-US" sz="1000" i="1" dirty="0">
                <a:solidFill>
                  <a:srgbClr val="3A5A7A"/>
                </a:solidFill>
                <a:latin typeface="Arial" pitchFamily="34" charset="0"/>
                <a:ea typeface="Arial" pitchFamily="34" charset="-122"/>
                <a:cs typeface="Arial" pitchFamily="34" charset="-120"/>
              </a:rPr>
              <a:t>Table D.3. “younger/older” = bottom/top quartile of average visitor age. On younger-visitor sites, oLLM out-converts Organic Search (−0.310) and Paid Social (−1.13).</a:t>
            </a:r>
            <a:endParaRPr lang="en-US" sz="1000" dirty="0"/>
          </a:p>
        </p:txBody>
      </p:sp>
      <p:sp>
        <p:nvSpPr>
          <p:cNvPr id="6" name="Shape 3"/>
          <p:cNvSpPr/>
          <p:nvPr/>
        </p:nvSpPr>
        <p:spPr>
          <a:xfrm>
            <a:off x="566928" y="6382512"/>
            <a:ext cx="11055096" cy="0"/>
          </a:xfrm>
          <a:prstGeom prst="line">
            <a:avLst/>
          </a:prstGeom>
          <a:noFill/>
          <a:ln w="6350">
            <a:solidFill>
              <a:srgbClr val="D7DEE5"/>
            </a:solidFill>
            <a:prstDash val="solid"/>
          </a:ln>
        </p:spPr>
      </p:sp>
      <p:sp>
        <p:nvSpPr>
          <p:cNvPr id="7" name="Text 4"/>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 · </a:t>
            </a:r>
            <a:pPr algn="l" indent="0" marL="0">
              <a:buNone/>
            </a:pPr>
            <a:r>
              <a:rPr lang="en-US" sz="900" u="none" dirty="0">
                <a:solidFill>
                  <a:srgbClr val="A85F43"/>
                </a:solidFill>
                <a:latin typeface="Arial" pitchFamily="34" charset="0"/>
                <a:ea typeface="Arial" pitchFamily="34" charset="-122"/>
                <a:cs typeface="Arial" pitchFamily="34" charset="-120"/>
                <a:hlinkClick r:id="rId1" invalidUrl="" action="" tgtFrame="" tooltip="" history="1" highlightClick="0" endSnd="0">
                  <a:extLst>
                    <a:ext uri="{A12FA001-AC4F-418D-AE19-62706E023703}">
                      <ahyp:hlinkClr xmlns:ahyp="http://schemas.microsoft.com/office/drawing/2018/hyperlinkcolor" val="tx"/>
                    </a:ext>
                  </a:extLst>
                </a:hlinkClick>
              </a:rPr>
              <a:t>organicllm.org</a:t>
            </a:r>
            <a:endParaRPr lang="en-US" sz="900" dirty="0"/>
          </a:p>
        </p:txBody>
      </p:sp>
      <p:sp>
        <p:nvSpPr>
          <p:cNvPr id="8" name="Text 5"/>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79</a:t>
            </a:r>
            <a:endParaRPr lang="en-US" sz="9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SECTION 1 · A NEW CHANNEL</a:t>
            </a:r>
            <a:endParaRPr lang="en-US" sz="1100" dirty="0"/>
          </a:p>
        </p:txBody>
      </p:sp>
      <p:sp>
        <p:nvSpPr>
          <p:cNvPr id="3" name="Text 1"/>
          <p:cNvSpPr/>
          <p:nvPr/>
        </p:nvSpPr>
        <p:spPr>
          <a:xfrm>
            <a:off x="566928" y="676656"/>
            <a:ext cx="11055096" cy="8686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Two opposing hypotheses about oLLM performance</a:t>
            </a:r>
            <a:endParaRPr lang="en-US" sz="3000" dirty="0"/>
          </a:p>
        </p:txBody>
      </p:sp>
      <p:sp>
        <p:nvSpPr>
          <p:cNvPr id="4" name="Shape 2"/>
          <p:cNvSpPr/>
          <p:nvPr/>
        </p:nvSpPr>
        <p:spPr>
          <a:xfrm>
            <a:off x="566928" y="1783080"/>
            <a:ext cx="5298948" cy="4160520"/>
          </a:xfrm>
          <a:prstGeom prst="roundRect">
            <a:avLst>
              <a:gd name="adj" fmla="val 1319"/>
            </a:avLst>
          </a:prstGeom>
          <a:solidFill>
            <a:srgbClr val="FFFFFF"/>
          </a:solidFill>
          <a:ln w="3175">
            <a:solidFill>
              <a:srgbClr val="A85F43"/>
            </a:solidFill>
            <a:prstDash val="solid"/>
          </a:ln>
        </p:spPr>
      </p:sp>
      <p:sp>
        <p:nvSpPr>
          <p:cNvPr id="5" name="Shape 3"/>
          <p:cNvSpPr/>
          <p:nvPr/>
        </p:nvSpPr>
        <p:spPr>
          <a:xfrm>
            <a:off x="566928" y="1783080"/>
            <a:ext cx="5298948" cy="475488"/>
          </a:xfrm>
          <a:prstGeom prst="roundRect">
            <a:avLst>
              <a:gd name="adj" fmla="val 11538"/>
            </a:avLst>
          </a:prstGeom>
          <a:solidFill>
            <a:srgbClr val="A85F43"/>
          </a:solidFill>
          <a:ln/>
        </p:spPr>
      </p:sp>
      <p:sp>
        <p:nvSpPr>
          <p:cNvPr id="6" name="Shape 4"/>
          <p:cNvSpPr/>
          <p:nvPr/>
        </p:nvSpPr>
        <p:spPr>
          <a:xfrm>
            <a:off x="566928" y="1837944"/>
            <a:ext cx="5298948" cy="420624"/>
          </a:xfrm>
          <a:prstGeom prst="rect">
            <a:avLst/>
          </a:prstGeom>
          <a:solidFill>
            <a:srgbClr val="A85F43"/>
          </a:solidFill>
          <a:ln/>
        </p:spPr>
      </p:sp>
      <p:sp>
        <p:nvSpPr>
          <p:cNvPr id="7" name="Text 5"/>
          <p:cNvSpPr/>
          <p:nvPr/>
        </p:nvSpPr>
        <p:spPr>
          <a:xfrm>
            <a:off x="841248" y="1783080"/>
            <a:ext cx="4750308" cy="475488"/>
          </a:xfrm>
          <a:prstGeom prst="rect">
            <a:avLst/>
          </a:prstGeom>
          <a:noFill/>
          <a:ln/>
        </p:spPr>
        <p:txBody>
          <a:bodyPr wrap="square" lIns="0" tIns="0" rIns="0" bIns="0" rtlCol="0" anchor="ctr"/>
          <a:lstStyle/>
          <a:p>
            <a:pPr indent="0" marL="0">
              <a:buNone/>
            </a:pPr>
            <a:r>
              <a:rPr lang="en-US" sz="1500" b="1" dirty="0">
                <a:solidFill>
                  <a:srgbClr val="FFFFFF"/>
                </a:solidFill>
                <a:latin typeface="Arial" pitchFamily="34" charset="0"/>
                <a:ea typeface="Arial" pitchFamily="34" charset="-122"/>
                <a:cs typeface="Arial" pitchFamily="34" charset="-120"/>
              </a:rPr>
              <a:t>Why oLLM might </a:t>
            </a:r>
            <a:pPr indent="0" marL="0">
              <a:buNone/>
            </a:pPr>
            <a:r>
              <a:rPr lang="en-US" sz="1500" b="1" i="1" dirty="0">
                <a:solidFill>
                  <a:srgbClr val="FFFFFF"/>
                </a:solidFill>
                <a:latin typeface="Arial" pitchFamily="34" charset="0"/>
                <a:ea typeface="Arial" pitchFamily="34" charset="-122"/>
                <a:cs typeface="Arial" pitchFamily="34" charset="-120"/>
              </a:rPr>
              <a:t>out</a:t>
            </a:r>
            <a:pPr indent="0" marL="0">
              <a:buNone/>
            </a:pPr>
            <a:r>
              <a:rPr lang="en-US" sz="1500" b="1" dirty="0">
                <a:solidFill>
                  <a:srgbClr val="FFFFFF"/>
                </a:solidFill>
                <a:latin typeface="Arial" pitchFamily="34" charset="0"/>
                <a:ea typeface="Arial" pitchFamily="34" charset="-122"/>
                <a:cs typeface="Arial" pitchFamily="34" charset="-120"/>
              </a:rPr>
              <a:t>-perform</a:t>
            </a:r>
            <a:endParaRPr lang="en-US" sz="1500" dirty="0"/>
          </a:p>
        </p:txBody>
      </p:sp>
      <p:sp>
        <p:nvSpPr>
          <p:cNvPr id="8" name="Text 6"/>
          <p:cNvSpPr/>
          <p:nvPr/>
        </p:nvSpPr>
        <p:spPr>
          <a:xfrm>
            <a:off x="841248" y="2423160"/>
            <a:ext cx="4750308" cy="3364992"/>
          </a:xfrm>
          <a:prstGeom prst="rect">
            <a:avLst/>
          </a:prstGeom>
          <a:noFill/>
          <a:ln/>
        </p:spPr>
        <p:txBody>
          <a:bodyPr wrap="square" rtlCol="0" anchor="t"/>
          <a:lstStyle/>
          <a:p>
            <a:pPr marL="177800" indent="-177800">
              <a:spcAft>
                <a:spcPts val="800"/>
              </a:spcAft>
              <a:buSzPct val="100000"/>
              <a:buChar char="•"/>
            </a:pPr>
            <a:r>
              <a:rPr lang="en-US" sz="1350" dirty="0">
                <a:solidFill>
                  <a:srgbClr val="0B2D4A"/>
                </a:solidFill>
                <a:latin typeface="Arial" pitchFamily="34" charset="0"/>
                <a:ea typeface="Arial" pitchFamily="34" charset="-122"/>
                <a:cs typeface="Arial" pitchFamily="34" charset="-120"/>
              </a:rPr>
              <a:t>Richer context than privacy-constrained traditional channels</a:t>
            </a:r>
            <a:endParaRPr lang="en-US" sz="1350" dirty="0"/>
          </a:p>
          <a:p>
            <a:pPr marL="177800" indent="-177800">
              <a:spcAft>
                <a:spcPts val="800"/>
              </a:spcAft>
              <a:buSzPct val="100000"/>
              <a:buChar char="•"/>
            </a:pPr>
            <a:r>
              <a:rPr lang="en-US" sz="1350" dirty="0">
                <a:solidFill>
                  <a:srgbClr val="0B2D4A"/>
                </a:solidFill>
                <a:latin typeface="Arial" pitchFamily="34" charset="0"/>
                <a:ea typeface="Arial" pitchFamily="34" charset="-122"/>
                <a:cs typeface="Arial" pitchFamily="34" charset="-120"/>
              </a:rPr>
              <a:t>Synthesis across attributes, reviews, and trade-offs that keyword search can't do</a:t>
            </a:r>
            <a:endParaRPr lang="en-US" sz="1350" dirty="0"/>
          </a:p>
          <a:p>
            <a:pPr marL="177800" indent="-177800">
              <a:spcAft>
                <a:spcPts val="800"/>
              </a:spcAft>
              <a:buSzPct val="100000"/>
              <a:buChar char="•"/>
            </a:pPr>
            <a:r>
              <a:rPr lang="en-US" sz="1350" dirty="0">
                <a:solidFill>
                  <a:srgbClr val="0B2D4A"/>
                </a:solidFill>
                <a:latin typeface="Arial" pitchFamily="34" charset="0"/>
                <a:ea typeface="Arial" pitchFamily="34" charset="-122"/>
                <a:cs typeface="Arial" pitchFamily="34" charset="-120"/>
              </a:rPr>
              <a:t>Conversational preference clarification → less cognitive burden, more persuasion</a:t>
            </a:r>
            <a:endParaRPr lang="en-US" sz="1350" dirty="0"/>
          </a:p>
          <a:p>
            <a:pPr marL="177800" indent="-177800">
              <a:spcAft>
                <a:spcPts val="800"/>
              </a:spcAft>
              <a:buSzPct val="100000"/>
              <a:buChar char="•"/>
            </a:pPr>
            <a:r>
              <a:rPr lang="en-US" sz="1350" dirty="0">
                <a:solidFill>
                  <a:srgbClr val="0B2D4A"/>
                </a:solidFill>
                <a:latin typeface="Arial" pitchFamily="34" charset="0"/>
                <a:ea typeface="Arial" pitchFamily="34" charset="-122"/>
                <a:cs typeface="Arial" pitchFamily="34" charset="-120"/>
              </a:rPr>
              <a:t>Early industry signals: ThoughtMetric 6.7% vs 3.9% CR; Seer 15.9% vs 1.8%; Semrush ~4.4× value/session</a:t>
            </a:r>
            <a:endParaRPr lang="en-US" sz="1350" dirty="0"/>
          </a:p>
        </p:txBody>
      </p:sp>
      <p:sp>
        <p:nvSpPr>
          <p:cNvPr id="9" name="Shape 7"/>
          <p:cNvSpPr/>
          <p:nvPr/>
        </p:nvSpPr>
        <p:spPr>
          <a:xfrm>
            <a:off x="6323076" y="1783080"/>
            <a:ext cx="5298948" cy="4160520"/>
          </a:xfrm>
          <a:prstGeom prst="roundRect">
            <a:avLst>
              <a:gd name="adj" fmla="val 1319"/>
            </a:avLst>
          </a:prstGeom>
          <a:solidFill>
            <a:srgbClr val="FFFFFF"/>
          </a:solidFill>
          <a:ln w="3175">
            <a:solidFill>
              <a:srgbClr val="3A5A7A"/>
            </a:solidFill>
            <a:prstDash val="solid"/>
          </a:ln>
        </p:spPr>
      </p:sp>
      <p:sp>
        <p:nvSpPr>
          <p:cNvPr id="10" name="Shape 8"/>
          <p:cNvSpPr/>
          <p:nvPr/>
        </p:nvSpPr>
        <p:spPr>
          <a:xfrm>
            <a:off x="6323076" y="1783080"/>
            <a:ext cx="5298948" cy="475488"/>
          </a:xfrm>
          <a:prstGeom prst="roundRect">
            <a:avLst>
              <a:gd name="adj" fmla="val 11538"/>
            </a:avLst>
          </a:prstGeom>
          <a:solidFill>
            <a:srgbClr val="3A5A7A"/>
          </a:solidFill>
          <a:ln/>
        </p:spPr>
      </p:sp>
      <p:sp>
        <p:nvSpPr>
          <p:cNvPr id="11" name="Shape 9"/>
          <p:cNvSpPr/>
          <p:nvPr/>
        </p:nvSpPr>
        <p:spPr>
          <a:xfrm>
            <a:off x="6323076" y="1837944"/>
            <a:ext cx="5298948" cy="420624"/>
          </a:xfrm>
          <a:prstGeom prst="rect">
            <a:avLst/>
          </a:prstGeom>
          <a:solidFill>
            <a:srgbClr val="3A5A7A"/>
          </a:solidFill>
          <a:ln/>
        </p:spPr>
      </p:sp>
      <p:sp>
        <p:nvSpPr>
          <p:cNvPr id="12" name="Text 10"/>
          <p:cNvSpPr/>
          <p:nvPr/>
        </p:nvSpPr>
        <p:spPr>
          <a:xfrm>
            <a:off x="6597396" y="1783080"/>
            <a:ext cx="4750308" cy="475488"/>
          </a:xfrm>
          <a:prstGeom prst="rect">
            <a:avLst/>
          </a:prstGeom>
          <a:noFill/>
          <a:ln/>
        </p:spPr>
        <p:txBody>
          <a:bodyPr wrap="square" lIns="0" tIns="0" rIns="0" bIns="0" rtlCol="0" anchor="ctr"/>
          <a:lstStyle/>
          <a:p>
            <a:pPr indent="0" marL="0">
              <a:buNone/>
            </a:pPr>
            <a:r>
              <a:rPr lang="en-US" sz="1500" b="1" dirty="0">
                <a:solidFill>
                  <a:srgbClr val="FFFFFF"/>
                </a:solidFill>
                <a:latin typeface="Arial" pitchFamily="34" charset="0"/>
                <a:ea typeface="Arial" pitchFamily="34" charset="-122"/>
                <a:cs typeface="Arial" pitchFamily="34" charset="-120"/>
              </a:rPr>
              <a:t>Why oLLM might </a:t>
            </a:r>
            <a:pPr indent="0" marL="0">
              <a:buNone/>
            </a:pPr>
            <a:r>
              <a:rPr lang="en-US" sz="1500" b="1" i="1" dirty="0">
                <a:solidFill>
                  <a:srgbClr val="FFFFFF"/>
                </a:solidFill>
                <a:latin typeface="Arial" pitchFamily="34" charset="0"/>
                <a:ea typeface="Arial" pitchFamily="34" charset="-122"/>
                <a:cs typeface="Arial" pitchFamily="34" charset="-120"/>
              </a:rPr>
              <a:t>under</a:t>
            </a:r>
            <a:pPr indent="0" marL="0">
              <a:buNone/>
            </a:pPr>
            <a:r>
              <a:rPr lang="en-US" sz="1500" b="1" dirty="0">
                <a:solidFill>
                  <a:srgbClr val="FFFFFF"/>
                </a:solidFill>
                <a:latin typeface="Arial" pitchFamily="34" charset="0"/>
                <a:ea typeface="Arial" pitchFamily="34" charset="-122"/>
                <a:cs typeface="Arial" pitchFamily="34" charset="-120"/>
              </a:rPr>
              <a:t>-perform</a:t>
            </a:r>
            <a:endParaRPr lang="en-US" sz="1500" dirty="0"/>
          </a:p>
        </p:txBody>
      </p:sp>
      <p:sp>
        <p:nvSpPr>
          <p:cNvPr id="13" name="Text 11"/>
          <p:cNvSpPr/>
          <p:nvPr/>
        </p:nvSpPr>
        <p:spPr>
          <a:xfrm>
            <a:off x="6597396" y="2423160"/>
            <a:ext cx="4750308" cy="3364992"/>
          </a:xfrm>
          <a:prstGeom prst="rect">
            <a:avLst/>
          </a:prstGeom>
          <a:noFill/>
          <a:ln/>
        </p:spPr>
        <p:txBody>
          <a:bodyPr wrap="square" rtlCol="0" anchor="t"/>
          <a:lstStyle/>
          <a:p>
            <a:pPr marL="177800" indent="-177800">
              <a:spcAft>
                <a:spcPts val="800"/>
              </a:spcAft>
              <a:buSzPct val="100000"/>
              <a:buChar char="•"/>
            </a:pPr>
            <a:r>
              <a:rPr lang="en-US" sz="1350" dirty="0">
                <a:solidFill>
                  <a:srgbClr val="0B2D4A"/>
                </a:solidFill>
                <a:latin typeface="Arial" pitchFamily="34" charset="0"/>
                <a:ea typeface="Arial" pitchFamily="34" charset="-122"/>
                <a:cs typeface="Arial" pitchFamily="34" charset="-120"/>
              </a:rPr>
              <a:t>Inaccuracies and declining response quality at scale</a:t>
            </a:r>
            <a:endParaRPr lang="en-US" sz="1350" dirty="0"/>
          </a:p>
          <a:p>
            <a:pPr marL="177800" indent="-177800">
              <a:spcAft>
                <a:spcPts val="800"/>
              </a:spcAft>
              <a:buSzPct val="100000"/>
              <a:buChar char="•"/>
            </a:pPr>
            <a:r>
              <a:rPr lang="en-US" sz="1350" dirty="0">
                <a:solidFill>
                  <a:srgbClr val="0B2D4A"/>
                </a:solidFill>
                <a:latin typeface="Arial" pitchFamily="34" charset="0"/>
                <a:ea typeface="Arial" pitchFamily="34" charset="-122"/>
                <a:cs typeface="Arial" pitchFamily="34" charset="-120"/>
              </a:rPr>
              <a:t>Conversational interfaces can raise cognitive load</a:t>
            </a:r>
            <a:endParaRPr lang="en-US" sz="1350" dirty="0"/>
          </a:p>
          <a:p>
            <a:pPr marL="177800" indent="-177800">
              <a:spcAft>
                <a:spcPts val="800"/>
              </a:spcAft>
              <a:buSzPct val="100000"/>
              <a:buChar char="•"/>
            </a:pPr>
            <a:r>
              <a:rPr lang="en-US" sz="1350" dirty="0">
                <a:solidFill>
                  <a:srgbClr val="0B2D4A"/>
                </a:solidFill>
                <a:latin typeface="Arial" pitchFamily="34" charset="0"/>
                <a:ea typeface="Arial" pitchFamily="34" charset="-122"/>
                <a:cs typeface="Arial" pitchFamily="34" charset="-120"/>
              </a:rPr>
              <a:t>Adoption is early; trust and proficiency still developing</a:t>
            </a:r>
            <a:endParaRPr lang="en-US" sz="1350" dirty="0"/>
          </a:p>
          <a:p>
            <a:pPr marL="177800" indent="-177800">
              <a:spcAft>
                <a:spcPts val="800"/>
              </a:spcAft>
              <a:buSzPct val="100000"/>
              <a:buChar char="•"/>
            </a:pPr>
            <a:r>
              <a:rPr lang="en-US" sz="1350" dirty="0">
                <a:solidFill>
                  <a:srgbClr val="0B2D4A"/>
                </a:solidFill>
                <a:latin typeface="Arial" pitchFamily="34" charset="0"/>
                <a:ea typeface="Arial" pitchFamily="34" charset="-122"/>
                <a:cs typeface="Arial" pitchFamily="34" charset="-120"/>
              </a:rPr>
              <a:t>Signals the other way: only 2.1% of ChatGPT chats involve purchasable products; Adobe −9% CR; SALT −27% engagement</a:t>
            </a:r>
            <a:endParaRPr lang="en-US" sz="1350" dirty="0"/>
          </a:p>
        </p:txBody>
      </p:sp>
      <p:sp>
        <p:nvSpPr>
          <p:cNvPr id="14" name="Shape 12"/>
          <p:cNvSpPr/>
          <p:nvPr/>
        </p:nvSpPr>
        <p:spPr>
          <a:xfrm>
            <a:off x="566928" y="6382512"/>
            <a:ext cx="11055096" cy="0"/>
          </a:xfrm>
          <a:prstGeom prst="line">
            <a:avLst/>
          </a:prstGeom>
          <a:noFill/>
          <a:ln w="6350">
            <a:solidFill>
              <a:srgbClr val="D7DEE5"/>
            </a:solidFill>
            <a:prstDash val="solid"/>
          </a:ln>
        </p:spPr>
      </p:sp>
      <p:sp>
        <p:nvSpPr>
          <p:cNvPr id="15" name="Text 13"/>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 · </a:t>
            </a:r>
            <a:pPr algn="l" indent="0" marL="0">
              <a:buNone/>
            </a:pPr>
            <a:r>
              <a:rPr lang="en-US" sz="900" u="none" dirty="0">
                <a:solidFill>
                  <a:srgbClr val="A85F43"/>
                </a:solidFill>
                <a:latin typeface="Arial" pitchFamily="34" charset="0"/>
                <a:ea typeface="Arial" pitchFamily="34" charset="-122"/>
                <a:cs typeface="Arial" pitchFamily="34" charset="-120"/>
                <a:hlinkClick r:id="rId1" invalidUrl="" action="" tgtFrame="" tooltip="" history="1" highlightClick="0" endSnd="0">
                  <a:extLst>
                    <a:ext uri="{A12FA001-AC4F-418D-AE19-62706E023703}">
                      <ahyp:hlinkClr xmlns:ahyp="http://schemas.microsoft.com/office/drawing/2018/hyperlinkcolor" val="tx"/>
                    </a:ext>
                  </a:extLst>
                </a:hlinkClick>
              </a:rPr>
              <a:t>organicllm.org</a:t>
            </a:r>
            <a:endParaRPr lang="en-US" sz="900" dirty="0"/>
          </a:p>
        </p:txBody>
      </p:sp>
      <p:sp>
        <p:nvSpPr>
          <p:cNvPr id="16" name="Text 14"/>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8</a:t>
            </a:r>
            <a:endParaRPr lang="en-US" sz="900"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name="Slide 80">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APPENDIX E · RECONCILIATION</a:t>
            </a:r>
            <a:endParaRPr lang="en-US" sz="1100" dirty="0"/>
          </a:p>
        </p:txBody>
      </p:sp>
      <p:sp>
        <p:nvSpPr>
          <p:cNvPr id="3" name="Text 1"/>
          <p:cNvSpPr/>
          <p:nvPr/>
        </p:nvSpPr>
        <p:spPr>
          <a:xfrm>
            <a:off x="566928" y="676656"/>
            <a:ext cx="11055096" cy="8686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Why our results may differ from the industry reports</a:t>
            </a:r>
            <a:endParaRPr lang="en-US" sz="3000" dirty="0"/>
          </a:p>
        </p:txBody>
      </p:sp>
      <p:sp>
        <p:nvSpPr>
          <p:cNvPr id="4" name="Text 2"/>
          <p:cNvSpPr/>
          <p:nvPr/>
        </p:nvSpPr>
        <p:spPr>
          <a:xfrm>
            <a:off x="566928" y="1783080"/>
            <a:ext cx="6766560" cy="4206240"/>
          </a:xfrm>
          <a:prstGeom prst="rect">
            <a:avLst/>
          </a:prstGeom>
          <a:noFill/>
          <a:ln/>
        </p:spPr>
        <p:txBody>
          <a:bodyPr wrap="square" rtlCol="0" anchor="t"/>
          <a:lstStyle/>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Website cherry-picking: Seer's headline 15.9% oLLM CR is a single site. In our 973-site panel only 7 sites reach 6.7%+; the single highest is 26.0% (a clear outlier), the second-highest 12.9%.</a:t>
            </a:r>
            <a:endParaRPr lang="en-US" sz="1600" dirty="0"/>
          </a:p>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ThoughtMetric's 6.7% average (100 sites) sits at the extreme tail of what we observe across a far broader sample.</a:t>
            </a:r>
            <a:endParaRPr lang="en-US" sz="1600" dirty="0"/>
          </a:p>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Methodological upward bias: industry analyses often use daily aggregates — which badly distort a channel that is &lt;0.2% of sessions (the median cell has zero transactions).</a:t>
            </a:r>
            <a:endParaRPr lang="en-US" sz="1600" dirty="0"/>
          </a:p>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Filters like minimum-transaction thresholds quietly drop the zeros and inflate the reported oLLM conversion rate.</a:t>
            </a:r>
            <a:endParaRPr lang="en-US" sz="1600" dirty="0"/>
          </a:p>
        </p:txBody>
      </p:sp>
      <p:sp>
        <p:nvSpPr>
          <p:cNvPr id="5" name="Shape 3"/>
          <p:cNvSpPr/>
          <p:nvPr/>
        </p:nvSpPr>
        <p:spPr>
          <a:xfrm>
            <a:off x="7699248" y="1783080"/>
            <a:ext cx="3922776" cy="4114800"/>
          </a:xfrm>
          <a:prstGeom prst="rect">
            <a:avLst/>
          </a:prstGeom>
          <a:solidFill>
            <a:srgbClr val="F7ECE5"/>
          </a:solidFill>
          <a:ln/>
        </p:spPr>
      </p:sp>
      <p:sp>
        <p:nvSpPr>
          <p:cNvPr id="6" name="Shape 4"/>
          <p:cNvSpPr/>
          <p:nvPr/>
        </p:nvSpPr>
        <p:spPr>
          <a:xfrm>
            <a:off x="7699248" y="1783080"/>
            <a:ext cx="3922776" cy="91440"/>
          </a:xfrm>
          <a:prstGeom prst="rect">
            <a:avLst/>
          </a:prstGeom>
          <a:solidFill>
            <a:srgbClr val="D4896E"/>
          </a:solidFill>
          <a:ln/>
        </p:spPr>
      </p:sp>
      <p:sp>
        <p:nvSpPr>
          <p:cNvPr id="7" name="Text 5"/>
          <p:cNvSpPr/>
          <p:nvPr/>
        </p:nvSpPr>
        <p:spPr>
          <a:xfrm>
            <a:off x="7927848" y="2240280"/>
            <a:ext cx="3465576" cy="822960"/>
          </a:xfrm>
          <a:prstGeom prst="rect">
            <a:avLst/>
          </a:prstGeom>
          <a:noFill/>
          <a:ln/>
        </p:spPr>
        <p:txBody>
          <a:bodyPr wrap="square" lIns="0" tIns="0" rIns="0" bIns="0" rtlCol="0" anchor="ctr"/>
          <a:lstStyle/>
          <a:p>
            <a:pPr indent="0" marL="0">
              <a:buNone/>
            </a:pPr>
            <a:r>
              <a:rPr lang="en-US" sz="4000" b="1" dirty="0">
                <a:solidFill>
                  <a:srgbClr val="A85F43"/>
                </a:solidFill>
                <a:latin typeface="Arial" pitchFamily="34" charset="0"/>
                <a:ea typeface="Arial" pitchFamily="34" charset="-122"/>
                <a:cs typeface="Arial" pitchFamily="34" charset="-120"/>
              </a:rPr>
              <a:t>7 of 973</a:t>
            </a:r>
            <a:endParaRPr lang="en-US" sz="4000" dirty="0"/>
          </a:p>
        </p:txBody>
      </p:sp>
      <p:sp>
        <p:nvSpPr>
          <p:cNvPr id="8" name="Text 6"/>
          <p:cNvSpPr/>
          <p:nvPr/>
        </p:nvSpPr>
        <p:spPr>
          <a:xfrm>
            <a:off x="7927848" y="3081528"/>
            <a:ext cx="3465576" cy="548640"/>
          </a:xfrm>
          <a:prstGeom prst="rect">
            <a:avLst/>
          </a:prstGeom>
          <a:noFill/>
          <a:ln/>
        </p:spPr>
        <p:txBody>
          <a:bodyPr wrap="square" lIns="0" tIns="0" rIns="0" bIns="0" rtlCol="0" anchor="ctr"/>
          <a:lstStyle/>
          <a:p>
            <a:pPr indent="0" marL="0">
              <a:lnSpc>
                <a:spcPct val="100000"/>
              </a:lnSpc>
              <a:buNone/>
            </a:pPr>
            <a:r>
              <a:rPr lang="en-US" sz="1300" dirty="0">
                <a:solidFill>
                  <a:srgbClr val="0B2D4A"/>
                </a:solidFill>
                <a:latin typeface="Arial" pitchFamily="34" charset="0"/>
                <a:ea typeface="Arial" pitchFamily="34" charset="-122"/>
                <a:cs typeface="Arial" pitchFamily="34" charset="-120"/>
              </a:rPr>
              <a:t>sites reach a 6.7%+ oLLM conversion rate</a:t>
            </a:r>
            <a:endParaRPr lang="en-US" sz="1300" dirty="0"/>
          </a:p>
        </p:txBody>
      </p:sp>
      <p:sp>
        <p:nvSpPr>
          <p:cNvPr id="9" name="Text 7"/>
          <p:cNvSpPr/>
          <p:nvPr/>
        </p:nvSpPr>
        <p:spPr>
          <a:xfrm>
            <a:off x="7927848" y="3840480"/>
            <a:ext cx="3465576" cy="822960"/>
          </a:xfrm>
          <a:prstGeom prst="rect">
            <a:avLst/>
          </a:prstGeom>
          <a:noFill/>
          <a:ln/>
        </p:spPr>
        <p:txBody>
          <a:bodyPr wrap="square" lIns="0" tIns="0" rIns="0" bIns="0" rtlCol="0" anchor="ctr"/>
          <a:lstStyle/>
          <a:p>
            <a:pPr indent="0" marL="0">
              <a:buNone/>
            </a:pPr>
            <a:r>
              <a:rPr lang="en-US" sz="4000" b="1" dirty="0">
                <a:solidFill>
                  <a:srgbClr val="A85F43"/>
                </a:solidFill>
                <a:latin typeface="Arial" pitchFamily="34" charset="0"/>
                <a:ea typeface="Arial" pitchFamily="34" charset="-122"/>
                <a:cs typeface="Arial" pitchFamily="34" charset="-120"/>
              </a:rPr>
              <a:t>26.0%</a:t>
            </a:r>
            <a:endParaRPr lang="en-US" sz="4000" dirty="0"/>
          </a:p>
        </p:txBody>
      </p:sp>
      <p:sp>
        <p:nvSpPr>
          <p:cNvPr id="10" name="Text 8"/>
          <p:cNvSpPr/>
          <p:nvPr/>
        </p:nvSpPr>
        <p:spPr>
          <a:xfrm>
            <a:off x="7927848" y="4681728"/>
            <a:ext cx="3465576" cy="548640"/>
          </a:xfrm>
          <a:prstGeom prst="rect">
            <a:avLst/>
          </a:prstGeom>
          <a:noFill/>
          <a:ln/>
        </p:spPr>
        <p:txBody>
          <a:bodyPr wrap="square" lIns="0" tIns="0" rIns="0" bIns="0" rtlCol="0" anchor="ctr"/>
          <a:lstStyle/>
          <a:p>
            <a:pPr indent="0" marL="0">
              <a:lnSpc>
                <a:spcPct val="100000"/>
              </a:lnSpc>
              <a:buNone/>
            </a:pPr>
            <a:r>
              <a:rPr lang="en-US" sz="1300" dirty="0">
                <a:solidFill>
                  <a:srgbClr val="0B2D4A"/>
                </a:solidFill>
                <a:latin typeface="Arial" pitchFamily="34" charset="0"/>
                <a:ea typeface="Arial" pitchFamily="34" charset="-122"/>
                <a:cs typeface="Arial" pitchFamily="34" charset="-120"/>
              </a:rPr>
              <a:t>the single highest — a clear outlier (2nd: 12.9%)</a:t>
            </a:r>
            <a:endParaRPr lang="en-US" sz="1300" dirty="0"/>
          </a:p>
        </p:txBody>
      </p:sp>
      <p:sp>
        <p:nvSpPr>
          <p:cNvPr id="11" name="Shape 9"/>
          <p:cNvSpPr/>
          <p:nvPr/>
        </p:nvSpPr>
        <p:spPr>
          <a:xfrm>
            <a:off x="566928" y="6382512"/>
            <a:ext cx="11055096" cy="0"/>
          </a:xfrm>
          <a:prstGeom prst="line">
            <a:avLst/>
          </a:prstGeom>
          <a:noFill/>
          <a:ln w="6350">
            <a:solidFill>
              <a:srgbClr val="D7DEE5"/>
            </a:solidFill>
            <a:prstDash val="solid"/>
          </a:ln>
        </p:spPr>
      </p:sp>
      <p:sp>
        <p:nvSpPr>
          <p:cNvPr id="12" name="Text 10"/>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 · </a:t>
            </a:r>
            <a:pPr algn="l" indent="0" marL="0">
              <a:buNone/>
            </a:pPr>
            <a:r>
              <a:rPr lang="en-US" sz="900" u="none" dirty="0">
                <a:solidFill>
                  <a:srgbClr val="A85F43"/>
                </a:solidFill>
                <a:latin typeface="Arial" pitchFamily="34" charset="0"/>
                <a:ea typeface="Arial" pitchFamily="34" charset="-122"/>
                <a:cs typeface="Arial" pitchFamily="34" charset="-120"/>
                <a:hlinkClick r:id="rId1" invalidUrl="" action="" tgtFrame="" tooltip="" history="1" highlightClick="0" endSnd="0">
                  <a:extLst>
                    <a:ext uri="{A12FA001-AC4F-418D-AE19-62706E023703}">
                      <ahyp:hlinkClr xmlns:ahyp="http://schemas.microsoft.com/office/drawing/2018/hyperlinkcolor" val="tx"/>
                    </a:ext>
                  </a:extLst>
                </a:hlinkClick>
              </a:rPr>
              <a:t>organicllm.org</a:t>
            </a:r>
            <a:endParaRPr lang="en-US" sz="900" dirty="0"/>
          </a:p>
        </p:txBody>
      </p:sp>
      <p:sp>
        <p:nvSpPr>
          <p:cNvPr id="13" name="Text 11"/>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80</a:t>
            </a:r>
            <a:endParaRPr lang="en-US" sz="900"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name="Slide 81">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APPENDIX E · RECONCILIATION</a:t>
            </a:r>
            <a:endParaRPr lang="en-US" sz="1100" dirty="0"/>
          </a:p>
        </p:txBody>
      </p:sp>
      <p:sp>
        <p:nvSpPr>
          <p:cNvPr id="3" name="Text 1"/>
          <p:cNvSpPr/>
          <p:nvPr/>
        </p:nvSpPr>
        <p:spPr>
          <a:xfrm>
            <a:off x="566928" y="676656"/>
            <a:ext cx="11055096" cy="8686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Why our results may differ from research expectations</a:t>
            </a:r>
            <a:endParaRPr lang="en-US" sz="3000" dirty="0"/>
          </a:p>
        </p:txBody>
      </p:sp>
      <p:sp>
        <p:nvSpPr>
          <p:cNvPr id="4" name="Text 2"/>
          <p:cNvSpPr/>
          <p:nvPr/>
        </p:nvSpPr>
        <p:spPr>
          <a:xfrm>
            <a:off x="566928" y="1783080"/>
            <a:ext cx="11055096" cy="4206240"/>
          </a:xfrm>
          <a:prstGeom prst="rect">
            <a:avLst/>
          </a:prstGeom>
          <a:noFill/>
          <a:ln/>
        </p:spPr>
        <p:txBody>
          <a:bodyPr wrap="square" rtlCol="0" anchor="t"/>
          <a:lstStyle/>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Platform &amp; commercial-optimization gaps: only 2.1% of ChatGPT conversations involve a purchasable product, so retail features (full catalogs, live price/availability, reliable deep-links) aren't fully built out yet.</a:t>
            </a:r>
            <a:endParaRPr lang="en-US" sz="1600" dirty="0"/>
          </a:p>
          <a:p>
            <a:pPr marL="177800" indent="-177800">
              <a:buSzPct val="100000"/>
              <a:buChar char="•"/>
            </a:pPr>
            <a:r>
              <a:rPr lang="en-US" sz="1600" dirty="0">
                <a:solidFill>
                  <a:srgbClr val="0B2D4A"/>
                </a:solidFill>
                <a:latin typeface="Arial" pitchFamily="34" charset="0"/>
                <a:ea typeface="Arial" pitchFamily="34" charset="-122"/>
                <a:cs typeface="Arial" pitchFamily="34" charset="-120"/>
              </a:rPr>
              <a:t>A website-investment coordination problem: weak outcomes depress retailers' incentive to optimize for oLLM, and limited investment sustains the weak outcomes — note large sites are </a:t>
            </a:r>
            <a:pPr indent="0" marL="0">
              <a:buNone/>
            </a:pPr>
            <a:r>
              <a:rPr lang="en-US" sz="1600" i="1" dirty="0">
                <a:solidFill>
                  <a:srgbClr val="0B2D4A"/>
                </a:solidFill>
                <a:latin typeface="Arial" pitchFamily="34" charset="0"/>
                <a:ea typeface="Arial" pitchFamily="34" charset="-122"/>
                <a:cs typeface="Arial" pitchFamily="34" charset="-120"/>
              </a:rPr>
              <a:t>not</a:t>
            </a:r>
            <a:pPr indent="0" marL="0">
              <a:spcAft>
                <a:spcPts val="1000"/>
              </a:spcAft>
              <a:buNone/>
            </a:pPr>
            <a:r>
              <a:rPr lang="en-US" sz="1600" dirty="0">
                <a:solidFill>
                  <a:srgbClr val="0B2D4A"/>
                </a:solidFill>
                <a:latin typeface="Arial" pitchFamily="34" charset="0"/>
                <a:ea typeface="Arial" pitchFamily="34" charset="-122"/>
                <a:cs typeface="Arial" pitchFamily="34" charset="-120"/>
              </a:rPr>
              <a:t> leading on oLLM.</a:t>
            </a:r>
            <a:endParaRPr lang="en-US" sz="1600" dirty="0"/>
          </a:p>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Consumer adoption &amp; verification: shopping via LLM is still nascent; users often verify a recommendation on search or the retailer's own site — which, under last-click, hands the conversion to that other channel.</a:t>
            </a:r>
            <a:endParaRPr lang="en-US" sz="1600" dirty="0"/>
          </a:p>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Net: the engagement signature (low bounce, but shallow page-views and a declining AOV) fits early-stage, habit-forming, verification-heavy behavior — not a mature channel.</a:t>
            </a:r>
            <a:endParaRPr lang="en-US" sz="1600" dirty="0"/>
          </a:p>
        </p:txBody>
      </p:sp>
      <p:sp>
        <p:nvSpPr>
          <p:cNvPr id="5" name="Shape 3"/>
          <p:cNvSpPr/>
          <p:nvPr/>
        </p:nvSpPr>
        <p:spPr>
          <a:xfrm>
            <a:off x="566928" y="6382512"/>
            <a:ext cx="11055096" cy="0"/>
          </a:xfrm>
          <a:prstGeom prst="line">
            <a:avLst/>
          </a:prstGeom>
          <a:noFill/>
          <a:ln w="6350">
            <a:solidFill>
              <a:srgbClr val="D7DEE5"/>
            </a:solidFill>
            <a:prstDash val="solid"/>
          </a:ln>
        </p:spPr>
      </p:sp>
      <p:sp>
        <p:nvSpPr>
          <p:cNvPr id="6" name="Text 4"/>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 · </a:t>
            </a:r>
            <a:pPr algn="l" indent="0" marL="0">
              <a:buNone/>
            </a:pPr>
            <a:r>
              <a:rPr lang="en-US" sz="900" u="none" dirty="0">
                <a:solidFill>
                  <a:srgbClr val="A85F43"/>
                </a:solidFill>
                <a:latin typeface="Arial" pitchFamily="34" charset="0"/>
                <a:ea typeface="Arial" pitchFamily="34" charset="-122"/>
                <a:cs typeface="Arial" pitchFamily="34" charset="-120"/>
                <a:hlinkClick r:id="rId1" invalidUrl="" action="" tgtFrame="" tooltip="" history="1" highlightClick="0" endSnd="0">
                  <a:extLst>
                    <a:ext uri="{A12FA001-AC4F-418D-AE19-62706E023703}">
                      <ahyp:hlinkClr xmlns:ahyp="http://schemas.microsoft.com/office/drawing/2018/hyperlinkcolor" val="tx"/>
                    </a:ext>
                  </a:extLst>
                </a:hlinkClick>
              </a:rPr>
              <a:t>organicllm.org</a:t>
            </a:r>
            <a:endParaRPr lang="en-US" sz="900" dirty="0"/>
          </a:p>
        </p:txBody>
      </p:sp>
      <p:sp>
        <p:nvSpPr>
          <p:cNvPr id="7" name="Text 5"/>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81</a:t>
            </a:r>
            <a:endParaRPr lang="en-US" sz="900"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name="Slide 82">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APPENDIX F · FUTURE RESEARCH</a:t>
            </a:r>
            <a:endParaRPr lang="en-US" sz="1100" dirty="0"/>
          </a:p>
        </p:txBody>
      </p:sp>
      <p:sp>
        <p:nvSpPr>
          <p:cNvPr id="3" name="Text 1"/>
          <p:cNvSpPr/>
          <p:nvPr/>
        </p:nvSpPr>
        <p:spPr>
          <a:xfrm>
            <a:off x="566928" y="676656"/>
            <a:ext cx="11055096" cy="8686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Where this goes next</a:t>
            </a:r>
            <a:endParaRPr lang="en-US" sz="3000" dirty="0"/>
          </a:p>
        </p:txBody>
      </p:sp>
      <p:sp>
        <p:nvSpPr>
          <p:cNvPr id="4" name="Text 2"/>
          <p:cNvSpPr/>
          <p:nvPr/>
        </p:nvSpPr>
        <p:spPr>
          <a:xfrm>
            <a:off x="566928" y="1783080"/>
            <a:ext cx="6766560" cy="4206240"/>
          </a:xfrm>
          <a:prstGeom prst="rect">
            <a:avLst/>
          </a:prstGeom>
          <a:noFill/>
          <a:ln/>
        </p:spPr>
        <p:txBody>
          <a:bodyPr wrap="square" rtlCol="0" anchor="t"/>
          <a:lstStyle/>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Mechanism &amp; trajectory: is the rising-CR / falling-AOV pattern platform learning, consumer learning, or a shift in which products oLLM facilitates? This separates 'temporary growing pains' from 'structural limits.'</a:t>
            </a:r>
            <a:endParaRPr lang="en-US" sz="1600" dirty="0"/>
          </a:p>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Friction &amp; cross-platform: how much do in-platform shopping agents, specialized shopping LLMs, and on-site assistants (Amazon Rufus/Alexa) each reduce the leave-the-chat friction — and how do ChatGPT / Claude / Gemini / Perplexity differ?</a:t>
            </a:r>
            <a:endParaRPr lang="en-US" sz="1600" dirty="0"/>
          </a:p>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Generative Engine Optimization (GEO): how can retailers raise LLM exposure, click-through, and conversion — and how do those stages interrelate along the funnel?</a:t>
            </a:r>
            <a:endParaRPr lang="en-US" sz="1600" dirty="0"/>
          </a:p>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Moderators: competition intensity and brand strength (less ad bias, but possible prominence bias toward well-represented brands).</a:t>
            </a:r>
            <a:endParaRPr lang="en-US" sz="1600" dirty="0"/>
          </a:p>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Market impact: paid LLM advertising (pLLM) and potential disruption to the retail-media ecosystem as shoppers bypass homepage advertising.</a:t>
            </a:r>
            <a:endParaRPr lang="en-US" sz="1600" dirty="0"/>
          </a:p>
        </p:txBody>
      </p:sp>
      <p:sp>
        <p:nvSpPr>
          <p:cNvPr id="5" name="Shape 3"/>
          <p:cNvSpPr/>
          <p:nvPr/>
        </p:nvSpPr>
        <p:spPr>
          <a:xfrm>
            <a:off x="7699248" y="1783080"/>
            <a:ext cx="3922776" cy="4114800"/>
          </a:xfrm>
          <a:prstGeom prst="rect">
            <a:avLst/>
          </a:prstGeom>
          <a:solidFill>
            <a:srgbClr val="F7ECE5"/>
          </a:solidFill>
          <a:ln/>
        </p:spPr>
      </p:sp>
      <p:sp>
        <p:nvSpPr>
          <p:cNvPr id="6" name="Shape 4"/>
          <p:cNvSpPr/>
          <p:nvPr/>
        </p:nvSpPr>
        <p:spPr>
          <a:xfrm>
            <a:off x="7699248" y="1783080"/>
            <a:ext cx="36576" cy="4114800"/>
          </a:xfrm>
          <a:prstGeom prst="rect">
            <a:avLst/>
          </a:prstGeom>
          <a:solidFill>
            <a:srgbClr val="D4896E"/>
          </a:solidFill>
          <a:ln/>
        </p:spPr>
      </p:sp>
      <p:sp>
        <p:nvSpPr>
          <p:cNvPr id="7" name="Text 5"/>
          <p:cNvSpPr/>
          <p:nvPr/>
        </p:nvSpPr>
        <p:spPr>
          <a:xfrm>
            <a:off x="7955280" y="2011680"/>
            <a:ext cx="3465576" cy="457200"/>
          </a:xfrm>
          <a:prstGeom prst="rect">
            <a:avLst/>
          </a:prstGeom>
          <a:noFill/>
          <a:ln/>
        </p:spPr>
        <p:txBody>
          <a:bodyPr wrap="square" lIns="0" tIns="0" rIns="0" bIns="0" rtlCol="0" anchor="ctr"/>
          <a:lstStyle/>
          <a:p>
            <a:pPr indent="0" marL="0">
              <a:buNone/>
            </a:pPr>
            <a:r>
              <a:rPr lang="en-US" sz="1400" b="1" dirty="0">
                <a:solidFill>
                  <a:srgbClr val="0B2D4A"/>
                </a:solidFill>
                <a:latin typeface="Arial" pitchFamily="34" charset="0"/>
                <a:ea typeface="Arial" pitchFamily="34" charset="-122"/>
                <a:cs typeface="Arial" pitchFamily="34" charset="-120"/>
              </a:rPr>
              <a:t>The big one to watch</a:t>
            </a:r>
            <a:endParaRPr lang="en-US" sz="1400" dirty="0"/>
          </a:p>
        </p:txBody>
      </p:sp>
      <p:sp>
        <p:nvSpPr>
          <p:cNvPr id="8" name="Text 6"/>
          <p:cNvSpPr/>
          <p:nvPr/>
        </p:nvSpPr>
        <p:spPr>
          <a:xfrm>
            <a:off x="7955280" y="2496312"/>
            <a:ext cx="3465576" cy="3200400"/>
          </a:xfrm>
          <a:prstGeom prst="rect">
            <a:avLst/>
          </a:prstGeom>
          <a:noFill/>
          <a:ln/>
        </p:spPr>
        <p:txBody>
          <a:bodyPr wrap="square" lIns="0" tIns="0" rIns="0" bIns="0" rtlCol="0" anchor="t"/>
          <a:lstStyle/>
          <a:p>
            <a:pPr indent="0" marL="0">
              <a:lnSpc>
                <a:spcPct val="112000"/>
              </a:lnSpc>
              <a:buNone/>
            </a:pPr>
            <a:r>
              <a:rPr lang="en-US" sz="1300" dirty="0">
                <a:solidFill>
                  <a:srgbClr val="3A5A7A"/>
                </a:solidFill>
                <a:latin typeface="Arial" pitchFamily="34" charset="0"/>
                <a:ea typeface="Arial" pitchFamily="34" charset="-122"/>
                <a:cs typeface="Arial" pitchFamily="34" charset="-120"/>
              </a:rPr>
              <a:t>Everything here is </a:t>
            </a:r>
            <a:pPr indent="0" marL="0">
              <a:lnSpc>
                <a:spcPct val="112000"/>
              </a:lnSpc>
              <a:buNone/>
            </a:pPr>
            <a:r>
              <a:rPr lang="en-US" sz="1300" i="1" dirty="0">
                <a:solidFill>
                  <a:srgbClr val="3A5A7A"/>
                </a:solidFill>
                <a:latin typeface="Arial" pitchFamily="34" charset="0"/>
                <a:ea typeface="Arial" pitchFamily="34" charset="-122"/>
                <a:cs typeface="Arial" pitchFamily="34" charset="-120"/>
              </a:rPr>
              <a:t>organic</a:t>
            </a:r>
            <a:pPr indent="0" marL="0">
              <a:lnSpc>
                <a:spcPct val="112000"/>
              </a:lnSpc>
              <a:buNone/>
            </a:pPr>
            <a:r>
              <a:rPr lang="en-US" sz="1300" dirty="0">
                <a:solidFill>
                  <a:srgbClr val="3A5A7A"/>
                </a:solidFill>
                <a:latin typeface="Arial" pitchFamily="34" charset="0"/>
                <a:ea typeface="Arial" pitchFamily="34" charset="-122"/>
                <a:cs typeface="Arial" pitchFamily="34" charset="-120"/>
              </a:rPr>
              <a:t> oLLM. Paid LLM advertising (pLLM) wasn't live during the study and could redefine the channel's economics — the single most important next question.</a:t>
            </a:r>
            <a:endParaRPr lang="en-US" sz="1300" dirty="0"/>
          </a:p>
        </p:txBody>
      </p:sp>
      <p:sp>
        <p:nvSpPr>
          <p:cNvPr id="9" name="Shape 7"/>
          <p:cNvSpPr/>
          <p:nvPr/>
        </p:nvSpPr>
        <p:spPr>
          <a:xfrm>
            <a:off x="566928" y="6382512"/>
            <a:ext cx="11055096" cy="0"/>
          </a:xfrm>
          <a:prstGeom prst="line">
            <a:avLst/>
          </a:prstGeom>
          <a:noFill/>
          <a:ln w="6350">
            <a:solidFill>
              <a:srgbClr val="D7DEE5"/>
            </a:solidFill>
            <a:prstDash val="solid"/>
          </a:ln>
        </p:spPr>
      </p:sp>
      <p:sp>
        <p:nvSpPr>
          <p:cNvPr id="10" name="Text 8"/>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 · </a:t>
            </a:r>
            <a:pPr algn="l" indent="0" marL="0">
              <a:buNone/>
            </a:pPr>
            <a:r>
              <a:rPr lang="en-US" sz="900" u="none" dirty="0">
                <a:solidFill>
                  <a:srgbClr val="A85F43"/>
                </a:solidFill>
                <a:latin typeface="Arial" pitchFamily="34" charset="0"/>
                <a:ea typeface="Arial" pitchFamily="34" charset="-122"/>
                <a:cs typeface="Arial" pitchFamily="34" charset="-120"/>
                <a:hlinkClick r:id="rId1" invalidUrl="" action="" tgtFrame="" tooltip="" history="1" highlightClick="0" endSnd="0">
                  <a:extLst>
                    <a:ext uri="{A12FA001-AC4F-418D-AE19-62706E023703}">
                      <ahyp:hlinkClr xmlns:ahyp="http://schemas.microsoft.com/office/drawing/2018/hyperlinkcolor" val="tx"/>
                    </a:ext>
                  </a:extLst>
                </a:hlinkClick>
              </a:rPr>
              <a:t>organicllm.org</a:t>
            </a:r>
            <a:endParaRPr lang="en-US" sz="900" dirty="0"/>
          </a:p>
        </p:txBody>
      </p:sp>
      <p:sp>
        <p:nvSpPr>
          <p:cNvPr id="11" name="Text 9"/>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82</a:t>
            </a:r>
            <a:endParaRPr lang="en-US" sz="900"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name="Slide 83">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APPENDIX · FOR INSTRUCTORS</a:t>
            </a:r>
            <a:endParaRPr lang="en-US" sz="1100" dirty="0"/>
          </a:p>
        </p:txBody>
      </p:sp>
      <p:sp>
        <p:nvSpPr>
          <p:cNvPr id="3" name="Text 1"/>
          <p:cNvSpPr/>
          <p:nvPr/>
        </p:nvSpPr>
        <p:spPr>
          <a:xfrm>
            <a:off x="566928" y="676656"/>
            <a:ext cx="11055096" cy="8686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Key sources used in the framing</a:t>
            </a:r>
            <a:endParaRPr lang="en-US" sz="3000" dirty="0"/>
          </a:p>
        </p:txBody>
      </p:sp>
      <p:sp>
        <p:nvSpPr>
          <p:cNvPr id="4" name="Text 2"/>
          <p:cNvSpPr/>
          <p:nvPr/>
        </p:nvSpPr>
        <p:spPr>
          <a:xfrm>
            <a:off x="566928" y="1783080"/>
            <a:ext cx="11055096" cy="4206240"/>
          </a:xfrm>
          <a:prstGeom prst="rect">
            <a:avLst/>
          </a:prstGeom>
          <a:noFill/>
          <a:ln/>
        </p:spPr>
        <p:txBody>
          <a:bodyPr wrap="square" rtlCol="0" anchor="t"/>
          <a:lstStyle/>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Industry signals cited: ThoughtMetric (2025), Seer Interactive (2025), Semrush (2025), Adobe (2025), SALT (2025).</a:t>
            </a:r>
            <a:endParaRPr lang="en-US" sz="1600" dirty="0"/>
          </a:p>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Consumer &amp; adoption evidence: Chatterji et al. (2025, 'How People Use ChatGPT'); Foroughi et al. (2025); Yang et al. (2025, Perplexity agents).</a:t>
            </a:r>
            <a:endParaRPr lang="en-US" sz="1600" dirty="0"/>
          </a:p>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Channel &amp; attribution: Berman (2018); Li &amp; Kannan (2014); Haan, Wiesel &amp; Pauwels (2016).</a:t>
            </a:r>
            <a:endParaRPr lang="en-US" sz="1600" dirty="0"/>
          </a:p>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Platform monetization: Hermann, Puntoni &amp; Schweidel (2025).</a:t>
            </a:r>
            <a:endParaRPr lang="en-US" sz="1600" dirty="0"/>
          </a:p>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Full reference list: see the paper.</a:t>
            </a:r>
            <a:endParaRPr lang="en-US" sz="1600" dirty="0"/>
          </a:p>
        </p:txBody>
      </p:sp>
      <p:sp>
        <p:nvSpPr>
          <p:cNvPr id="5" name="Shape 3"/>
          <p:cNvSpPr/>
          <p:nvPr/>
        </p:nvSpPr>
        <p:spPr>
          <a:xfrm>
            <a:off x="566928" y="6382512"/>
            <a:ext cx="11055096" cy="0"/>
          </a:xfrm>
          <a:prstGeom prst="line">
            <a:avLst/>
          </a:prstGeom>
          <a:noFill/>
          <a:ln w="6350">
            <a:solidFill>
              <a:srgbClr val="D7DEE5"/>
            </a:solidFill>
            <a:prstDash val="solid"/>
          </a:ln>
        </p:spPr>
      </p:sp>
      <p:sp>
        <p:nvSpPr>
          <p:cNvPr id="6" name="Text 4"/>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 · </a:t>
            </a:r>
            <a:pPr algn="l" indent="0" marL="0">
              <a:buNone/>
            </a:pPr>
            <a:r>
              <a:rPr lang="en-US" sz="900" u="none" dirty="0">
                <a:solidFill>
                  <a:srgbClr val="A85F43"/>
                </a:solidFill>
                <a:latin typeface="Arial" pitchFamily="34" charset="0"/>
                <a:ea typeface="Arial" pitchFamily="34" charset="-122"/>
                <a:cs typeface="Arial" pitchFamily="34" charset="-120"/>
                <a:hlinkClick r:id="rId1" invalidUrl="" action="" tgtFrame="" tooltip="" history="1" highlightClick="0" endSnd="0">
                  <a:extLst>
                    <a:ext uri="{A12FA001-AC4F-418D-AE19-62706E023703}">
                      <ahyp:hlinkClr xmlns:ahyp="http://schemas.microsoft.com/office/drawing/2018/hyperlinkcolor" val="tx"/>
                    </a:ext>
                  </a:extLst>
                </a:hlinkClick>
              </a:rPr>
              <a:t>organicllm.org</a:t>
            </a:r>
            <a:endParaRPr lang="en-US" sz="900" dirty="0"/>
          </a:p>
        </p:txBody>
      </p:sp>
      <p:sp>
        <p:nvSpPr>
          <p:cNvPr id="7" name="Text 5"/>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83</a:t>
            </a:r>
            <a:endParaRPr lang="en-US" sz="9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SECTION 1 · A NEW CHANNEL</a:t>
            </a:r>
            <a:endParaRPr lang="en-US" sz="1100" dirty="0"/>
          </a:p>
        </p:txBody>
      </p:sp>
      <p:sp>
        <p:nvSpPr>
          <p:cNvPr id="3" name="Text 1"/>
          <p:cNvSpPr/>
          <p:nvPr/>
        </p:nvSpPr>
        <p:spPr>
          <a:xfrm>
            <a:off x="566928" y="676656"/>
            <a:ext cx="11055096" cy="6400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The study design, in one picture</a:t>
            </a:r>
            <a:endParaRPr lang="en-US" sz="3000" dirty="0"/>
          </a:p>
        </p:txBody>
      </p:sp>
      <p:sp>
        <p:nvSpPr>
          <p:cNvPr id="4" name="Text 2"/>
          <p:cNvSpPr/>
          <p:nvPr/>
        </p:nvSpPr>
        <p:spPr>
          <a:xfrm>
            <a:off x="566928" y="1335024"/>
            <a:ext cx="11055096" cy="457200"/>
          </a:xfrm>
          <a:prstGeom prst="rect">
            <a:avLst/>
          </a:prstGeom>
          <a:noFill/>
          <a:ln/>
        </p:spPr>
        <p:txBody>
          <a:bodyPr wrap="square" lIns="0" tIns="0" rIns="0" bIns="0" rtlCol="0" anchor="ctr"/>
          <a:lstStyle/>
          <a:p>
            <a:pPr indent="0" marL="0">
              <a:buNone/>
            </a:pPr>
            <a:r>
              <a:rPr lang="en-US" sz="1350" b="1" dirty="0">
                <a:solidFill>
                  <a:srgbClr val="A85F43"/>
                </a:solidFill>
                <a:latin typeface="Arial" pitchFamily="34" charset="0"/>
                <a:ea typeface="Arial" pitchFamily="34" charset="-122"/>
                <a:cs typeface="Arial" pitchFamily="34" charset="-120"/>
              </a:rPr>
              <a:t>Takeaway:  </a:t>
            </a:r>
            <a:pPr indent="0" marL="0">
              <a:buNone/>
            </a:pPr>
            <a:r>
              <a:rPr lang="en-US" sz="1350" dirty="0">
                <a:solidFill>
                  <a:srgbClr val="0B2D4A"/>
                </a:solidFill>
                <a:latin typeface="Arial" pitchFamily="34" charset="0"/>
                <a:ea typeface="Arial" pitchFamily="34" charset="-122"/>
                <a:cs typeface="Arial" pitchFamily="34" charset="-120"/>
              </a:rPr>
              <a:t>Compare oLLM to each traditional channel on financial and engagement metrics — then ask how the gaps move over time and across different websites.</a:t>
            </a:r>
            <a:endParaRPr lang="en-US" sz="1350" dirty="0"/>
          </a:p>
        </p:txBody>
      </p:sp>
      <p:pic>
        <p:nvPicPr>
          <p:cNvPr id="5" name="Image 0" descr="/home/ubuntu/ollm-teaching-deck/assets/figures/Kaiser_Schulze_oLLM_fig_2.png">    </p:cNvPr>
          <p:cNvPicPr>
            <a:picLocks noChangeAspect="1"/>
          </p:cNvPicPr>
          <p:nvPr/>
        </p:nvPicPr>
        <p:blipFill>
          <a:blip r:embed="rId1"/>
          <a:stretch>
            <a:fillRect/>
          </a:stretch>
        </p:blipFill>
        <p:spPr>
          <a:xfrm>
            <a:off x="1494130" y="1828800"/>
            <a:ext cx="9200693" cy="3922776"/>
          </a:xfrm>
          <a:prstGeom prst="rect">
            <a:avLst/>
          </a:prstGeom>
        </p:spPr>
      </p:pic>
      <p:sp>
        <p:nvSpPr>
          <p:cNvPr id="6" name="Text 3"/>
          <p:cNvSpPr/>
          <p:nvPr/>
        </p:nvSpPr>
        <p:spPr>
          <a:xfrm>
            <a:off x="566928" y="5797296"/>
            <a:ext cx="11055096" cy="457200"/>
          </a:xfrm>
          <a:prstGeom prst="rect">
            <a:avLst/>
          </a:prstGeom>
          <a:noFill/>
          <a:ln/>
        </p:spPr>
        <p:txBody>
          <a:bodyPr wrap="square" lIns="0" tIns="0" rIns="0" bIns="0" rtlCol="0" anchor="ctr"/>
          <a:lstStyle/>
          <a:p>
            <a:pPr algn="ctr" indent="0" marL="0">
              <a:buNone/>
            </a:pPr>
            <a:r>
              <a:rPr lang="en-US" sz="1050" i="1" dirty="0">
                <a:solidFill>
                  <a:srgbClr val="3A5A7A"/>
                </a:solidFill>
                <a:latin typeface="Arial" pitchFamily="34" charset="0"/>
                <a:ea typeface="Arial" pitchFamily="34" charset="-122"/>
                <a:cs typeface="Arial" pitchFamily="34" charset="-120"/>
              </a:rPr>
              <a:t>Figure 2. Conceptual model.</a:t>
            </a:r>
            <a:endParaRPr lang="en-US" sz="1050" dirty="0"/>
          </a:p>
        </p:txBody>
      </p:sp>
      <p:sp>
        <p:nvSpPr>
          <p:cNvPr id="7" name="Shape 4"/>
          <p:cNvSpPr/>
          <p:nvPr/>
        </p:nvSpPr>
        <p:spPr>
          <a:xfrm>
            <a:off x="566928" y="6382512"/>
            <a:ext cx="11055096" cy="0"/>
          </a:xfrm>
          <a:prstGeom prst="line">
            <a:avLst/>
          </a:prstGeom>
          <a:noFill/>
          <a:ln w="6350">
            <a:solidFill>
              <a:srgbClr val="D7DEE5"/>
            </a:solidFill>
            <a:prstDash val="solid"/>
          </a:ln>
        </p:spPr>
      </p:sp>
      <p:sp>
        <p:nvSpPr>
          <p:cNvPr id="8" name="Text 5"/>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 · </a:t>
            </a:r>
            <a:pPr algn="l" indent="0" marL="0">
              <a:buNone/>
            </a:pPr>
            <a:r>
              <a:rPr lang="en-US" sz="900" u="none" dirty="0">
                <a:solidFill>
                  <a:srgbClr val="A85F43"/>
                </a:solidFill>
                <a:latin typeface="Arial" pitchFamily="34" charset="0"/>
                <a:ea typeface="Arial" pitchFamily="34" charset="-122"/>
                <a:cs typeface="Arial" pitchFamily="34" charset="-120"/>
                <a:hlinkClick r:id="rId2" invalidUrl="" action="" tgtFrame="" tooltip="" history="1" highlightClick="0" endSnd="0">
                  <a:extLst>
                    <a:ext uri="{A12FA001-AC4F-418D-AE19-62706E023703}">
                      <ahyp:hlinkClr xmlns:ahyp="http://schemas.microsoft.com/office/drawing/2018/hyperlinkcolor" val="tx"/>
                    </a:ext>
                  </a:extLst>
                </a:hlinkClick>
              </a:rPr>
              <a:t>organicllm.org</a:t>
            </a:r>
            <a:endParaRPr lang="en-US" sz="900" dirty="0"/>
          </a:p>
        </p:txBody>
      </p:sp>
      <p:sp>
        <p:nvSpPr>
          <p:cNvPr id="9" name="Text 6"/>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9</a:t>
            </a:r>
            <a:endParaRPr lang="en-US" sz="9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83</Slides>
  <Notes>83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83</vt:i4>
      </vt:variant>
    </vt:vector>
  </HeadingPairs>
  <TitlesOfParts>
    <vt:vector size="86"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vector>
  </TitlesOfParts>
  <Company>customer-strategy.de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Organic LLM Traffic in E-Commerce — Teaching Deck</dc:title>
  <dc:subject>PptxGenJS Presentation</dc:subject>
  <dc:creator>Maximilian Kaiser; Christian Schulze</dc:creator>
  <cp:lastModifiedBy>Maximilian Kaiser; Christian Schulze</cp:lastModifiedBy>
  <cp:revision>1</cp:revision>
  <dcterms:created xsi:type="dcterms:W3CDTF">2026-06-10T13:48:55Z</dcterms:created>
  <dcterms:modified xsi:type="dcterms:W3CDTF">2026-06-10T13:48:55Z</dcterms:modified>
</cp:coreProperties>
</file>