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slideMasters/slideMaster77.xml" ContentType="application/vnd.openxmlformats-officedocument.presentationml.slideMaster+xml"/>
  <Override PartName="/ppt/slides/slide77.xml" ContentType="application/vnd.openxmlformats-officedocument.presentationml.slide+xml"/>
  <Override PartName="/ppt/slideMasters/slideMaster78.xml" ContentType="application/vnd.openxmlformats-officedocument.presentationml.slideMaster+xml"/>
  <Override PartName="/ppt/slides/slide78.xml" ContentType="application/vnd.openxmlformats-officedocument.presentationml.slide+xml"/>
  <Override PartName="/ppt/slideMasters/slideMaster79.xml" ContentType="application/vnd.openxmlformats-officedocument.presentationml.slideMaster+xml"/>
  <Override PartName="/ppt/slides/slide79.xml" ContentType="application/vnd.openxmlformats-officedocument.presentationml.slide+xml"/>
  <Override PartName="/ppt/slideMasters/slideMaster80.xml" ContentType="application/vnd.openxmlformats-officedocument.presentationml.slideMaster+xml"/>
  <Override PartName="/ppt/slides/slide80.xml" ContentType="application/vnd.openxmlformats-officedocument.presentationml.slide+xml"/>
  <Override PartName="/ppt/slideMasters/slideMaster81.xml" ContentType="application/vnd.openxmlformats-officedocument.presentationml.slideMaster+xml"/>
  <Override PartName="/ppt/slides/slide81.xml" ContentType="application/vnd.openxmlformats-officedocument.presentationml.slide+xml"/>
  <Override PartName="/ppt/slideMasters/slideMaster82.xml" ContentType="application/vnd.openxmlformats-officedocument.presentationml.slideMaster+xml"/>
  <Override PartName="/ppt/slides/slide82.xml" ContentType="application/vnd.openxmlformats-officedocument.presentationml.slide+xml"/>
  <Override PartName="/ppt/slideMasters/slideMaster83.xml" ContentType="application/vnd.openxmlformats-officedocument.presentationml.slideMaster+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notesMasterIdLst>
    <p:notesMasterId r:id="rId85"/>
  </p:notesMasterIdLst>
  <p:sldSz cx="12188952" cy="6858000"/>
  <p:notesSz cx="6858000" cy="12188952"/>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deck teaches the main findings of Kaiser &amp; Schulze, "ChatGPT Referrals to E-Commerce Websites," forthcoming in Marketing Science. It is built for an advanced audience (MBA / master's / doctoral, or executives comfortable with regression evidence) and covers the full paper — the main body (Sections 1–7) and the online appendix. Set up the spine now: organic LLM traffic is a genuinely NEW channel (it appeared in August 2024), it is still TINY, and one year in it beats only one traditional channel on conversion. The interesting story is the trajectory and the heterogeneity. All figures are the authors' own, reproduced from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the contribution and the stakes. The scale and the first-party nature of the data are the credibility anchors: this is what actually happened on 973 real stores, not a survey of intentions. Flag the 'empirics-first' stance so students calibrate expectations: the payoff is a reliable benchmark and a set of testable mechanisms, not a single causal estimate. The 'consumer welfare' stake is grounded in the search-cost / decision-quality economics literature (Lynch &amp; Ariely 2000; Dinerstein et al. 2018; Ellison &amp; Ellison 2009): cheaper search and better matching can raise welfare, while recommendation bias or reduced exploration can lower it — a good angle for an economics or strategy audience.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earns the right to the results. The key idea: oLLM is so sparse that naive averages mislead, so the modeling choices are load-bearing, not a technicality.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most important framing number: oLLM is under 0.2% of sessions — about 200 times smaller than Google organic search. Whatever we find about quality, the VOLUME is tiny today. ChatGPT dominates the channel (&gt;90% of LLM sessions), which is why the main analysis is ChatGPT-only. Teaching point: a channel can be strategically important long before it is large.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 and credibility. First-party Google Analytics from 973 e-commerce sites, ~$20B annual revenue, global coverage. Over 50,000 oLLM transactions is a lot in absolute terms — but note the contrast with 164.9M traditional transactions. That ratio IS the &lt;0.2% story. Why three windows? 12 months has the most history but includes launch idiosyncrasies; 3 months is the most recent stable period but fewer observations; the 6-month window is the main analysis, with everything replicated across the others. Weekly aggregation is used because daily data are too sparse for oLLM. On provenance: the data is first-party Google Analytics provided by Grips Intelligence (a market-intelligence firm; the first author is affiliated — see the slide 2 disclosure). Its representativeness was benchmarked in prior published work (Aridor et al. 2025) against Similarweb, Shopify Quarterly Reports and the US E-Commerce Census — the answer to 'is this proprietary panel representative?'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students read the LOG scale — each gridline is 10×. The red oLLM line climbs steeply from launch through early 2025, then flattens. Two takeaways: the early growth was real, but volume has since STAGNATED, and even at its peak it is orders of magnitude below every traditional channel. This plateau matters later: it tempers the 'just wait, volume will explode' assumption — the channel is young and could still grow, but the early-2025 stagnation is real — and it motivates the platform initiatives (instant checkout, ads) discussed at the end.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Justify the ChatGPT-only design. ChatGPT is over 90% of observed LLM sessions; the others (Perplexity 4.1%, Gemini 2.6%, Copilot 2.1%, Deepseek 0.07%, Grok 0.02%) are negligible. Pre-empt the obvious question: 'what about the other assistants?' The paper re-runs everything with all platforms folded into oLLM (the 'ChatGPT plus other LLMs' robustness check in Table 4) and with ChatGPT mobile-app traffic added — results are unchanged.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oLLM's 4.1M sessions next to paid search's 1.5 BILLION. Even the smallest traditional channel here (affiliate, 42.5M) is ~10× oLLM. Note the 'Obs' column: oLLM still has 30,232 modeled cells, enough to estimate effects precisely once you handle the sparsity — which is the next two slides.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six metrics. The trio CR / AOV / RPS is the financial core; RPS is the one to watch because it folds conversion and basket size into a single value-of-a-session number. Stress the CR–AOV confound: cheap items convert more easily, so a channel can win on CR yet lose on AOV. That confound is exactly what shows up in oLLM's trajectory later.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methods linchpin. With a median cell of zero transactions, a simple average of conversion rates is mostly noise and gives oLLM a wildly pessimistic (or, with the wrong filters, optimistic) number. Tell students: this is not academic fussiness. The next slide's model exists precisely so the comparison is fair, and it's why the paper's conclusions differ from splashy industry case studies.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light unless the audience wants depth. The one thing to convey: every result is a difference VERSUS oLLM, after netting out which website, device, and month the session came from. Quasibinomial for the rate metrics (CR, BR) because they're bounded proportions with overdispersion; weighted linear for the dollar/engagement metrics so big stable sites don't swamp the estimate and tiny noisy cells don't either. The α(channel) terms are what every forest plot shows.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Maximilian Kaiser is at the University of Hamburg and Grips Intelligence (the market-intelligence firm that provided the proprietary first-party data). Christian Schulze is at Frankfurt School of Finance &amp; Management. The paper is forthcoming in Marketing Science; the SSRN preprint is freely downloadable and was a top-download paper on SSRN in 2025. Disclosure worth stating to students: the data came from Grips Intelligence, but the firm had no role in the research questions, analysis, or interpretation, and does not benefit from making any platform look better or worse. Encourage students to read the open preprint and connect with the authors.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payoff section. Lead with the sparsity artifact (model-free), then the regression results metric by metric, then the one-line positioning takeaway.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'before' picture. The model-free distribution puts oLLM at the bottom — but recall the median oLLM cell has zero transactions, so this view is dominated by noise and website mix. The paper shows the same misleading pattern for AOV/RPS (Fig 6) and engagement (Figs 7–8); we show CR as the representative case. The very next slide is the 'after' — the regression that adjusts for sparsity and website heterogeneity. The contrast between the two is the methodological heart of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results table — keep it on screen while you walk the figures. Reading guide: for CR and RPS, a positive number means the channel beats oLLM; for bounce rate, a NEGATIVE number is better (fewer bounces). Notice paid social is the only channel with a negative CR coefficient (−0.760) — i.e., oLLM beats it. Organic search is the smallest positive (0.121). And four AOV coefficients are not significant, which is why the AOV story is 'weak signal.' The next five slides take these column by column.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headline result. Each dot is a channel's CR gap versus oLLM (red line), with website/device/month fixed effects. Paid social is the ONLY channel below oLLM (−0.760, ~53% lower conversion likelihood). Organic search is barely above (+0.121, ~13%). Affiliate is highest (+0.621, ~86%). Contrast with Figure 5: the regression dramatically NARROWS the apparent gaps. Don't quote the model-free numbers as the result — this is the result.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value is where oLLM looks LEAST bad — but mostly because the estimates are imprecise (wide confidence intervals). Only affiliate, direct, email, and referral are significantly above oLLM; the rest, including organic and paid search, are statistically tied with it. So 'oLLM has low order values' is a weaker claim than 'oLLM has low conversion rates.' Keep this in mind — the AOV story gets sharper and more interesting in the temporal and heterogeneity sections.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RPS is the bottom line — it folds conversion and basket size into the value of a visit. Tighter confidence intervals here than for AOV. The ranking mirrors CR: oLLM above paid social only, below everyone else, with organic search again the closest competitor. This is the number an advertiser would care about most: today, a session from oLLM is worth less than a session from any traditional channel except paid social.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engagement metric where oLLM looks good. When someone clicks an LLM-provided link, the destination tends to be relevant — they don't immediately bounce. Only organic and paid search (which are explicitly optimized for low bounce) beat oLLM here; e.g., email has ~20% higher bounce than oLLM, organic search ~13% lower. Interpretation: oLLM sends relevant clicks. The catch is what happens AFTER the click — the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Completes the engagement picture. Low bounce but FEW page views and middling time-on-site suggests a highly task-oriented visit: users arrive with intent, look at the target page, and don't browse much. This 'low bounce, shallow browse' signature recurs in the reconciliation with industry reports and supports the proficiency story: people increasingly use oLLM for targeted, decided purchases rather than open-ended exploration.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Synthesis of the cross-section. The clean one-liner: one year after launch, oLLM is a second-from-bottom channel on the money metrics, beating only paid social. Its one relative strength is bounce rate. Resist the hype: the industry case studies claiming oLLM crushes search do not survive a large, representative sample once the data are modeled properly. The good news is in the next two sections — the trajectory and the heterogeneity.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but important section: the headline finding isn't an artifact of one modeling choice. The only soft spot is the oLLM-vs-organic-search gap.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orientation for the instructor. Emphasize the modularity: you can teach the 25-minute version (Sections 1, 3, 7), the full main-body version (add methods, robustness, temporal, heterogeneity), or the complete version including the appendix. Tell students up front that the speaker notes contain the precise coefficients — the slides keep the on-screen numbers light.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robustness menu. The point to make: the CR model's fit (pseudo-R² ~0.74) is remarkably stable across wildly different sample sizes and choices — daily vs monthly aggregation, minimum-session filters, winsorizing, top-25% subsets, adding other LLMs or app traffic, and 3/6/12-month windows. This is how you defend a descriptive finding: not one clever spec, but the same answer under a dozen reasonable alternatives.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as a stability plot: each channel's CR gap versus oLLM, shown for every specification. The bands are tight and on the same side of the line for seven of eight channels. Be honest about the exception: oLLM vs organic search is close enough that in five specifications the difference isn't significant, and in the min-1,000-sessions spec it even flips sign (not significantly). So 'oLLM is roughly on par with organic search on conversion' is a defensible nuance — and it foreshadows the heterogeneity results where oLLM sometimes BEATS organic search.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trajectory section. Key signature to establish: conversion rate rising, order value falling, revenue per session up only modestly.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the question and set expectations on the projections. The honest framing: these are not forecasts. They answer 'how fast would oLLM have to keep improving to catch the next channel?' — which is more useful than a point prediction for a 12-month-old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encouraging trend. oLLM's conversion rate rises across the year from near zero toward the traditional band, while the incumbents are flat apart from the holiday spike. Watch the red line cross above the magenta paid-social line mid-period. This is the 'improving channel' evidence — but pair it immediately with the next slide, because conversion isn't the whole story.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catch. oLLM's order values are wildly volatile early (tiny sample, big swings) and then settle on a DOWNWARD path, ending near the bottom of the pack. This raises the question the paper takes seriously: is the conversion-rate 'improvement' partly an artifact of people buying cheaper things through oLLM? The honest answer is that rising CR and falling AOV are both real and partly offsetting.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of the two opposing trends. RPS (the value of a session) does improve for oLLM, but modestly, because the rising conversion rate is partly cancelled by falling order values. It's still at the bottom of the pack, above paid social. So the one-line trajectory is: 'getting better, but slowly, and in a lopsided way.' The projections quantify how slowly.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there are four lines per projection. A young series can be fit by an optimistic exponential or a conservative saturating curve, and they diverge fast when extrapolated. Rather than pick one, the authors show all four and only draw conclusions where they converge. This is a transferable research-methods lesson: when extrapolation is unavoidable, bracket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convergence question, answered. In three of four models oLLM's conversion rate rises toward organic search (the next-best channel) but doesn't catch it within a year; only the aggressive linear/logit model has it overtaking. Bottom line for students: oLLM is closing the conversion gap, and under optimistic assumptions could match organic search — but that's the best case, not the base case.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brake. Every model projects oLLM's order value continuing to fall away from the pack. So even as conversion converges, the basket-size gap widens — and the two partly cancel in revenue terms. This is the quantitative version of 'higher conversion but lower order value,' and it's the thread that ties to the mechanism in the next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paper in one slide. Two patterns. First, a cross-sectional snapshot: oLLM is a second-from-bottom channel today. Second, a trajectory: it is improving, but in a specific lopsided way (more conversions, smaller baskets). Promise students that the rest of the deck earns these two claims with data, and that the 'why' — growing consumer proficiency — falls out of the evidence rather than being assumed.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projection on the metric that matters most. RPS rises, but parity with the next-best channel (organic search) only happens in the most optimistic scenario; the conservative models keep oLLM below it through the horizon. So the measured, defensible claim is: oLLM is on an improving path, but 'catching up' on the value of a session within a year requires the rosy assumptions.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and hand off to the heterogeneity section. The key move: the very same fingerprint (more conversions, smaller baskets) shows up BOTH over time and across audiences with different proficiency. Two independent views agreeing is what makes the mechanism story credible.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strategically useful section. Descriptive, not causal — but it tells retailers where oLLM pays off today and points to the mechanism behind the trajectory.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the two mechanisms and the caveat. Usefulness: oLLM should shine where decisions are hard (synthesis, comparison) and add little for simple buys. Proficiency: as people learn to shop with LLMs, outcomes should improve. Stress the design limitation: these are between-website comparisons, so they're suggestive, not causal. That honesty is part of the teaching value.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complexity split. The 4.6× difference in oLLM traffic SHARE (before we even look at conversion) is itself evidence for the usefulness hypothesis: people already gravitate to oLLM more for complex categories. Note the proxy is at the website-category level, rated by three different LLMs to reduce idiosyncrasy. The next three slides show conversion, order value, and revenue per session under this split.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striking heterogeneity result. Read the green markers (high-complexity sites): direct, organic search, email, and referral sit to the LEFT of the oLLM line — meaning oLLM out-converts them where products are complex. The blue markers (simple products) are all to the right — oLLM trails everyone. This is the strategic punchline for retailers: for considered, complex purchases, oLLM is already a genuinely competitive conversion channel.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value also improves for oLLM in complex categories — the gaps versus other channels narrow. This fits the usefulness story: for big, considered purchases, oLLM both converts and carries reasonable basket value. Flag the tension to revisit: complexity NARROWS the AOV gap, whereas time and proficiency WIDEN it. Don't paper over that — it's a genuine open question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value-per-session view of the complexity split. On complex-product sites, oLLM's RPS approaches organic and paid search — the closest oLLM gets to the strong channels anywhere in the study. Together, Figures 21–23 make the cleanest practical claim in the paper: oLLM is a high-intent complement to search for complex, considered purchases, today, not someday.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oversell the complexity result. Two honest caveats: (1) it points the opposite way to the proficiency/temporal AOV evidence, so the AOV story is genuinely unsettled; (2) 'conversion' isn't identical across categories — a finance site's conversion (open an account) differs from apparel (checkout), so some of the split is conversion-type, not LLM usefulness per se. The teaching hook turns this into a strategy discussion about where GEO investment pays off first.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proficiency split with two proxies. Again, before looking at conversion, the traffic SHARE already moves a lot: 3.8× more oLLM on technophile-heavy sites, 5.5× more on younger-skewing sites. Proficient and younger audiences are simply using oLLM more. Set up the key question: among those proficient audiences, does oLLM also PERFORM better? The next three slides answer it — and reveal the mechanism.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Roadmap: define oLLM, place it among the eight traditional channels, and set up the central tension — strong reasons it could OUT-perform search, equally strong reasons it could UNDER-perform. The empirics will adjudicate.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Conversion under the proficiency split. In both the technophile and younger-visitor cuts, oLLM's conversion rate rises enough to surpass organic search — the channel it merely tied with on average. Message: oLLM's 'weak conversion' is partly an adoption-stage effect. Where users are fluent, it already converts at search-competitive rates. But watch order value —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crucial counterpoint. Exactly where conversion improves (proficient audiences), order value gets WORSE relative to other channels. So proficiency buys more conversions but smaller baskets. This is the same rising-CR/falling-AOV signature as the time trend — now in the cross-section. Two independent cuts of the data showing the same lopsided pattern is the heart of the mechanism argument.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value-per-session view of the proficiency split. The rising conversion and falling order value partly offset, so RPS improvements are real but mixed across channels. The consistent story across Figures 24–26: proficiency clearly helps conversion, hurts basket size, and nets out to a modest value gain — exactly mirroring the temporal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synthesis of the whole heterogeneity section, and arguably the paper's most important inference. Because the identical pattern (more conversions, smaller baskets) shows up both as the channel ages AND as you move toward more-proficient audiences, the most parsimonious explanation is growing consumer proficiency. Offer the two sub-mechanisms: targeting (fluent users buy exactly what they need, less exploratory add-on buying) and price transparency (LLMs surface cheaper alternatives). Both are testable in future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the plane. Synthesize the two patterns, translate to action for retailers and platforms, flag the paid-ads wildcard, and be honest about limitations.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Translate the research into a retailer playbook. The actionable split: complex/considered categories should invest now in being recommended and linked by LLMs (GEO); simple/routine categories should monitor but not over-invest. Tie back to Figures 21–23: this isn't a hunch, it's where the data already show oLLM competing.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forward-looking implication. Platforms are attacking oLLM's exact weak spot (routine purchases) with checkout and agents. And the elephant: paid placements. The study window predates ChatGPT ads, so everything here is the organic baseline. Leave students with the open strategic question: will pLLM make the channel bigger and more commercial, or will ads degrade the trust that currently makes oLLM clicks high-quality?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upfront about limits — it strengthens the credible parts. The most important one is attribution: last-click almost certainly UNDERSTATES oLLM, because inspiration that happens in the chat but converts later elsewhere is credited to the other channel. Good discussion prompt: design a study that would measure oLLM's true upper-funnel contribution (answer: multi-touch attribution or a website-level experiment).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recap slide. If students remember five things, these are them. Note the deliberate balance: neither 'AI is overhyped' nor 'AI changes everything,' but a calibrated read — a real, improving, still-small channel that already works in specific niches. End by pointing to the open questions (paid ads, causal attribution, the AOV puzzle) as research and strategy opportunities.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appendix is reference material for the most advanced audiences (doctoral, methods-focused) or for answering the questions that always come up. It is optional — the main deck (Sections 1–7) stands on its own. Highlights to point people to: the full category coverage (Appendix A — including B2B), and the reconciliation with the hyped industry reports (Appendix 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definition first. A user asks ChatGPT for, say, an espresso machine; ChatGPT returns a comparison and clickable retailer links. When the user clicks through to a shop, that visit is 'organic LLM traffic' (oLLM). Two things to stress: (1) during the study window these links were fully ORGANIC — not ads, not advertiser-driven. (2) This is the LAST-CLICK touch; the research the user may have done earlier is invisible. The channel appeared in August 2024.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breadth explicit — this is the single most common misconception. The dataset is a representative cross-section of e-commerce broadly defined, not just Amazon-style retailers. The example domains are the quickest way to land the point: Boeing, Caterpillar, GE (heavy industry); LinkedIn, PayPal, FedEx, Zillow (business services); IRS, gov.uk (government). The next two slides give the full 24-category breakdown. Be clear when presenting: the named domains are SimilarWeb EXAMPLES of each category — not a claim that those specific companies are in the panel.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of the full category list — the twelve largest by traffic. Note Business &amp; Consumer Services (a B2B-heavy category) is the 3rd largest, with one of the higher oLLM shares (0.10%). Consumer Electronics and Science/Education show the highest oLLM shares here — more considered, information-heavy purchases.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completes all 24. Two things to flag: Heavy Industry &amp; Engineering (Boeing, Caterpillar, GE) is explicitly present — proof the panel isn't only retail. And Jobs &amp; Career stands out with a ~2% oLLM share, an order of magnitude above everything else, hinting at where LLM-led discovery is already mainstream.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that nails the B2B point: a 'conversion' is not always a shopping-cart checkout. For a government site it's a passport fee; for heavy industry, a replacement part; for finance, a wire or premium. It also flags an honest caveat the paper raises: because conversions aren't identical across categories, some of the product-complexity result could reflect conversion-type differences rather than LLM usefulness per se. The full 24-category version is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external validity geographically. The Americas and Europe dominate volume; Asia and Africa show the highest oLLM shares (early-adopter, mobile-first markets). 49 countries clear the 10M-session bar — this is a global panel, not a single-market study. The full country table is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precise definitions behind the six metrics. One subtlety worth saying aloud: RPS keeps zero-revenue sessions (a session that didn't convert is still informative about the channel), whereas AOV is only defined when a purchase happened. That asymmetry is why RPS, not AOV, is the cleanest 'value of a visit' summary.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estimating equation is the same for all outcomes: outcome = α(channel) + γ(website) + δ(device) + μ(month). The α(channel) terms — differences vs the oLLM baseline — are exactly the numbers plotted in every results figure. The split is about the error structure: bounded proportions (CR, BR) get quasibinomial with a dispersion term; dollar/engagement levels get weighted least squares. Keep this light unless the audience is methods-focused.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chart that defends the modeling. Under a naive square-root-of-sessions weight (a common default), the very largest websites dominate the estimate — and they're exactly the ones with the least oLLM traffic, so oLLM's signal would be drowned out. The bounded sigmoid weight (w = 1/(1+e^-z), z = standardized session count, per site) favors more precise cells, caps any one site's leverage, and avoids raw-size bias. The flatter cumulative curve is the point.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the next five figures: each is a forest plot of one metric's channel effects, repeated across all twelve robustness specifications. The reader should scan for tight, same-side bands. The honest detail: AOV is the noisiest (it has two non-significant sign flips for organic search), while RPS is rock-solid (oLLM below organic search in every spec). Counter-intuitive teaching point: the top-oLLM and top-transaction site subsets overlap only 40%, so oLLM currently skews to SMALLER sites — the opposite of the 'LLMs favor big/short-tail sources' expectation (Padilla 2025; Gholami 2026). A good discussion prompt.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weakest-signal metric. The spread is wider here, but the qualitative conclusion (AOV barely separates oLLM from search-type channels) survives. Don't over-read AOV.</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Position oLLM against the incumbents and plant the most important methodological caveat early: last-click attribution. This caveat cuts in oLLM's favor — if anything, the study UNDERSTATES oLLM's true contribution, because discovery/inspiration that happens inside the chat but converts later through another channel is credited to that other channel. Keep this in your back pocket for the limitations discussion.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cleanest robustness story. Whatever you change, oLLM's revenue-per-session sits below organic search. The big-retailer subset widens the gap (large sites are least oLLM-optimized).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oLLM's one engagement strength holds up across specs: clicks from LLM links land on relevant pages. Only organic/paid search do better.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Shallow browsing is the stable signature: users arrive decided, view the target page, and don't explore. Pairs with the low bounce to suggest 'relevant but transactional.'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Completes the engagement triad. Duration is unremarkable (middle of the pack) and stable — the interesting engagement facts are the low bounce and low page-views, not duration.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representative example of the dozen detailed tables, chosen because it answers the most common methodological question: 'what if you include the other assistants?' Folding in Perplexity, Gemini, Copilot, Deepseek and Grok leaves every coefficient essentially unchanged from the ChatGPT-only main model. The other eleven tables (aggregation, thresholds, subsets, timeframes) are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specifications behind the projection figures (18–20). The teaching point is methodological: when extrapolation is unavoidable, don't pick one curve — bracket the range. The linear model is the rosy scenario; Gompertz and Sigmoid are the disciplined ones; the paper only claims what holds across all four.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hard numbers behind the complexity story. Read the 'CR: complex' column: Direct (−0.345), Email (−0.317), Referral (−0.398) and Organic Search (−0.374) all turn negative — meaning oLLM out-converts them on complex-product sites. On simple sites (the 'CR: simple' column) every channel beats oLLM. This is the most striking heterogeneity result in the paper.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technophile-heavy audiences (the 'CR: high' column), oLLM's conversion rate surpasses organic search (−0.426) — the channel it merely ties on average. But look at the AOV columns: the gaps WIDEN with proficiency (proficient users convert more, spend less). That rising-CR/falling-AOV signature is the mechanism the paper builds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is the second proficiency proxy, and it tells the same story: on younger-skewing sites (the 'CR: younger' column), oLLM beats organic search (−0.310) and is statistically level with most other channels. The two proficiency proxies — technophile share and youth — agree, which is what makes the proficiency mechanism credible.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appendix's headline and it directly serves the deck's spine ('resist the hype'). The splashy case studies aren't fabricated — they're unrepresentative single sites plus aggregation choices that inflate a sparse channel. The gap between this paper's regression estimates and the model-free numbers (Section 3) is the same phenomenon: handle the sparsity properly and oLLM looks middling, not miraculous.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intellectual tension that motivates the paper — both columns are grounded in prior research and industry reports. Left: LLMs see more context, synthesize across dimensions, and converse — reasons to expect higher-quality traffic, and some case studies report exactly that. Right: but LLMs err, can overload users, and shopping via LLM is still a sliver of usage; other reports find oLLM WORSE. Teaching move: ask students which way they'd bet BEFORE revealing the results. The point of the paper is that cherry-picked case studies can't settle this — you need large, representative, properly modeled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theory said LLMs SHOULD beat search (richer context, synthesis, conversation). They don't yet — and this slide gives the three grounded reasons: the platforms haven't built commerce out, retailers haven't optimized (a chicken-and-egg investment trap), and consumers are still learning and verifying. The last-click point matters: verification behavior actively transfers oLLM's credit to search/direct, so the measured numbers understate oLLM's true upper-funnel role.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appendix on the open questions. The mechanism question (Appendix D's signature) is the obvious academic follow-up; GEO is the obvious practitioner one; and pLLM (paid ads inside the LLM) is the wildcard that could change everything. A good place to invite the audience's own research or strategy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slide. Point instructors to the open SSRN preprint and the Marketing Science version of record, and invite them to cite the paper and connect with the authors. Reuse terms are a placeholder pending the authors' and publisher's final sign-off.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optional reference slide for instructors who want to follow up or assign readings. The industry reports are useful precisely because the paper reconciles its findings against them. Point students to the paper's bibliography for the complete list.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conceptual model. Three moving parts: (1) the channel comparison on financial metrics (CR, AOV, RPS) and engagement metrics (BR, SD, PV); (2) temporal dynamics — do gaps change over the year?; (3) cross-website heterogeneity — product complexity and consumer LLM proficiency as moderators. Use this as the map for the rest of the deck: results → robustness → time → heterogeneity → implications.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hyperlink" Target="https://www.linkedin.com/in/mk-data-science/" TargetMode="External"/><Relationship Id="rId2" Type="http://schemas.openxmlformats.org/officeDocument/2006/relationships/hyperlink" Target="https://www.linkedin.com/in/prof-schulze/" TargetMode="External"/><Relationship Id="rId3" Type="http://schemas.openxmlformats.org/officeDocument/2006/relationships/hyperlink" Target="https://doi.org/10.1287/mksc.2025.0489" TargetMode="External"/><Relationship Id="rId4" Type="http://schemas.openxmlformats.org/officeDocument/2006/relationships/hyperlink" Target="https://papers.ssrn.com/sol3/papers.cfm?abstract_id=5585812" TargetMode="External"/><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png"/><Relationship Id="rId3" Type="http://schemas.openxmlformats.org/officeDocument/2006/relationships/slideLayout" Target="../slideLayouts/slideLayout1.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image-31-1.png"/><Relationship Id="rId2" Type="http://schemas.openxmlformats.org/officeDocument/2006/relationships/slideLayout" Target="../slideLayouts/slideLayout1.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image" Target="../media/image-34-1.png"/><Relationship Id="rId2" Type="http://schemas.openxmlformats.org/officeDocument/2006/relationships/slideLayout" Target="../slideLayouts/slideLayout1.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slideLayout" Target="../slideLayouts/slideLayout1.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36-1.png"/><Relationship Id="rId2" Type="http://schemas.openxmlformats.org/officeDocument/2006/relationships/slideLayout" Target="../slideLayouts/slideLayout1.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image-38-1.png"/><Relationship Id="rId2" Type="http://schemas.openxmlformats.org/officeDocument/2006/relationships/slideLayout" Target="../slideLayouts/slideLayout1.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png"/><Relationship Id="rId2" Type="http://schemas.openxmlformats.org/officeDocument/2006/relationships/slideLayout" Target="../slideLayouts/slideLayout1.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image-40-1.png"/><Relationship Id="rId2" Type="http://schemas.openxmlformats.org/officeDocument/2006/relationships/slideLayout" Target="../slideLayouts/slideLayout1.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image" Target="../media/image-45-1.png"/><Relationship Id="rId2" Type="http://schemas.openxmlformats.org/officeDocument/2006/relationships/slideLayout" Target="../slideLayouts/slideLayout1.xml"/><Relationship Id="rId3"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image" Target="../media/image-46-1.png"/><Relationship Id="rId2" Type="http://schemas.openxmlformats.org/officeDocument/2006/relationships/slideLayout" Target="../slideLayouts/slideLayout1.xml"/><Relationship Id="rId3"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image" Target="../media/image-47-1.png"/><Relationship Id="rId2" Type="http://schemas.openxmlformats.org/officeDocument/2006/relationships/slideLayout" Target="../slideLayouts/slideLayout1.xml"/><Relationship Id="rId3"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image" Target="../media/image-50-1.png"/><Relationship Id="rId2" Type="http://schemas.openxmlformats.org/officeDocument/2006/relationships/image" Target="../media/image-50-2.png"/><Relationship Id="rId3" Type="http://schemas.openxmlformats.org/officeDocument/2006/relationships/slideLayout" Target="../slideLayouts/slideLayout1.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image-51-1.png"/><Relationship Id="rId2" Type="http://schemas.openxmlformats.org/officeDocument/2006/relationships/image" Target="../media/image-51-2.png"/><Relationship Id="rId3" Type="http://schemas.openxmlformats.org/officeDocument/2006/relationships/slideLayout" Target="../slideLayouts/slideLayout1.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image-52-1.png"/><Relationship Id="rId2" Type="http://schemas.openxmlformats.org/officeDocument/2006/relationships/image" Target="../media/image-52-2.png"/><Relationship Id="rId3" Type="http://schemas.openxmlformats.org/officeDocument/2006/relationships/slideLayout" Target="../slideLayouts/slideLayout1.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image" Target="../media/image-67-1.png"/><Relationship Id="rId2" Type="http://schemas.openxmlformats.org/officeDocument/2006/relationships/slideLayout" Target="../slideLayouts/slideLayout1.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image" Target="../media/image-69-1.png"/><Relationship Id="rId2" Type="http://schemas.openxmlformats.org/officeDocument/2006/relationships/slideLayout" Target="../slideLayouts/slideLayout1.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image" Target="../media/image-70-1.png"/><Relationship Id="rId2" Type="http://schemas.openxmlformats.org/officeDocument/2006/relationships/slideLayout" Target="../slideLayouts/slideLayout1.xml"/><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image" Target="../media/image-71-1.png"/><Relationship Id="rId2" Type="http://schemas.openxmlformats.org/officeDocument/2006/relationships/slideLayout" Target="../slideLayouts/slideLayout1.xml"/><Relationship Id="rId3"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image" Target="../media/image-72-1.png"/><Relationship Id="rId2" Type="http://schemas.openxmlformats.org/officeDocument/2006/relationships/slideLayout" Target="../slideLayouts/slideLayout1.xml"/><Relationship Id="rId3"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image" Target="../media/image-73-1.png"/><Relationship Id="rId2" Type="http://schemas.openxmlformats.org/officeDocument/2006/relationships/slideLayout" Target="../slideLayouts/slideLayout1.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hyperlink" Target="https://doi.org/10.1287/mksc.2025.0489" TargetMode="External"/><Relationship Id="rId2" Type="http://schemas.openxmlformats.org/officeDocument/2006/relationships/hyperlink" Target="https://papers.ssrn.com/sol3/papers.cfm?abstract_id=5585812" TargetMode="External"/><Relationship Id="rId3" Type="http://schemas.openxmlformats.org/officeDocument/2006/relationships/hyperlink" Target="https://www.linkedin.com/in/prof-schulze/" TargetMode="External"/><Relationship Id="rId4" Type="http://schemas.openxmlformats.org/officeDocument/2006/relationships/hyperlink" Target="https://www.linkedin.com/in/mk-data-science/" TargetMode="External"/><Relationship Id="rId5" Type="http://schemas.openxmlformats.org/officeDocument/2006/relationships/slideLayout" Target="../slideLayouts/slideLayout1.xml"/><Relationship Id="rId6"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2D4A"/>
        </a:solidFill>
      </p:bgPr>
    </p:bg>
    <p:spTree>
      <p:nvGrpSpPr>
        <p:cNvPr id="1" name=""/>
        <p:cNvGrpSpPr/>
        <p:nvPr/>
      </p:nvGrpSpPr>
      <p:grpSpPr>
        <a:xfrm>
          <a:off x="0" y="0"/>
          <a:ext cx="0" cy="0"/>
          <a:chOff x="0" y="0"/>
          <a:chExt cx="0" cy="0"/>
        </a:xfrm>
      </p:grpSpPr>
      <p:sp>
        <p:nvSpPr>
          <p:cNvPr id="2" name="Shape 0"/>
          <p:cNvSpPr/>
          <p:nvPr/>
        </p:nvSpPr>
        <p:spPr>
          <a:xfrm>
            <a:off x="0" y="0"/>
            <a:ext cx="91440" cy="6858000"/>
          </a:xfrm>
          <a:prstGeom prst="rect">
            <a:avLst/>
          </a:prstGeom>
          <a:solidFill>
            <a:srgbClr val="D4896E"/>
          </a:solidFill>
          <a:ln/>
        </p:spPr>
      </p:sp>
      <p:sp>
        <p:nvSpPr>
          <p:cNvPr id="3" name="Text 1"/>
          <p:cNvSpPr/>
          <p:nvPr/>
        </p:nvSpPr>
        <p:spPr>
          <a:xfrm>
            <a:off x="1005840" y="13716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TEACHING DECK · FOR INSTRUCTORS</a:t>
            </a:r>
            <a:endParaRPr lang="en-US" sz="1300" dirty="0"/>
          </a:p>
        </p:txBody>
      </p:sp>
      <p:sp>
        <p:nvSpPr>
          <p:cNvPr id="4" name="Text 2"/>
          <p:cNvSpPr/>
          <p:nvPr/>
        </p:nvSpPr>
        <p:spPr>
          <a:xfrm>
            <a:off x="1005840" y="1828800"/>
            <a:ext cx="10149840" cy="2286000"/>
          </a:xfrm>
          <a:prstGeom prst="rect">
            <a:avLst/>
          </a:prstGeom>
          <a:noFill/>
          <a:ln/>
        </p:spPr>
        <p:txBody>
          <a:bodyPr wrap="square" lIns="0" tIns="0" rIns="0" bIns="0" rtlCol="0" anchor="ctr"/>
          <a:lstStyle/>
          <a:p>
            <a:pPr indent="0" marL="0">
              <a:lnSpc>
                <a:spcPct val="103000"/>
              </a:lnSpc>
              <a:buNone/>
            </a:pPr>
            <a:r>
              <a:rPr lang="en-US" sz="4000" b="1" dirty="0">
                <a:solidFill>
                  <a:srgbClr val="FFFFFF"/>
                </a:solidFill>
                <a:latin typeface="Arial" pitchFamily="34" charset="0"/>
                <a:ea typeface="Arial" pitchFamily="34" charset="-122"/>
                <a:cs typeface="Arial" pitchFamily="34" charset="-120"/>
              </a:rPr>
              <a:t>ChatGPT Referrals to E-Commerce Websites</a:t>
            </a:r>
            <a:endParaRPr lang="en-US" sz="4000" dirty="0"/>
          </a:p>
        </p:txBody>
      </p:sp>
      <p:sp>
        <p:nvSpPr>
          <p:cNvPr id="5" name="Text 3"/>
          <p:cNvSpPr/>
          <p:nvPr/>
        </p:nvSpPr>
        <p:spPr>
          <a:xfrm>
            <a:off x="1005840" y="4069080"/>
            <a:ext cx="9784080" cy="822960"/>
          </a:xfrm>
          <a:prstGeom prst="rect">
            <a:avLst/>
          </a:prstGeom>
          <a:noFill/>
          <a:ln/>
        </p:spPr>
        <p:txBody>
          <a:bodyPr wrap="square" lIns="0" tIns="0" rIns="0" bIns="0" rtlCol="0" anchor="ctr"/>
          <a:lstStyle/>
          <a:p>
            <a:pPr indent="0" marL="0">
              <a:lnSpc>
                <a:spcPct val="110000"/>
              </a:lnSpc>
              <a:buNone/>
            </a:pPr>
            <a:r>
              <a:rPr lang="en-US" sz="1800" dirty="0">
                <a:solidFill>
                  <a:srgbClr val="C9D6E2"/>
                </a:solidFill>
                <a:latin typeface="Arial" pitchFamily="34" charset="0"/>
                <a:ea typeface="Arial" pitchFamily="34" charset="-122"/>
                <a:cs typeface="Arial" pitchFamily="34" charset="-120"/>
              </a:rPr>
              <a:t>How does organic LLM traffic (oLLM) compare against traditional digital channels? A first large-scale empirical study.</a:t>
            </a:r>
            <a:endParaRPr lang="en-US" sz="1800" dirty="0"/>
          </a:p>
        </p:txBody>
      </p:sp>
      <p:sp>
        <p:nvSpPr>
          <p:cNvPr id="6" name="Text 4"/>
          <p:cNvSpPr/>
          <p:nvPr/>
        </p:nvSpPr>
        <p:spPr>
          <a:xfrm>
            <a:off x="1005840" y="5212080"/>
            <a:ext cx="10058400" cy="3657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Maximilian Kaiser  ·  Christian Schulze</a:t>
            </a:r>
            <a:endParaRPr lang="en-US" sz="1500" dirty="0"/>
          </a:p>
        </p:txBody>
      </p:sp>
      <p:sp>
        <p:nvSpPr>
          <p:cNvPr id="7" name="Text 5"/>
          <p:cNvSpPr/>
          <p:nvPr/>
        </p:nvSpPr>
        <p:spPr>
          <a:xfrm>
            <a:off x="1005840" y="5577840"/>
            <a:ext cx="10058400" cy="365760"/>
          </a:xfrm>
          <a:prstGeom prst="rect">
            <a:avLst/>
          </a:prstGeom>
          <a:noFill/>
          <a:ln/>
        </p:spPr>
        <p:txBody>
          <a:bodyPr wrap="square" lIns="0" tIns="0" rIns="0" bIns="0" rtlCol="0" anchor="ctr"/>
          <a:lstStyle/>
          <a:p>
            <a:pPr indent="0" marL="0">
              <a:buNone/>
            </a:pPr>
            <a:r>
              <a:rPr lang="en-US" sz="1250" dirty="0">
                <a:solidFill>
                  <a:srgbClr val="E7B4A1"/>
                </a:solidFill>
                <a:latin typeface="Arial" pitchFamily="34" charset="0"/>
                <a:ea typeface="Arial" pitchFamily="34" charset="-122"/>
                <a:cs typeface="Arial" pitchFamily="34" charset="-120"/>
              </a:rPr>
              <a:t>Forthcoming, Marketing Science (2026)  ·  Slides for teaching, free to use</a:t>
            </a:r>
            <a:endParaRPr lang="en-US" sz="12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it matters, and what's new</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First large-scale empirical analysis of oLLM versus traditional channels.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12 months (Aug 2024–Jul 2025), 973 websites, ~$20B revenue, 50,000+ oLLM transactions.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First-party Google Analytics via Grips Intelligence — actual channel and purchase behavior, not surveys or panels.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Stakes: LLMs shift search costs and decision quality (consumer welfare); their recommendations may carry different bias than ads; deep-link entry could reshape website design and retail media.</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Empirics-first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The paper is deliberately descriptive — it documents what happens as a new channel emerges, rather than testing one causal mechanism. Treat it as a benchmark and a map for future causal work.</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02</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2</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Data, metrics &amp; models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How tiny oLLM is, why ChatGPT is the focus, the six outcome metrics, and the modeling needed to handle extreme data sparsity.</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One year in, oLLM is still a rounding error</a:t>
            </a:r>
            <a:endParaRPr lang="en-US" sz="3000" dirty="0"/>
          </a:p>
        </p:txBody>
      </p:sp>
      <p:sp>
        <p:nvSpPr>
          <p:cNvPr id="4" name="Shape 2"/>
          <p:cNvSpPr/>
          <p:nvPr/>
        </p:nvSpPr>
        <p:spPr>
          <a:xfrm>
            <a:off x="566928" y="2011680"/>
            <a:ext cx="3441192" cy="2743200"/>
          </a:xfrm>
          <a:prstGeom prst="rect">
            <a:avLst/>
          </a:prstGeom>
          <a:solidFill>
            <a:srgbClr val="F7ECE5"/>
          </a:solidFill>
          <a:ln/>
        </p:spPr>
      </p:sp>
      <p:sp>
        <p:nvSpPr>
          <p:cNvPr id="5" name="Shape 3"/>
          <p:cNvSpPr/>
          <p:nvPr/>
        </p:nvSpPr>
        <p:spPr>
          <a:xfrm>
            <a:off x="566928" y="2011680"/>
            <a:ext cx="3441192" cy="91440"/>
          </a:xfrm>
          <a:prstGeom prst="rect">
            <a:avLst/>
          </a:prstGeom>
          <a:solidFill>
            <a:srgbClr val="D4896E"/>
          </a:solidFill>
          <a:ln/>
        </p:spPr>
      </p:sp>
      <p:sp>
        <p:nvSpPr>
          <p:cNvPr id="6" name="Text 4"/>
          <p:cNvSpPr/>
          <p:nvPr/>
        </p:nvSpPr>
        <p:spPr>
          <a:xfrm>
            <a:off x="749808" y="2514600"/>
            <a:ext cx="3075432" cy="1097280"/>
          </a:xfrm>
          <a:prstGeom prst="rect">
            <a:avLst/>
          </a:prstGeom>
          <a:noFill/>
          <a:ln/>
        </p:spPr>
        <p:txBody>
          <a:bodyPr wrap="square" lIns="0" tIns="0" rIns="0" bIns="0" rtlCol="0" anchor="ctr"/>
          <a:lstStyle/>
          <a:p>
            <a:pPr algn="ctr" indent="0" marL="0">
              <a:buNone/>
            </a:pPr>
            <a:r>
              <a:rPr lang="en-US" sz="5000" b="1" dirty="0">
                <a:solidFill>
                  <a:srgbClr val="A85F43"/>
                </a:solidFill>
                <a:latin typeface="Arial" pitchFamily="34" charset="0"/>
                <a:ea typeface="Arial" pitchFamily="34" charset="-122"/>
                <a:cs typeface="Arial" pitchFamily="34" charset="-120"/>
              </a:rPr>
              <a:t>&lt;0.2%</a:t>
            </a:r>
            <a:endParaRPr lang="en-US" sz="5000" dirty="0"/>
          </a:p>
        </p:txBody>
      </p:sp>
      <p:sp>
        <p:nvSpPr>
          <p:cNvPr id="7" name="Text 5"/>
          <p:cNvSpPr/>
          <p:nvPr/>
        </p:nvSpPr>
        <p:spPr>
          <a:xfrm>
            <a:off x="795528" y="3703320"/>
            <a:ext cx="2983992" cy="914400"/>
          </a:xfrm>
          <a:prstGeom prst="rect">
            <a:avLst/>
          </a:prstGeom>
          <a:noFill/>
          <a:ln/>
        </p:spPr>
        <p:txBody>
          <a:bodyPr wrap="square" lIns="0" tIns="0" rIns="0" bIns="0" rtlCol="0" anchor="t"/>
          <a:lstStyle/>
          <a:p>
            <a:pPr algn="ctr" indent="0" marL="0">
              <a:lnSpc>
                <a:spcPct val="108000"/>
              </a:lnSpc>
              <a:buNone/>
            </a:pPr>
            <a:r>
              <a:rPr lang="en-US" sz="1400" dirty="0">
                <a:solidFill>
                  <a:srgbClr val="0B2D4A"/>
                </a:solidFill>
                <a:latin typeface="Arial" pitchFamily="34" charset="0"/>
                <a:ea typeface="Arial" pitchFamily="34" charset="-122"/>
                <a:cs typeface="Arial" pitchFamily="34" charset="-120"/>
              </a:rPr>
              <a:t>of all sessions in the data come from oLLM</a:t>
            </a:r>
            <a:endParaRPr lang="en-US" sz="1400" dirty="0"/>
          </a:p>
        </p:txBody>
      </p:sp>
      <p:sp>
        <p:nvSpPr>
          <p:cNvPr id="8" name="Shape 6"/>
          <p:cNvSpPr/>
          <p:nvPr/>
        </p:nvSpPr>
        <p:spPr>
          <a:xfrm>
            <a:off x="4373880" y="2011680"/>
            <a:ext cx="3441192" cy="2743200"/>
          </a:xfrm>
          <a:prstGeom prst="rect">
            <a:avLst/>
          </a:prstGeom>
          <a:solidFill>
            <a:srgbClr val="F7ECE5"/>
          </a:solidFill>
          <a:ln/>
        </p:spPr>
      </p:sp>
      <p:sp>
        <p:nvSpPr>
          <p:cNvPr id="9" name="Shape 7"/>
          <p:cNvSpPr/>
          <p:nvPr/>
        </p:nvSpPr>
        <p:spPr>
          <a:xfrm>
            <a:off x="4373880" y="2011680"/>
            <a:ext cx="3441192" cy="91440"/>
          </a:xfrm>
          <a:prstGeom prst="rect">
            <a:avLst/>
          </a:prstGeom>
          <a:solidFill>
            <a:srgbClr val="D4896E"/>
          </a:solidFill>
          <a:ln/>
        </p:spPr>
      </p:sp>
      <p:sp>
        <p:nvSpPr>
          <p:cNvPr id="10" name="Text 8"/>
          <p:cNvSpPr/>
          <p:nvPr/>
        </p:nvSpPr>
        <p:spPr>
          <a:xfrm>
            <a:off x="4556760" y="2514600"/>
            <a:ext cx="3075432" cy="1097280"/>
          </a:xfrm>
          <a:prstGeom prst="rect">
            <a:avLst/>
          </a:prstGeom>
          <a:noFill/>
          <a:ln/>
        </p:spPr>
        <p:txBody>
          <a:bodyPr wrap="square" lIns="0" tIns="0" rIns="0" bIns="0" rtlCol="0" anchor="ctr"/>
          <a:lstStyle/>
          <a:p>
            <a:pPr algn="ctr" indent="0" marL="0">
              <a:buNone/>
            </a:pPr>
            <a:r>
              <a:rPr lang="en-US" sz="5000" b="1" dirty="0">
                <a:solidFill>
                  <a:srgbClr val="A85F43"/>
                </a:solidFill>
                <a:latin typeface="Arial" pitchFamily="34" charset="0"/>
                <a:ea typeface="Arial" pitchFamily="34" charset="-122"/>
                <a:cs typeface="Arial" pitchFamily="34" charset="-120"/>
              </a:rPr>
              <a:t>~200×</a:t>
            </a:r>
            <a:endParaRPr lang="en-US" sz="5000" dirty="0"/>
          </a:p>
        </p:txBody>
      </p:sp>
      <p:sp>
        <p:nvSpPr>
          <p:cNvPr id="11" name="Text 9"/>
          <p:cNvSpPr/>
          <p:nvPr/>
        </p:nvSpPr>
        <p:spPr>
          <a:xfrm>
            <a:off x="4602480" y="3703320"/>
            <a:ext cx="2983992" cy="914400"/>
          </a:xfrm>
          <a:prstGeom prst="rect">
            <a:avLst/>
          </a:prstGeom>
          <a:noFill/>
          <a:ln/>
        </p:spPr>
        <p:txBody>
          <a:bodyPr wrap="square" lIns="0" tIns="0" rIns="0" bIns="0" rtlCol="0" anchor="t"/>
          <a:lstStyle/>
          <a:p>
            <a:pPr algn="ctr" indent="0" marL="0">
              <a:lnSpc>
                <a:spcPct val="108000"/>
              </a:lnSpc>
              <a:buNone/>
            </a:pPr>
            <a:r>
              <a:rPr lang="en-US" sz="1400" dirty="0">
                <a:solidFill>
                  <a:srgbClr val="0B2D4A"/>
                </a:solidFill>
                <a:latin typeface="Arial" pitchFamily="34" charset="0"/>
                <a:ea typeface="Arial" pitchFamily="34" charset="-122"/>
                <a:cs typeface="Arial" pitchFamily="34" charset="-120"/>
              </a:rPr>
              <a:t>smaller than Google organic search</a:t>
            </a:r>
            <a:endParaRPr lang="en-US" sz="1400" dirty="0"/>
          </a:p>
        </p:txBody>
      </p:sp>
      <p:sp>
        <p:nvSpPr>
          <p:cNvPr id="12" name="Shape 10"/>
          <p:cNvSpPr/>
          <p:nvPr/>
        </p:nvSpPr>
        <p:spPr>
          <a:xfrm>
            <a:off x="8180832" y="2011680"/>
            <a:ext cx="3441192" cy="2743200"/>
          </a:xfrm>
          <a:prstGeom prst="rect">
            <a:avLst/>
          </a:prstGeom>
          <a:solidFill>
            <a:srgbClr val="F7ECE5"/>
          </a:solidFill>
          <a:ln/>
        </p:spPr>
      </p:sp>
      <p:sp>
        <p:nvSpPr>
          <p:cNvPr id="13" name="Shape 11"/>
          <p:cNvSpPr/>
          <p:nvPr/>
        </p:nvSpPr>
        <p:spPr>
          <a:xfrm>
            <a:off x="8180832" y="2011680"/>
            <a:ext cx="3441192" cy="91440"/>
          </a:xfrm>
          <a:prstGeom prst="rect">
            <a:avLst/>
          </a:prstGeom>
          <a:solidFill>
            <a:srgbClr val="D4896E"/>
          </a:solidFill>
          <a:ln/>
        </p:spPr>
      </p:sp>
      <p:sp>
        <p:nvSpPr>
          <p:cNvPr id="14" name="Text 12"/>
          <p:cNvSpPr/>
          <p:nvPr/>
        </p:nvSpPr>
        <p:spPr>
          <a:xfrm>
            <a:off x="8363712" y="2514600"/>
            <a:ext cx="3075432" cy="1097280"/>
          </a:xfrm>
          <a:prstGeom prst="rect">
            <a:avLst/>
          </a:prstGeom>
          <a:noFill/>
          <a:ln/>
        </p:spPr>
        <p:txBody>
          <a:bodyPr wrap="square" lIns="0" tIns="0" rIns="0" bIns="0" rtlCol="0" anchor="ctr"/>
          <a:lstStyle/>
          <a:p>
            <a:pPr algn="ctr" indent="0" marL="0">
              <a:buNone/>
            </a:pPr>
            <a:r>
              <a:rPr lang="en-US" sz="5000" b="1" dirty="0">
                <a:solidFill>
                  <a:srgbClr val="A85F43"/>
                </a:solidFill>
                <a:latin typeface="Arial" pitchFamily="34" charset="0"/>
                <a:ea typeface="Arial" pitchFamily="34" charset="-122"/>
                <a:cs typeface="Arial" pitchFamily="34" charset="-120"/>
              </a:rPr>
              <a:t>&gt;90%</a:t>
            </a:r>
            <a:endParaRPr lang="en-US" sz="5000" dirty="0"/>
          </a:p>
        </p:txBody>
      </p:sp>
      <p:sp>
        <p:nvSpPr>
          <p:cNvPr id="15" name="Text 13"/>
          <p:cNvSpPr/>
          <p:nvPr/>
        </p:nvSpPr>
        <p:spPr>
          <a:xfrm>
            <a:off x="8409432" y="3703320"/>
            <a:ext cx="2983992" cy="914400"/>
          </a:xfrm>
          <a:prstGeom prst="rect">
            <a:avLst/>
          </a:prstGeom>
          <a:noFill/>
          <a:ln/>
        </p:spPr>
        <p:txBody>
          <a:bodyPr wrap="square" lIns="0" tIns="0" rIns="0" bIns="0" rtlCol="0" anchor="t"/>
          <a:lstStyle/>
          <a:p>
            <a:pPr algn="ctr" indent="0" marL="0">
              <a:lnSpc>
                <a:spcPct val="108000"/>
              </a:lnSpc>
              <a:buNone/>
            </a:pPr>
            <a:r>
              <a:rPr lang="en-US" sz="1400" dirty="0">
                <a:solidFill>
                  <a:srgbClr val="0B2D4A"/>
                </a:solidFill>
                <a:latin typeface="Arial" pitchFamily="34" charset="0"/>
                <a:ea typeface="Arial" pitchFamily="34" charset="-122"/>
                <a:cs typeface="Arial" pitchFamily="34" charset="-120"/>
              </a:rPr>
              <a:t>of LLM sessions are ChatGPT (the focus of the study)</a:t>
            </a:r>
            <a:endParaRPr lang="en-US" sz="1400" dirty="0"/>
          </a:p>
        </p:txBody>
      </p:sp>
      <p:sp>
        <p:nvSpPr>
          <p:cNvPr id="16" name="Text 14"/>
          <p:cNvSpPr/>
          <p:nvPr/>
        </p:nvSpPr>
        <p:spPr>
          <a:xfrm>
            <a:off x="566928" y="5074920"/>
            <a:ext cx="11055096" cy="548640"/>
          </a:xfrm>
          <a:prstGeom prst="rect">
            <a:avLst/>
          </a:prstGeom>
          <a:noFill/>
          <a:ln/>
        </p:spPr>
        <p:txBody>
          <a:bodyPr wrap="square" lIns="0" tIns="0" rIns="0" bIns="0" rtlCol="0" anchor="t"/>
          <a:lstStyle/>
          <a:p>
            <a:pPr indent="0" marL="0">
              <a:lnSpc>
                <a:spcPct val="110000"/>
              </a:lnSpc>
              <a:buNone/>
            </a:pPr>
            <a:r>
              <a:rPr lang="en-US" sz="1250" i="1" dirty="0">
                <a:solidFill>
                  <a:srgbClr val="3A5A7A"/>
                </a:solidFill>
                <a:latin typeface="Arial" pitchFamily="34" charset="0"/>
                <a:ea typeface="Arial" pitchFamily="34" charset="-122"/>
                <a:cs typeface="Arial" pitchFamily="34" charset="-120"/>
              </a:rPr>
              <a:t>Other LLM platforms are negligible: Perplexity 4.1%, Gemini 2.6%, Copilot 2.1%, Deepseek 0.07%, Grok 0.02%. Main analyses use ChatGPT only; a robustness check adds all platforms and confirms the findings.</a:t>
            </a:r>
            <a:endParaRPr lang="en-US" sz="1250" dirty="0"/>
          </a:p>
        </p:txBody>
      </p:sp>
      <p:sp>
        <p:nvSpPr>
          <p:cNvPr id="17" name="Shape 15"/>
          <p:cNvSpPr/>
          <p:nvPr/>
        </p:nvSpPr>
        <p:spPr>
          <a:xfrm>
            <a:off x="566928" y="6382512"/>
            <a:ext cx="11055096" cy="0"/>
          </a:xfrm>
          <a:prstGeom prst="line">
            <a:avLst/>
          </a:prstGeom>
          <a:noFill/>
          <a:ln w="6350">
            <a:solidFill>
              <a:srgbClr val="D7DEE5"/>
            </a:solidFill>
            <a:prstDash val="solid"/>
          </a:ln>
        </p:spPr>
      </p:sp>
      <p:sp>
        <p:nvSpPr>
          <p:cNvPr id="18" name="Text 16"/>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9" name="Text 17"/>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dataset: 973 sites, ~$20B revenue, three time windows</a:t>
            </a:r>
            <a:endParaRPr lang="en-US" sz="3000" dirty="0"/>
          </a:p>
        </p:txBody>
      </p:sp>
      <p:graphicFrame>
        <p:nvGraphicFramePr>
          <p:cNvPr id="14"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91840"/>
                <a:gridCol w="2587752"/>
                <a:gridCol w="2587752"/>
                <a:gridCol w="2587752"/>
              </a:tblGrid>
              <a:tr h="329184">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Metric</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12 months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6 months (main)</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3 months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Websites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973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973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953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Total sessions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10.5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6.0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Total revenue</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$20.6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$11.5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$6.3 B</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Total transactions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164.9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92.8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51.4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 transactions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50,251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44,437</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33,680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 sessions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4.92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4.15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2.94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 revenue</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$6.97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$6.08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$4.59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Mean CR per site/week</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3.27%</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1. Main analyses use the 6-month window (Feb–Aug 2025), weekly aggregation. oLLM = ChatGPT referrals. Data: first-party Google Analytics provided by Grips Intelligence; representativeness validated against Similarweb, Shopify Quarterly Reports &amp; the US E-Commerce Census.</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How small is oLLM, really?</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 (red) grows steeply through early 2025, then plateaus — and still sits roughly 200× below the traditional channels. Note the log scale.</a:t>
            </a:r>
            <a:endParaRPr lang="en-US" sz="1350" dirty="0"/>
          </a:p>
        </p:txBody>
      </p:sp>
      <p:pic>
        <p:nvPicPr>
          <p:cNvPr id="5" name="Image 0" descr="/home/ubuntu/ollm-teaching-deck/assets/figures/Kaiser_Schulze_oLLM_fig_3.png">    </p:cNvPr>
          <p:cNvPicPr>
            <a:picLocks noChangeAspect="1"/>
          </p:cNvPicPr>
          <p:nvPr/>
        </p:nvPicPr>
        <p:blipFill>
          <a:blip r:embed="rId1"/>
          <a:stretch>
            <a:fillRect/>
          </a:stretch>
        </p:blipFill>
        <p:spPr>
          <a:xfrm>
            <a:off x="2607564" y="1828800"/>
            <a:ext cx="697382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3. oLLM (ChatGPT only) vs traditional channels — total daily sessions, log scale.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ChatGPT is the channel</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ChatGPT is &gt;90% of LLM sessions, so it is the focus. A robustness check adds Perplexity, Gemini, Copilot, Deepseek, and Grok — and the findings hold.</a:t>
            </a:r>
            <a:endParaRPr lang="en-US" sz="1350" dirty="0"/>
          </a:p>
        </p:txBody>
      </p:sp>
      <p:pic>
        <p:nvPicPr>
          <p:cNvPr id="5" name="Image 0" descr="/home/ubuntu/ollm-teaching-deck/assets/figures/Kaiser_Schulze_oLLM_fig_4.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4. Observed traffic from LLM platforms (absolute scale).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Channel volumes — oLLM against the incumbents</a:t>
            </a:r>
            <a:endParaRPr lang="en-US" sz="30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91840"/>
                <a:gridCol w="2587752"/>
                <a:gridCol w="2587752"/>
                <a:gridCol w="2587752"/>
              </a:tblGrid>
              <a:tr h="329184">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Channel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Obs</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Sessions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00" b="1" dirty="0">
                          <a:solidFill>
                            <a:srgbClr val="FFFFFF"/>
                          </a:solidFill>
                          <a:latin typeface="Arial" pitchFamily="34" charset="0"/>
                          <a:ea typeface="Arial" pitchFamily="34" charset="-122"/>
                          <a:cs typeface="Arial" pitchFamily="34" charset="-120"/>
                        </a:rPr>
                        <a:t>Revenue ($M)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oLLM</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30,232</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Paid Search</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44,800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1,530.0</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3,190.4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Organic Search</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47,244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1,427.3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2,595.4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Direct</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47,247</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1,269.6</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2,695.3</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Other</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46,941</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830.5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1,581.5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Referral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46,789</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353.5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605.2</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Paid Social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27,019</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337.5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145.5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Email</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36,544</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215.9</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513.5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200" b="1" dirty="0">
                          <a:solidFill>
                            <a:srgbClr val="0B2D4A"/>
                          </a:solidFill>
                          <a:latin typeface="Arial" pitchFamily="34" charset="0"/>
                          <a:ea typeface="Arial" pitchFamily="34" charset="-122"/>
                          <a:cs typeface="Arial" pitchFamily="34" charset="-120"/>
                        </a:rPr>
                        <a:t>Affiliate</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13,476</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42.5</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00" dirty="0">
                          <a:solidFill>
                            <a:srgbClr val="0B2D4A"/>
                          </a:solidFill>
                          <a:latin typeface="Arial" pitchFamily="34" charset="0"/>
                          <a:ea typeface="Arial" pitchFamily="34" charset="-122"/>
                          <a:cs typeface="Arial" pitchFamily="34" charset="-120"/>
                        </a:rPr>
                        <a:t>152.6</a:t>
                      </a:r>
                      <a:endParaRPr lang="en-US" sz="12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2 (Feb–Aug 2025). Obs = week × website × device × channel cells. oLLM's 4.1M sessions sit against 1.5B for paid search.</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DATA, METRICS &amp; MODELS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Six outcome metrics: money and engagement</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Financial metrics</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CR — conversion rate: share of sessions that convert (the headline metric).</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AOV — average order value: basket size. Confounded with CR (cheaper products convert more often).</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RPS — revenue per session = CR × AOV. The advertiser's value-of-a-visit metric.</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Engagement metrics</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BR — bounce rate: share leaving without another action (content fit).</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SD — session duration: deliberation depth.</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PV — page views per session: destination relevance.</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Engagement isn't money, but it signals traffic quality.</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17</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METHODS (OPTIONAL DEEP-DIVE)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modeling challenge: extreme sparsity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oLLM is so rare that the </a:t>
            </a:r>
            <a:pPr indent="0" marL="0">
              <a:buNone/>
            </a:pPr>
            <a:r>
              <a:rPr lang="en-US" sz="1600" i="1" dirty="0">
                <a:solidFill>
                  <a:srgbClr val="0B2D4A"/>
                </a:solidFill>
                <a:latin typeface="Arial" pitchFamily="34" charset="0"/>
                <a:ea typeface="Arial" pitchFamily="34" charset="-122"/>
                <a:cs typeface="Arial" pitchFamily="34" charset="-120"/>
              </a:rPr>
              <a:t>median</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week × site × device cell has zero transactions.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Averaging raw ratios over such cells is dominated by noise, not signal.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Two problems: cells vary enormously in underlying sessions; ratio metrics are overdispersed.</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Consequence: naive 'model-free' comparisons make oLLM look far worse than it actually is.</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Why this is the whole ballgame</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The gap between the raw numbers and the regression estimates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is</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the result. Several industry reports that hype oLLM rely on exactly the kind of daily, unmodeled aggregation this sparsity corrupts.</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18</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2 · METHODS (OPTIONAL DEEP-DIVE)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models: fixed effects with oLLM as baseline</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Conversion &amp; bounce rate: quasibinomial models — sessions enter the likelihood; a dispersion parameter absorbs overdispersion.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AOV, RPS, duration, page views: weighted linear models — weights bound leverage so a few noisy small cells can't dominate.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All models include channel + website + device + month fixed effects; oLLM is the baseline category.</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So every coefficient reads as 'this channel vs oLLM, holding website, device, and month constant.'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The estimating equation</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logit(CR) = α(channel) + γ(website) + δ(device) + μ(month). The channel fixed effects α are exactly the numbers plotted in every results figure.</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ABOUT THE AUTHORS &amp; THE PAPER</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authors &amp; the paper</a:t>
            </a:r>
            <a:endParaRPr lang="en-US" sz="3000" dirty="0"/>
          </a:p>
        </p:txBody>
      </p:sp>
      <p:sp>
        <p:nvSpPr>
          <p:cNvPr id="4" name="Shape 2"/>
          <p:cNvSpPr/>
          <p:nvPr/>
        </p:nvSpPr>
        <p:spPr>
          <a:xfrm>
            <a:off x="566928" y="1783080"/>
            <a:ext cx="5298948" cy="2468880"/>
          </a:xfrm>
          <a:prstGeom prst="roundRect">
            <a:avLst>
              <a:gd name="adj" fmla="val 2222"/>
            </a:avLst>
          </a:prstGeom>
          <a:solidFill>
            <a:srgbClr val="FFFFFF"/>
          </a:solidFill>
          <a:ln w="3175">
            <a:solidFill>
              <a:srgbClr val="9DB2CC"/>
            </a:solidFill>
            <a:prstDash val="solid"/>
          </a:ln>
        </p:spPr>
      </p:sp>
      <p:sp>
        <p:nvSpPr>
          <p:cNvPr id="5" name="Text 3"/>
          <p:cNvSpPr/>
          <p:nvPr/>
        </p:nvSpPr>
        <p:spPr>
          <a:xfrm>
            <a:off x="841248" y="2011680"/>
            <a:ext cx="4750308" cy="457200"/>
          </a:xfrm>
          <a:prstGeom prst="rect">
            <a:avLst/>
          </a:prstGeom>
          <a:noFill/>
          <a:ln/>
        </p:spPr>
        <p:txBody>
          <a:bodyPr wrap="square" lIns="0" tIns="0" rIns="0" bIns="0" rtlCol="0" anchor="ctr"/>
          <a:lstStyle/>
          <a:p>
            <a:pPr indent="0" marL="0">
              <a:buNone/>
            </a:pPr>
            <a:r>
              <a:rPr lang="en-US" sz="2000" b="1" dirty="0">
                <a:solidFill>
                  <a:srgbClr val="0B2D4A"/>
                </a:solidFill>
                <a:latin typeface="Arial" pitchFamily="34" charset="0"/>
                <a:ea typeface="Arial" pitchFamily="34" charset="-122"/>
                <a:cs typeface="Arial" pitchFamily="34" charset="-120"/>
              </a:rPr>
              <a:t>Maximilian Kaiser</a:t>
            </a:r>
            <a:endParaRPr lang="en-US" sz="2000" dirty="0"/>
          </a:p>
        </p:txBody>
      </p:sp>
      <p:sp>
        <p:nvSpPr>
          <p:cNvPr id="6" name="Text 4"/>
          <p:cNvSpPr/>
          <p:nvPr/>
        </p:nvSpPr>
        <p:spPr>
          <a:xfrm>
            <a:off x="841248" y="2496312"/>
            <a:ext cx="4750308" cy="640080"/>
          </a:xfrm>
          <a:prstGeom prst="rect">
            <a:avLst/>
          </a:prstGeom>
          <a:noFill/>
          <a:ln/>
        </p:spPr>
        <p:txBody>
          <a:bodyPr wrap="square" lIns="0" tIns="0" rIns="0" bIns="0" rtlCol="0" anchor="ctr"/>
          <a:lstStyle/>
          <a:p>
            <a:pPr indent="0" marL="0">
              <a:lnSpc>
                <a:spcPct val="105000"/>
              </a:lnSpc>
              <a:buNone/>
            </a:pPr>
            <a:r>
              <a:rPr lang="en-US" sz="1350" dirty="0">
                <a:solidFill>
                  <a:srgbClr val="3A5A7A"/>
                </a:solidFill>
                <a:latin typeface="Arial" pitchFamily="34" charset="0"/>
                <a:ea typeface="Arial" pitchFamily="34" charset="-122"/>
                <a:cs typeface="Arial" pitchFamily="34" charset="-120"/>
              </a:rPr>
              <a:t>University of Hamburg · Grips Intelligence</a:t>
            </a:r>
            <a:endParaRPr lang="en-US" sz="1350" dirty="0"/>
          </a:p>
        </p:txBody>
      </p:sp>
      <p:sp>
        <p:nvSpPr>
          <p:cNvPr id="7" name="Text 5"/>
          <p:cNvSpPr/>
          <p:nvPr/>
        </p:nvSpPr>
        <p:spPr>
          <a:xfrm>
            <a:off x="841248" y="3566160"/>
            <a:ext cx="4750308" cy="365760"/>
          </a:xfrm>
          <a:prstGeom prst="rect">
            <a:avLst/>
          </a:prstGeom>
          <a:noFill/>
          <a:ln/>
        </p:spPr>
        <p:txBody>
          <a:bodyPr wrap="square" lIns="0" tIns="0" rIns="0" bIns="0" rtlCol="0" anchor="ctr"/>
          <a:lstStyle/>
          <a:p>
            <a:pPr indent="0" marL="0">
              <a:buNone/>
            </a:pPr>
            <a:r>
              <a:rPr lang="en-US" sz="1350" b="1" u="none" dirty="0">
                <a:solidFill>
                  <a:srgbClr val="A85F43"/>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LinkedIn</a:t>
            </a:r>
            <a:endParaRPr lang="en-US" sz="1350" dirty="0"/>
          </a:p>
        </p:txBody>
      </p:sp>
      <p:sp>
        <p:nvSpPr>
          <p:cNvPr id="8" name="Shape 6"/>
          <p:cNvSpPr/>
          <p:nvPr/>
        </p:nvSpPr>
        <p:spPr>
          <a:xfrm>
            <a:off x="6323076" y="1783080"/>
            <a:ext cx="5298948" cy="2468880"/>
          </a:xfrm>
          <a:prstGeom prst="roundRect">
            <a:avLst>
              <a:gd name="adj" fmla="val 2222"/>
            </a:avLst>
          </a:prstGeom>
          <a:solidFill>
            <a:srgbClr val="FFFFFF"/>
          </a:solidFill>
          <a:ln w="3175">
            <a:solidFill>
              <a:srgbClr val="9DB2CC"/>
            </a:solidFill>
            <a:prstDash val="solid"/>
          </a:ln>
        </p:spPr>
      </p:sp>
      <p:sp>
        <p:nvSpPr>
          <p:cNvPr id="9" name="Text 7"/>
          <p:cNvSpPr/>
          <p:nvPr/>
        </p:nvSpPr>
        <p:spPr>
          <a:xfrm>
            <a:off x="6597396" y="2011680"/>
            <a:ext cx="4750308" cy="457200"/>
          </a:xfrm>
          <a:prstGeom prst="rect">
            <a:avLst/>
          </a:prstGeom>
          <a:noFill/>
          <a:ln/>
        </p:spPr>
        <p:txBody>
          <a:bodyPr wrap="square" lIns="0" tIns="0" rIns="0" bIns="0" rtlCol="0" anchor="ctr"/>
          <a:lstStyle/>
          <a:p>
            <a:pPr indent="0" marL="0">
              <a:buNone/>
            </a:pPr>
            <a:r>
              <a:rPr lang="en-US" sz="2000" b="1" dirty="0">
                <a:solidFill>
                  <a:srgbClr val="0B2D4A"/>
                </a:solidFill>
                <a:latin typeface="Arial" pitchFamily="34" charset="0"/>
                <a:ea typeface="Arial" pitchFamily="34" charset="-122"/>
                <a:cs typeface="Arial" pitchFamily="34" charset="-120"/>
              </a:rPr>
              <a:t>Christian Schulze</a:t>
            </a:r>
            <a:endParaRPr lang="en-US" sz="2000" dirty="0"/>
          </a:p>
        </p:txBody>
      </p:sp>
      <p:sp>
        <p:nvSpPr>
          <p:cNvPr id="10" name="Text 8"/>
          <p:cNvSpPr/>
          <p:nvPr/>
        </p:nvSpPr>
        <p:spPr>
          <a:xfrm>
            <a:off x="6597396" y="2496312"/>
            <a:ext cx="4750308" cy="640080"/>
          </a:xfrm>
          <a:prstGeom prst="rect">
            <a:avLst/>
          </a:prstGeom>
          <a:noFill/>
          <a:ln/>
        </p:spPr>
        <p:txBody>
          <a:bodyPr wrap="square" lIns="0" tIns="0" rIns="0" bIns="0" rtlCol="0" anchor="ctr"/>
          <a:lstStyle/>
          <a:p>
            <a:pPr indent="0" marL="0">
              <a:lnSpc>
                <a:spcPct val="105000"/>
              </a:lnSpc>
              <a:buNone/>
            </a:pPr>
            <a:r>
              <a:rPr lang="en-US" sz="1350" dirty="0">
                <a:solidFill>
                  <a:srgbClr val="3A5A7A"/>
                </a:solidFill>
                <a:latin typeface="Arial" pitchFamily="34" charset="0"/>
                <a:ea typeface="Arial" pitchFamily="34" charset="-122"/>
                <a:cs typeface="Arial" pitchFamily="34" charset="-120"/>
              </a:rPr>
              <a:t>Frankfurt School of Finance &amp; Management</a:t>
            </a:r>
            <a:endParaRPr lang="en-US" sz="1350" dirty="0"/>
          </a:p>
        </p:txBody>
      </p:sp>
      <p:sp>
        <p:nvSpPr>
          <p:cNvPr id="11" name="Text 9"/>
          <p:cNvSpPr/>
          <p:nvPr/>
        </p:nvSpPr>
        <p:spPr>
          <a:xfrm>
            <a:off x="6597396" y="3566160"/>
            <a:ext cx="4750308" cy="365760"/>
          </a:xfrm>
          <a:prstGeom prst="rect">
            <a:avLst/>
          </a:prstGeom>
          <a:noFill/>
          <a:ln/>
        </p:spPr>
        <p:txBody>
          <a:bodyPr wrap="square" lIns="0" tIns="0" rIns="0" bIns="0" rtlCol="0" anchor="ctr"/>
          <a:lstStyle/>
          <a:p>
            <a:pPr indent="0" marL="0">
              <a:buNone/>
            </a:pPr>
            <a:r>
              <a:rPr lang="en-US" sz="1350" b="1" u="none" dirty="0">
                <a:solidFill>
                  <a:srgbClr val="A85F43"/>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LinkedIn</a:t>
            </a:r>
            <a:endParaRPr lang="en-US" sz="1350" dirty="0"/>
          </a:p>
        </p:txBody>
      </p:sp>
      <p:sp>
        <p:nvSpPr>
          <p:cNvPr id="12" name="Text 10"/>
          <p:cNvSpPr/>
          <p:nvPr/>
        </p:nvSpPr>
        <p:spPr>
          <a:xfrm>
            <a:off x="566928" y="4617720"/>
            <a:ext cx="11055096" cy="32004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Read the paper</a:t>
            </a:r>
            <a:endParaRPr lang="en-US" sz="1400" dirty="0"/>
          </a:p>
        </p:txBody>
      </p:sp>
      <p:sp>
        <p:nvSpPr>
          <p:cNvPr id="13" name="Text 11"/>
          <p:cNvSpPr/>
          <p:nvPr/>
        </p:nvSpPr>
        <p:spPr>
          <a:xfrm>
            <a:off x="566928" y="4965192"/>
            <a:ext cx="11055096" cy="365760"/>
          </a:xfrm>
          <a:prstGeom prst="rect">
            <a:avLst/>
          </a:prstGeom>
          <a:noFill/>
          <a:ln/>
        </p:spPr>
        <p:txBody>
          <a:bodyPr wrap="square" lIns="0" tIns="0" rIns="0" bIns="0" rtlCol="0" anchor="ctr"/>
          <a:lstStyle/>
          <a:p>
            <a:pPr indent="0" marL="0">
              <a:buNone/>
            </a:pPr>
            <a:r>
              <a:rPr lang="en-US" sz="1400" b="1" u="none" dirty="0">
                <a:solidFill>
                  <a:srgbClr val="A85F43"/>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Marketing Science (forthcoming)</a:t>
            </a:r>
            <a:pPr indent="0" marL="0">
              <a:buNone/>
            </a:pPr>
            <a:r>
              <a:rPr lang="en-US" sz="1400" dirty="0">
                <a:solidFill>
                  <a:srgbClr val="3A5A7A"/>
                </a:solidFill>
                <a:latin typeface="Arial" pitchFamily="34" charset="0"/>
                <a:ea typeface="Arial" pitchFamily="34" charset="-122"/>
                <a:cs typeface="Arial" pitchFamily="34" charset="-120"/>
              </a:rPr>
              <a:t>      ·      </a:t>
            </a:r>
            <a:pPr indent="0" marL="0">
              <a:buNone/>
            </a:pPr>
            <a:r>
              <a:rPr lang="en-US" sz="1400" b="1" u="none" dirty="0">
                <a:solidFill>
                  <a:srgbClr val="A85F43"/>
                </a:solidFill>
                <a:latin typeface="Arial" pitchFamily="34" charset="0"/>
                <a:ea typeface="Arial" pitchFamily="34" charset="-122"/>
                <a:cs typeface="Arial" pitchFamily="34" charset="-120"/>
                <a:hlinkClick r:id="rId4" invalidUrl="" action="" tgtFrame="" tooltip="" history="1" highlightClick="0" endSnd="0">
                  <a:extLst>
                    <a:ext uri="{A12FA001-AC4F-418D-AE19-62706E023703}">
                      <ahyp:hlinkClr xmlns:ahyp="http://schemas.microsoft.com/office/drawing/2018/hyperlinkcolor" val="tx"/>
                    </a:ext>
                  </a:extLst>
                </a:hlinkClick>
              </a:rPr>
              <a:t>SSRN preprint</a:t>
            </a:r>
            <a:endParaRPr lang="en-US" sz="140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03</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3</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Results: where oLLM stands today</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Why the raw numbers mislead, then the regression-adjusted picture across conversion, order value, revenue per session, and engagement.</a:t>
            </a:r>
            <a:endParaRPr 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the raw numbers mislead</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Unmodeled CR makes oLLM look terrible — but that's the sparsity artifact, not channel quality. The regressions (next) correct it.</a:t>
            </a:r>
            <a:endParaRPr lang="en-US" sz="1350" dirty="0"/>
          </a:p>
        </p:txBody>
      </p:sp>
      <p:pic>
        <p:nvPicPr>
          <p:cNvPr id="5" name="Image 0" descr="/home/ubuntu/ollm-teaching-deck/assets/figures/Kaiser_Schulze_oLLM_fig_5.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5. Model-free CR by channel. AOV, RPS, and engagement (Figures 6–8 in the paper) show the same artifact.</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21</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regression results (6-month data)</a:t>
            </a:r>
            <a:endParaRPr lang="en-US" sz="3000" dirty="0"/>
          </a:p>
        </p:txBody>
      </p:sp>
      <p:graphicFrame>
        <p:nvGraphicFramePr>
          <p:cNvPr id="23"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2331720"/>
                <a:gridCol w="1453896"/>
                <a:gridCol w="1453896"/>
                <a:gridCol w="1453896"/>
                <a:gridCol w="1453896"/>
                <a:gridCol w="1453896"/>
                <a:gridCol w="1453896"/>
              </a:tblGrid>
              <a:tr h="365760">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Channel (vs oLLM)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AOV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RPS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BR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SD</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PV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Affiliate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3.57***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0.217***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0.370***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4.08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−0.156***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0.905***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Other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0.366***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5.51*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2.19***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0.883***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0.622***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Direct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0.282***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5.86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0.692***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Email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2.69***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0.181***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55.4***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Referral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0.218***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59.8***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Organic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1.83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−0.136***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14.6***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0.571***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Social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−0.718***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−0.413***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3. Coefficients vs oLLM baseline. *** p&lt;.01, ** p&lt;.05, * p&lt;.1. CR &amp; BR are log-odds; AOV/RPS in $, SD in seconds, PV in pages. For CR &amp; RPS, positive = better than oLLM; for BR, negative = fewer bounces (better).</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22</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Conversion rate — oLLM beats only paid social</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Regression-adjusted, oLLM out-converts only paid social (−0.76 log-odds, ≈53% lower); organic search sits just ~13% above oLLM, affiliate ~86% above.</a:t>
            </a:r>
            <a:endParaRPr lang="en-US" sz="1350" dirty="0"/>
          </a:p>
        </p:txBody>
      </p:sp>
      <p:pic>
        <p:nvPicPr>
          <p:cNvPr id="5" name="Image 0" descr="/home/ubuntu/ollm-teaching-deck/assets/figures/Kaiser_Schulze_oLLM_fig_9.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9. Regression results for CR by channel (log-odds), relative to the oLLM baseline (red line). Bold = significant and favoring oLLM.</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23</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Average order value — a weak signal</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Only 4 of 8 channels differ significantly from oLLM on AOV. Affiliate is highest (+$24.7); organic search, paid search, paid social, and 'other' are statistically indistinguishable from oLLM.</a:t>
            </a:r>
            <a:endParaRPr lang="en-US" sz="1350" dirty="0"/>
          </a:p>
        </p:txBody>
      </p:sp>
      <p:pic>
        <p:nvPicPr>
          <p:cNvPr id="5" name="Image 0" descr="/home/ubuntu/ollm-teaching-deck/assets/figures/Kaiser_Schulze_oLLM_fig_10.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10. Regression results for AOV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24</a:t>
            </a:r>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Revenue per session — the conversion story, repeated</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repeats the CR pattern: oLLM beats only paid social and trails every other channel (organic search +1.0, direct +3.1).</a:t>
            </a:r>
            <a:endParaRPr lang="en-US" sz="1350" dirty="0"/>
          </a:p>
        </p:txBody>
      </p:sp>
      <p:pic>
        <p:nvPicPr>
          <p:cNvPr id="5" name="Image 0" descr="/home/ubuntu/ollm-teaching-deck/assets/figures/Kaiser_Schulze_oLLM_fig_11.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11. Regression results for RPS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25</a:t>
            </a:r>
            <a:endParaRPr 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Bounce rate — oLLM's bright spot</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Bounce rate is oLLM's one relative strength — lower (better) than most channels. Only organic and paid search, engineered for low bounce, do better. (Negative = fewer bounces than oLLM.)</a:t>
            </a:r>
            <a:endParaRPr lang="en-US" sz="1350" dirty="0"/>
          </a:p>
        </p:txBody>
      </p:sp>
      <p:pic>
        <p:nvPicPr>
          <p:cNvPr id="5" name="Image 0" descr="/home/ubuntu/ollm-teaching-deck/assets/figures/Kaiser_Schulze_oLLM_fig_12.png">    </p:cNvPr>
          <p:cNvPicPr>
            <a:picLocks noChangeAspect="1"/>
          </p:cNvPicPr>
          <p:nvPr/>
        </p:nvPicPr>
        <p:blipFill>
          <a:blip r:embed="rId1"/>
          <a:stretch>
            <a:fillRect/>
          </a:stretch>
        </p:blipFill>
        <p:spPr>
          <a:xfrm>
            <a:off x="1517904" y="1828800"/>
            <a:ext cx="9153144"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12. Regression results for bounce rate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26</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Page views &amp; session duration — engagement depth lags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 has fewer page views than every channel except paid social, but session duration is mid-pack — comparable to affiliate and direct, far above paid social.</a:t>
            </a:r>
            <a:endParaRPr lang="en-US" sz="1350" dirty="0"/>
          </a:p>
        </p:txBody>
      </p:sp>
      <p:pic>
        <p:nvPicPr>
          <p:cNvPr id="5" name="Image 0" descr="/home/ubuntu/ollm-teaching-deck/assets/figures/Kaiser_Schulze_oLLM_fig_13_1.png">    </p:cNvPr>
          <p:cNvPicPr>
            <a:picLocks noChangeAspect="1"/>
          </p:cNvPicPr>
          <p:nvPr/>
        </p:nvPicPr>
        <p:blipFill>
          <a:blip r:embed="rId1"/>
          <a:stretch>
            <a:fillRect/>
          </a:stretch>
        </p:blipFill>
        <p:spPr>
          <a:xfrm>
            <a:off x="566928" y="2540073"/>
            <a:ext cx="5321808" cy="2280775"/>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Page views</a:t>
            </a:r>
            <a:endParaRPr lang="en-US" sz="1100" dirty="0"/>
          </a:p>
        </p:txBody>
      </p:sp>
      <p:pic>
        <p:nvPicPr>
          <p:cNvPr id="7" name="Image 1" descr="/home/ubuntu/ollm-teaching-deck/assets/figures/Kaiser_Schulze_oLLM_fig_13_2.png">    </p:cNvPr>
          <p:cNvPicPr>
            <a:picLocks noChangeAspect="1"/>
          </p:cNvPicPr>
          <p:nvPr/>
        </p:nvPicPr>
        <p:blipFill>
          <a:blip r:embed="rId2"/>
          <a:stretch>
            <a:fillRect/>
          </a:stretch>
        </p:blipFill>
        <p:spPr>
          <a:xfrm>
            <a:off x="6300216" y="2540073"/>
            <a:ext cx="5321808" cy="2280775"/>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Session duration</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13. Regression results for page views (a) and session duration (b) by channel.</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27</a:t>
            </a:r>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3 · RESULTS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Where oLLM stands today — the positioning takeaway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On the money metrics (conversion rate and revenue per session), oLLM beats only paid social — second-from-bottom, with organic search the closest competitor (~13% above on CR).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Average order value is a weak signal — only 4 of 8 channels differ significantly from oLLM.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Engagement is split: a favorable bounce rate (its one strength), but fewer page views than every channel except paid social.</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2nd-last</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oLLM's rank on conversion rate among 9 channels</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1 of 6</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metrics where oLLM leads most channels (bounce rate)</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28</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04</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4</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Robustness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Does the core ranking survive different aggregations, thresholds, samples, platform definitions, and time windows? Twelve specifications.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ORIENTATION</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How to use this deck</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Scope: the full paper — the main body (Sections 1–7) and the online appendix (after Section 7).</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Audience: advanced — built for learners comfortable with regression evidence. The story follows without statistics; two optional 'methods' slides go deeper.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Every content slide carries detailed speaker notes: talking points, exact figures, and common misconceptions to correct.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All figures are the authors' own, reproduced from the paper.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Modular: the methods slides and the 'mechanism' slide can be skipped for a lighter treatment.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Main deck vs. appendix</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Sections 1–7 are the teaching narrative. The appendix (after Section 7) is optional reference depth — full coverage, methods, robustness, the quartile tables, and the reconciliation with industry reports.</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4 · ROBUSTNESS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Twelve specifications, one stable picture</a:t>
            </a:r>
            <a:endParaRPr lang="en-US" sz="3000" dirty="0"/>
          </a:p>
        </p:txBody>
      </p:sp>
      <p:graphicFrame>
        <p:nvGraphicFramePr>
          <p:cNvPr id="31"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2971800"/>
                <a:gridCol w="3108960"/>
                <a:gridCol w="2011680"/>
                <a:gridCol w="2962656"/>
              </a:tblGrid>
              <a:tr h="301752">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Specification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Robustness concern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R²</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Obs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Main model</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 (reference)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0.739</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340,292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Daily aggregation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0.689</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3,896,527</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Monthly aggregation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0.750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149,628</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Min 10 sessions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0.739</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320,021</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Min 100 sessions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280,190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Min 1000 sessions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Sparse observations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188,376</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Winsorized</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Outliers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0.727</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340,292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Top 25% oLLM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Site selection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0.700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91,385</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Top 25% transactions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Site selection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0.738</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91,942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ChatGPT + other LLMs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oLLM definition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0.746</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408,342</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ChatGPT + mobile app</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oLLM definition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0.741</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395,430</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01752">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12 months / 3 months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Time stability</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0.723 / 0.727</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614,714 / 188,038</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4. R² is the McFadden pseudo-R² of the CR model. It stays ~0.74 despite sample sizes ranging from 91K to 3.9M observations.</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30</a:t>
            </a: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4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core ranking holds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Across all 12 specifications, oLLM stays below every traditional channel except paid social. The oLLM-vs-organic-search gap is the only soft spot — it loses significance in five specs and flips sign (non-significantly) once.</a:t>
            </a:r>
            <a:endParaRPr lang="en-US" sz="1350" dirty="0"/>
          </a:p>
        </p:txBody>
      </p:sp>
      <p:pic>
        <p:nvPicPr>
          <p:cNvPr id="5" name="Image 0" descr="/home/ubuntu/ollm-teaching-deck/assets/figures/Kaiser_Schulze_oLLM_fig_14.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14. CR channel effects across all robustness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31</a:t>
            </a: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05</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5</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Where is it heading? Temporal dynamics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oLLM is young. Over the 12-month window, do the gaps persist, narrow, or widen — and what do four trend models project for the next year?</a:t>
            </a:r>
            <a:endParaRPr lang="en-US" sz="1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trajectory question</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 is a young, fast-moving channel — both the technology and consumer adoption are still maturing.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So the snapshot raises a question: do the gaps persist, narrow, or widen?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paper models CR, AOV, and RPS over the 12-month window and projects forward ~12 months.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This can't isolate a mechanism, but it characterizes direction and pace.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Read projections cautiously</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Trend continuation is uncertain — interface redesigns, checkout features, or paid ads could break any trajectory. The projections show the development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speed</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needed to converge, not a forecast.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33</a:t>
            </a:r>
            <a:endParaRPr lang="en-US" sz="9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Conversion rate is rising for oLLM</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Conversion rate climbs steadily for oLLM (red) while traditional channels stay flat (bar the Nov–Dec seasonal peak) — and oLLM crosses above paid social during the window.</a:t>
            </a:r>
            <a:endParaRPr lang="en-US" sz="1350" dirty="0"/>
          </a:p>
        </p:txBody>
      </p:sp>
      <p:pic>
        <p:nvPicPr>
          <p:cNvPr id="5" name="Image 0" descr="/home/ubuntu/ollm-teaching-deck/assets/figures/Kaiser_Schulze_oLLM_fig_15.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15. Mean CR by channel over time.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34</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But average order value is falling</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Order value is volatile early, then drifts </a:t>
            </a:r>
            <a:pPr indent="0" marL="0">
              <a:buNone/>
            </a:pPr>
            <a:r>
              <a:rPr lang="en-US" sz="1350" i="1" dirty="0">
                <a:solidFill>
                  <a:srgbClr val="0B2D4A"/>
                </a:solidFill>
                <a:latin typeface="Arial" pitchFamily="34" charset="0"/>
                <a:ea typeface="Arial" pitchFamily="34" charset="-122"/>
                <a:cs typeface="Arial" pitchFamily="34" charset="-120"/>
              </a:rPr>
              <a:t>down</a:t>
            </a:r>
            <a:pPr indent="0" marL="0">
              <a:buNone/>
            </a:pPr>
            <a:r>
              <a:rPr lang="en-US" sz="1350" dirty="0">
                <a:solidFill>
                  <a:srgbClr val="0B2D4A"/>
                </a:solidFill>
                <a:latin typeface="Arial" pitchFamily="34" charset="0"/>
                <a:ea typeface="Arial" pitchFamily="34" charset="-122"/>
                <a:cs typeface="Arial" pitchFamily="34" charset="-120"/>
              </a:rPr>
              <a:t> for oLLM — the opposite direction to conversion rate.</a:t>
            </a:r>
            <a:endParaRPr lang="en-US" sz="1350" dirty="0"/>
          </a:p>
        </p:txBody>
      </p:sp>
      <p:pic>
        <p:nvPicPr>
          <p:cNvPr id="5" name="Image 0" descr="/home/ubuntu/ollm-teaching-deck/assets/figures/Kaiser_Schulze_oLLM_fig_16.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16. Mean AOV by channel over time.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35</a:t>
            </a:r>
            <a:endParaRPr 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Net effect: revenue per session grinds up slowly</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rises for oLLM, but from the bottom of the pack — the conversion gain is partly eaten by the order-value decline.</a:t>
            </a:r>
            <a:endParaRPr lang="en-US" sz="1350" dirty="0"/>
          </a:p>
        </p:txBody>
      </p:sp>
      <p:pic>
        <p:nvPicPr>
          <p:cNvPr id="5" name="Image 0" descr="/home/ubuntu/ollm-teaching-deck/assets/figures/Kaiser_Schulze_oLLM_fig_17.png">    </p:cNvPr>
          <p:cNvPicPr>
            <a:picLocks noChangeAspect="1"/>
          </p:cNvPicPr>
          <p:nvPr/>
        </p:nvPicPr>
        <p:blipFill>
          <a:blip r:embed="rId1"/>
          <a:stretch>
            <a:fillRect/>
          </a:stretch>
        </p:blipFill>
        <p:spPr>
          <a:xfrm>
            <a:off x="2662047" y="1828800"/>
            <a:ext cx="6864858"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17. Mean RPS by channel over time.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36</a:t>
            </a:r>
            <a:endParaRPr lang="en-US" sz="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Four trend models — an honesty device</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Trend </a:t>
            </a:r>
            <a:pPr indent="0" marL="0">
              <a:buNone/>
            </a:pPr>
            <a:r>
              <a:rPr lang="en-US" sz="1600" i="1" dirty="0">
                <a:solidFill>
                  <a:srgbClr val="0B2D4A"/>
                </a:solidFill>
                <a:latin typeface="Arial" pitchFamily="34" charset="0"/>
                <a:ea typeface="Arial" pitchFamily="34" charset="-122"/>
                <a:cs typeface="Arial" pitchFamily="34" charset="-120"/>
              </a:rPr>
              <a:t>shape</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matters, so four specifications are tested: linear, centered linear, Gompertz (asymmetric S-curve), and Sigmoid (logistic with a hard ceiling).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Each is projected forward ~12 months to a population estimate across all sites.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linear (logit) model is the optimistic one — it implies near-exponential conversion growth.</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three curved models are more conservative.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Why four models?</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A single trend line would over-claim. Showing four bracketing specifications is an honesty device: the conclusion only counts where the models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agree</a:t>
            </a:r>
            <a:pPr indent="0" marL="0">
              <a:lnSpc>
                <a:spcPct val="112000"/>
              </a:lnSpc>
              <a:buNone/>
            </a:pPr>
            <a:r>
              <a:rPr lang="en-US" sz="1300" dirty="0">
                <a:solidFill>
                  <a:srgbClr val="3A5A7A"/>
                </a:solidFill>
                <a:latin typeface="Arial" pitchFamily="34" charset="0"/>
                <a:ea typeface="Arial" pitchFamily="34" charset="-122"/>
                <a:cs typeface="Arial" pitchFamily="34" charset="-120"/>
              </a:rPr>
              <a: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37</a:t>
            </a:r>
            <a:endParaRPr lang="en-US" sz="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Projection: conversion rate keeps closing the gap</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Three of four models predict oLLM's conversion rate approaches — but does not reach — organic search within 12 months. Only the optimistic linear model shows it overtaking.</a:t>
            </a:r>
            <a:endParaRPr lang="en-US" sz="1350" dirty="0"/>
          </a:p>
        </p:txBody>
      </p:sp>
      <p:pic>
        <p:nvPicPr>
          <p:cNvPr id="5" name="Image 0" descr="/home/ubuntu/ollm-teaching-deck/assets/figures/Kaiser_Schulze_oLLM_fig_18.png">    </p:cNvPr>
          <p:cNvPicPr>
            <a:picLocks noChangeAspect="1"/>
          </p:cNvPicPr>
          <p:nvPr/>
        </p:nvPicPr>
        <p:blipFill>
          <a:blip r:embed="rId1"/>
          <a:stretch>
            <a:fillRect/>
          </a:stretch>
        </p:blipFill>
        <p:spPr>
          <a:xfrm>
            <a:off x="2171700" y="1828800"/>
            <a:ext cx="784555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18. Projected CR development by channel, four trend models.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38</a:t>
            </a:r>
            <a:endParaRPr lang="en-US" sz="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Projection: the order-value gap keeps widening</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Across models, oLLM's order value keeps diverging downward — the widening AOV gap is the brake on revenue per session.</a:t>
            </a:r>
            <a:endParaRPr lang="en-US" sz="1350" dirty="0"/>
          </a:p>
        </p:txBody>
      </p:sp>
      <p:pic>
        <p:nvPicPr>
          <p:cNvPr id="5" name="Image 0" descr="/home/ubuntu/ollm-teaching-deck/assets/figures/Kaiser_Schulze_oLLM_fig_19.png">    </p:cNvPr>
          <p:cNvPicPr>
            <a:picLocks noChangeAspect="1"/>
          </p:cNvPicPr>
          <p:nvPr/>
        </p:nvPicPr>
        <p:blipFill>
          <a:blip r:embed="rId1"/>
          <a:stretch>
            <a:fillRect/>
          </a:stretch>
        </p:blipFill>
        <p:spPr>
          <a:xfrm>
            <a:off x="2171700" y="1828800"/>
            <a:ext cx="784555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19. Projected AOV development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39</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THE BIG PICTURE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headline findings</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1 · Where organic LLM traffic (oLLM) stands</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Beats only paid social on conversion rate and revenue per session.</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Bounce rate is favorable, but engagement depth (page views) lags.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Gaps are widest for simple products, narrowest for complex ones.</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2 · Where it's heading</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Conversion rate rising, order value falling → only modest revenue-per-session gains.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Projected to approach but not overtake organic search within a year.</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The pattern points to growing consumer LLM proficiency.</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a:t>
            </a:r>
            <a:endParaRPr lang="en-US" sz="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Projection: revenue per session improves only moderately</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Net result: revenue per session improves moderately, reaching organic-search parity only under the most aggressive (linear) scenario.</a:t>
            </a:r>
            <a:endParaRPr lang="en-US" sz="1350" dirty="0"/>
          </a:p>
        </p:txBody>
      </p:sp>
      <p:pic>
        <p:nvPicPr>
          <p:cNvPr id="5" name="Image 0" descr="/home/ubuntu/ollm-teaching-deck/assets/figures/Kaiser_Schulze_oLLM_fig_20.png">    </p:cNvPr>
          <p:cNvPicPr>
            <a:picLocks noChangeAspect="1"/>
          </p:cNvPicPr>
          <p:nvPr/>
        </p:nvPicPr>
        <p:blipFill>
          <a:blip r:embed="rId1"/>
          <a:stretch>
            <a:fillRect/>
          </a:stretch>
        </p:blipFill>
        <p:spPr>
          <a:xfrm>
            <a:off x="2171700" y="1828800"/>
            <a:ext cx="784555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20. Projected RPS development by channel.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40</a:t>
            </a:r>
            <a:endParaRPr lang="en-US"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5 · TEMPORAL DYNAMICS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Temporal takeaway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signature of the whole paper: conversion rate ↑, order value ↓, revenue per session ↑ only modestly.</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Projections: the conversion gap narrows, but the order-value gap widens.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Parity with the next-best channel (organic search) is a best-case, not a base-case.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same rising-CR / falling-AOV pattern reappears across websites — which is the clue to the mechanism.</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Hold this pattern</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Rising conversion + falling order value. It returns in the heterogeneity analysis across audiences — and that parallel is what points to the underlying mechanism.</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41</a:t>
            </a:r>
            <a:endParaRPr lang="en-US" sz="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06</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6</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Why outcomes vary across websites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Two testable mechanisms — product complexity (usefulness) and consumer LLM proficiency — and what they reveal about where oLLM already works.</a:t>
            </a:r>
            <a:endParaRPr lang="en-US" sz="15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mechanisms the data can test</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Why might oLLM underperform? The paper explores two mechanisms it can actually test in the data.</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(1) Usefulness: LLMs help most when a purchase needs information synthesis and deliberation; for simple products, conversation may add friction, not value.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(2) Proficiency: consumers are still learning to shop with LLMs; outcomes should improve as proficiency grows.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Both are explored via cross-website variation.</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A careful caveat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These splits compare different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websites</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(e.g., complex- vs simple-product sites), not the same users randomized — the data can't segment by product/customer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and</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channel at once, so all heterogeneity is necessarily between-website. They suggest mechanisms; they don't prove them.</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43</a:t>
            </a:r>
            <a:endParaRPr lang="en-US" sz="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Mechanism 1: product complexity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Complexity proxy: each website's category, rated by three LLMs (Claude, Gemini, ChatGPT).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High-complexity: heavy industry, business &amp; consumer services, vehicles, law, finance, jobs.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Low-complexity: reference materials, news, sports, arts &amp; entertainment, adult.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Hypothesis: oLLM is more useful where purchases need synthesis and deliberation.</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4.6×</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higher oLLM traffic share on high-complexity-category sites vs low</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44</a:t>
            </a:r>
            <a:endParaRPr lang="en-US" sz="9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&amp; conversion — oLLM wins on complex sites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On high-complexity sites (green), oLLM's conversion rate </a:t>
            </a:r>
            <a:pPr indent="0" marL="0">
              <a:buNone/>
            </a:pPr>
            <a:r>
              <a:rPr lang="en-US" sz="1350" i="1" dirty="0">
                <a:solidFill>
                  <a:srgbClr val="0B2D4A"/>
                </a:solidFill>
                <a:latin typeface="Arial" pitchFamily="34" charset="0"/>
                <a:ea typeface="Arial" pitchFamily="34" charset="-122"/>
                <a:cs typeface="Arial" pitchFamily="34" charset="-120"/>
              </a:rPr>
              <a:t>beats</a:t>
            </a:r>
            <a:pPr indent="0" marL="0">
              <a:buNone/>
            </a:pPr>
            <a:r>
              <a:rPr lang="en-US" sz="1350" dirty="0">
                <a:solidFill>
                  <a:srgbClr val="0B2D4A"/>
                </a:solidFill>
                <a:latin typeface="Arial" pitchFamily="34" charset="0"/>
                <a:ea typeface="Arial" pitchFamily="34" charset="-122"/>
                <a:cs typeface="Arial" pitchFamily="34" charset="-120"/>
              </a:rPr>
              <a:t> direct, organic search, email, referral, and paid social — they fall left of the oLLM line. On simple-product sites (blue), every channel beats oLLM.</a:t>
            </a:r>
            <a:endParaRPr lang="en-US" sz="1350" dirty="0"/>
          </a:p>
        </p:txBody>
      </p:sp>
      <p:pic>
        <p:nvPicPr>
          <p:cNvPr id="5" name="Image 0" descr="/home/ubuntu/ollm-teaching-deck/assets/figures/Kaiser_Schulze_oLLM_fig_21.png">    </p:cNvPr>
          <p:cNvPicPr>
            <a:picLocks noChangeAspect="1"/>
          </p:cNvPicPr>
          <p:nvPr/>
        </p:nvPicPr>
        <p:blipFill>
          <a:blip r:embed="rId1"/>
          <a:stretch>
            <a:fillRect/>
          </a:stretch>
        </p:blipFill>
        <p:spPr>
          <a:xfrm>
            <a:off x="2907221" y="1828800"/>
            <a:ext cx="6374511"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21. CR by channel (log-odds), split by website category complexity. Left of the red line = below oLLM.</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45</a:t>
            </a:r>
            <a:endParaRPr lang="en-US" sz="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&amp; order value — the gap narrows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Order-value gaps narrow on high-complexity sites — oLLM's disadvantage on basket size shrinks where products are complex.</a:t>
            </a:r>
            <a:endParaRPr lang="en-US" sz="1350" dirty="0"/>
          </a:p>
        </p:txBody>
      </p:sp>
      <p:pic>
        <p:nvPicPr>
          <p:cNvPr id="5" name="Image 0" descr="/home/ubuntu/ollm-teaching-deck/assets/figures/Kaiser_Schulze_oLLM_fig_22.png">    </p:cNvPr>
          <p:cNvPicPr>
            <a:picLocks noChangeAspect="1"/>
          </p:cNvPicPr>
          <p:nvPr/>
        </p:nvPicPr>
        <p:blipFill>
          <a:blip r:embed="rId1"/>
          <a:stretch>
            <a:fillRect/>
          </a:stretch>
        </p:blipFill>
        <p:spPr>
          <a:xfrm>
            <a:off x="2907221" y="1828800"/>
            <a:ext cx="6374511"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22. AOV by channel, split by website category complexity.</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46</a:t>
            </a:r>
            <a:endParaRPr lang="en-US" sz="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&amp; revenue per session — closest to search here</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moves closer to organic and paid search on high-complexity sites — oLLM's strongest relative showing anywhere in the paper.</a:t>
            </a:r>
            <a:endParaRPr lang="en-US" sz="1350" dirty="0"/>
          </a:p>
        </p:txBody>
      </p:sp>
      <p:pic>
        <p:nvPicPr>
          <p:cNvPr id="5" name="Image 0" descr="/home/ubuntu/ollm-teaching-deck/assets/figures/Kaiser_Schulze_oLLM_fig_23.png">    </p:cNvPr>
          <p:cNvPicPr>
            <a:picLocks noChangeAspect="1"/>
          </p:cNvPicPr>
          <p:nvPr/>
        </p:nvPicPr>
        <p:blipFill>
          <a:blip r:embed="rId1"/>
          <a:stretch>
            <a:fillRect/>
          </a:stretch>
        </p:blipFill>
        <p:spPr>
          <a:xfrm>
            <a:off x="2907221" y="1828800"/>
            <a:ext cx="6374511"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23. RPS by channel, split by website category complexity.</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47</a:t>
            </a:r>
            <a:endParaRPr lang="en-US" sz="9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Complexity — caveats worth teaching</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complexity story fits the usefulness hypothesis: oLLM earns its keep where decisions are hard.</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But a tension: complexity </a:t>
            </a:r>
            <a:pPr indent="0" marL="0">
              <a:buNone/>
            </a:pPr>
            <a:r>
              <a:rPr lang="en-US" sz="1600" i="1" dirty="0">
                <a:solidFill>
                  <a:srgbClr val="0B2D4A"/>
                </a:solidFill>
                <a:latin typeface="Arial" pitchFamily="34" charset="0"/>
                <a:ea typeface="Arial" pitchFamily="34" charset="-122"/>
                <a:cs typeface="Arial" pitchFamily="34" charset="-120"/>
              </a:rPr>
              <a:t>narrows</a:t>
            </a:r>
            <a:pPr indent="0" marL="0">
              <a:buNone/>
            </a:pPr>
            <a:r>
              <a:rPr lang="en-US" sz="1600" dirty="0">
                <a:solidFill>
                  <a:srgbClr val="0B2D4A"/>
                </a:solidFill>
                <a:latin typeface="Arial" pitchFamily="34" charset="0"/>
                <a:ea typeface="Arial" pitchFamily="34" charset="-122"/>
                <a:cs typeface="Arial" pitchFamily="34" charset="-120"/>
              </a:rPr>
              <a:t> the order-value gap, while time and proficiency (next) </a:t>
            </a:r>
            <a:pPr indent="0" marL="0">
              <a:buNone/>
            </a:pPr>
            <a:r>
              <a:rPr lang="en-US" sz="1600" i="1" dirty="0">
                <a:solidFill>
                  <a:srgbClr val="0B2D4A"/>
                </a:solidFill>
                <a:latin typeface="Arial" pitchFamily="34" charset="0"/>
                <a:ea typeface="Arial" pitchFamily="34" charset="-122"/>
                <a:cs typeface="Arial" pitchFamily="34" charset="-120"/>
              </a:rPr>
              <a:t>widen</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it. Not all signals point the same way.</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A measurement caveat: what counts as a 'conversion' differs across categories (a subscription vs a cart checkout), so the split partly reflects conversion-</a:t>
            </a:r>
            <a:pPr indent="0" marL="0">
              <a:buNone/>
            </a:pPr>
            <a:r>
              <a:rPr lang="en-US" sz="1600" i="1" dirty="0">
                <a:solidFill>
                  <a:srgbClr val="0B2D4A"/>
                </a:solidFill>
                <a:latin typeface="Arial" pitchFamily="34" charset="0"/>
                <a:ea typeface="Arial" pitchFamily="34" charset="-122"/>
                <a:cs typeface="Arial" pitchFamily="34" charset="-120"/>
              </a:rPr>
              <a:t>type</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differences.</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Teaching hook</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Ask students: if oLLM is best for complex purchases, which categories should retailers prioritize for generative-engine optimization (GEO) today?</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48</a:t>
            </a:r>
            <a:endParaRPr lang="en-US" sz="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Mechanism 2: consumer LLM proficiency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Proficiency proxied two ways at the website level: share of 'technophile' visitors (Google affinity segments) and average visitor age.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More-proficient audiences should extract more value from LLM shopping.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Both proxies line up: oLLM's traffic share is far higher where audiences skew technophile or younger.</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3.8×</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greater oLLM share — top vs bottom technophile quartile</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5.5×</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greater oLLM share — younger- vs older-visitor sites</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49</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01</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1</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A new channel: organic LLM traffic</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What ChatGPT referrals are, the channel landscape they enter, and the two opposing hypotheses about how they should perform.</a:t>
            </a:r>
            <a:endParaRPr lang="en-US" sz="1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Proficiency &amp; conversion — oLLM can beat organic search</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Where audiences are more LLM-proficient, oLLM's conversion gaps shrink — and oLLM even exceeds organic search in both the technophile and the younger-visitor splits.</a:t>
            </a:r>
            <a:endParaRPr lang="en-US" sz="1350" dirty="0"/>
          </a:p>
        </p:txBody>
      </p:sp>
      <p:pic>
        <p:nvPicPr>
          <p:cNvPr id="5" name="Image 0" descr="/home/ubuntu/ollm-teaching-deck/assets/figures/Kaiser_Schulze_oLLM_fig_24_a.png">    </p:cNvPr>
          <p:cNvPicPr>
            <a:picLocks noChangeAspect="1"/>
          </p:cNvPicPr>
          <p:nvPr/>
        </p:nvPicPr>
        <p:blipFill>
          <a:blip r:embed="rId1"/>
          <a:stretch>
            <a:fillRect/>
          </a:stretch>
        </p:blipFill>
        <p:spPr>
          <a:xfrm>
            <a:off x="566928" y="2042981"/>
            <a:ext cx="5321808" cy="3274959"/>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Technophile split</a:t>
            </a:r>
            <a:endParaRPr lang="en-US" sz="1100" dirty="0"/>
          </a:p>
        </p:txBody>
      </p:sp>
      <p:pic>
        <p:nvPicPr>
          <p:cNvPr id="7" name="Image 1" descr="/home/ubuntu/ollm-teaching-deck/assets/figures/Kaiser_Schulze_oLLM_fig_24_b.png">    </p:cNvPr>
          <p:cNvPicPr>
            <a:picLocks noChangeAspect="1"/>
          </p:cNvPicPr>
          <p:nvPr/>
        </p:nvPicPr>
        <p:blipFill>
          <a:blip r:embed="rId2"/>
          <a:stretch>
            <a:fillRect/>
          </a:stretch>
        </p:blipFill>
        <p:spPr>
          <a:xfrm>
            <a:off x="6300216" y="2042981"/>
            <a:ext cx="5321808" cy="3274959"/>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Age split</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24. CR by channel (log-odds), split by consumer LLM-proficiency proxies.</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50</a:t>
            </a:r>
            <a:endParaRPr lang="en-US" sz="9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Proficiency &amp; order value — the gap </a:t>
            </a:r>
            <a:pPr algn="l" indent="0" marL="0">
              <a:lnSpc>
                <a:spcPct val="102000"/>
              </a:lnSpc>
              <a:buNone/>
            </a:pPr>
            <a:r>
              <a:rPr lang="en-US" sz="3000" b="1" i="1" dirty="0">
                <a:solidFill>
                  <a:srgbClr val="0B2D4A"/>
                </a:solidFill>
                <a:latin typeface="Arial" pitchFamily="34" charset="0"/>
                <a:ea typeface="Arial" pitchFamily="34" charset="-122"/>
                <a:cs typeface="Arial" pitchFamily="34" charset="-120"/>
              </a:rPr>
              <a:t>widens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Order value moves the </a:t>
            </a:r>
            <a:pPr indent="0" marL="0">
              <a:buNone/>
            </a:pPr>
            <a:r>
              <a:rPr lang="en-US" sz="1350" i="1" dirty="0">
                <a:solidFill>
                  <a:srgbClr val="0B2D4A"/>
                </a:solidFill>
                <a:latin typeface="Arial" pitchFamily="34" charset="0"/>
                <a:ea typeface="Arial" pitchFamily="34" charset="-122"/>
                <a:cs typeface="Arial" pitchFamily="34" charset="-120"/>
              </a:rPr>
              <a:t>other</a:t>
            </a:r>
            <a:pPr indent="0" marL="0">
              <a:buNone/>
            </a:pPr>
            <a:r>
              <a:rPr lang="en-US" sz="1350" dirty="0">
                <a:solidFill>
                  <a:srgbClr val="0B2D4A"/>
                </a:solidFill>
                <a:latin typeface="Arial" pitchFamily="34" charset="0"/>
                <a:ea typeface="Arial" pitchFamily="34" charset="-122"/>
                <a:cs typeface="Arial" pitchFamily="34" charset="-120"/>
              </a:rPr>
              <a:t> way: among more-proficient audiences the gap widens — proficient shoppers convert more, yet spend less per order.</a:t>
            </a:r>
            <a:endParaRPr lang="en-US" sz="1350" dirty="0"/>
          </a:p>
        </p:txBody>
      </p:sp>
      <p:pic>
        <p:nvPicPr>
          <p:cNvPr id="5" name="Image 0" descr="/home/ubuntu/ollm-teaching-deck/assets/figures/Kaiser_Schulze_oLLM_fig_25_a.png">    </p:cNvPr>
          <p:cNvPicPr>
            <a:picLocks noChangeAspect="1"/>
          </p:cNvPicPr>
          <p:nvPr/>
        </p:nvPicPr>
        <p:blipFill>
          <a:blip r:embed="rId1"/>
          <a:stretch>
            <a:fillRect/>
          </a:stretch>
        </p:blipFill>
        <p:spPr>
          <a:xfrm>
            <a:off x="566928" y="2042981"/>
            <a:ext cx="5321808" cy="3274959"/>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Technophile split</a:t>
            </a:r>
            <a:endParaRPr lang="en-US" sz="1100" dirty="0"/>
          </a:p>
        </p:txBody>
      </p:sp>
      <p:pic>
        <p:nvPicPr>
          <p:cNvPr id="7" name="Image 1" descr="/home/ubuntu/ollm-teaching-deck/assets/figures/Kaiser_Schulze_oLLM_fig_25_b.png">    </p:cNvPr>
          <p:cNvPicPr>
            <a:picLocks noChangeAspect="1"/>
          </p:cNvPicPr>
          <p:nvPr/>
        </p:nvPicPr>
        <p:blipFill>
          <a:blip r:embed="rId2"/>
          <a:stretch>
            <a:fillRect/>
          </a:stretch>
        </p:blipFill>
        <p:spPr>
          <a:xfrm>
            <a:off x="6300216" y="2042981"/>
            <a:ext cx="5321808" cy="3274959"/>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Age split</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25. AOV by channel, split by consumer LLM-proficiency proxies.</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51</a:t>
            </a:r>
            <a:endParaRPr lang="en-US" sz="9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Proficiency &amp; revenue per session — mixed but improving</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Revenue per session is mixed but improved: oLLM gains on paid and organic search among technophile sites, and on direct/affiliate/other among younger-visitor sites.</a:t>
            </a:r>
            <a:endParaRPr lang="en-US" sz="1350" dirty="0"/>
          </a:p>
        </p:txBody>
      </p:sp>
      <p:pic>
        <p:nvPicPr>
          <p:cNvPr id="5" name="Image 0" descr="/home/ubuntu/ollm-teaching-deck/assets/figures/Kaiser_Schulze_oLLM_fig_26_a.png">    </p:cNvPr>
          <p:cNvPicPr>
            <a:picLocks noChangeAspect="1"/>
          </p:cNvPicPr>
          <p:nvPr/>
        </p:nvPicPr>
        <p:blipFill>
          <a:blip r:embed="rId1"/>
          <a:stretch>
            <a:fillRect/>
          </a:stretch>
        </p:blipFill>
        <p:spPr>
          <a:xfrm>
            <a:off x="566928" y="2042981"/>
            <a:ext cx="5321808" cy="3274959"/>
          </a:xfrm>
          <a:prstGeom prst="rect">
            <a:avLst/>
          </a:prstGeom>
        </p:spPr>
      </p:pic>
      <p:sp>
        <p:nvSpPr>
          <p:cNvPr id="6" name="Text 3"/>
          <p:cNvSpPr/>
          <p:nvPr/>
        </p:nvSpPr>
        <p:spPr>
          <a:xfrm>
            <a:off x="566928"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(a) Technophile split</a:t>
            </a:r>
            <a:endParaRPr lang="en-US" sz="1100" dirty="0"/>
          </a:p>
        </p:txBody>
      </p:sp>
      <p:pic>
        <p:nvPicPr>
          <p:cNvPr id="7" name="Image 1" descr="/home/ubuntu/ollm-teaching-deck/assets/figures/Kaiser_Schulze_oLLM_fig_26_b.png">    </p:cNvPr>
          <p:cNvPicPr>
            <a:picLocks noChangeAspect="1"/>
          </p:cNvPicPr>
          <p:nvPr/>
        </p:nvPicPr>
        <p:blipFill>
          <a:blip r:embed="rId2"/>
          <a:stretch>
            <a:fillRect/>
          </a:stretch>
        </p:blipFill>
        <p:spPr>
          <a:xfrm>
            <a:off x="6300216" y="2042981"/>
            <a:ext cx="5321808" cy="3274959"/>
          </a:xfrm>
          <a:prstGeom prst="rect">
            <a:avLst/>
          </a:prstGeom>
        </p:spPr>
      </p:pic>
      <p:sp>
        <p:nvSpPr>
          <p:cNvPr id="8" name="Text 4"/>
          <p:cNvSpPr/>
          <p:nvPr/>
        </p:nvSpPr>
        <p:spPr>
          <a:xfrm>
            <a:off x="6300216" y="5550408"/>
            <a:ext cx="5321808" cy="292608"/>
          </a:xfrm>
          <a:prstGeom prst="rect">
            <a:avLst/>
          </a:prstGeom>
          <a:noFill/>
          <a:ln/>
        </p:spPr>
        <p:txBody>
          <a:bodyPr wrap="square" lIns="0" tIns="0" rIns="0" bIns="0" rtlCol="0" anchor="ctr"/>
          <a:lstStyle/>
          <a:p>
            <a:pPr algn="ctr" indent="0" marL="0">
              <a:buNone/>
            </a:pPr>
            <a:r>
              <a:rPr lang="en-US" sz="1100" b="1" dirty="0">
                <a:solidFill>
                  <a:srgbClr val="3A5A7A"/>
                </a:solidFill>
                <a:latin typeface="Arial" pitchFamily="34" charset="0"/>
                <a:ea typeface="Arial" pitchFamily="34" charset="-122"/>
                <a:cs typeface="Arial" pitchFamily="34" charset="-120"/>
              </a:rPr>
              <a:t>(b) Age split</a:t>
            </a:r>
            <a:endParaRPr lang="en-US" sz="1100" dirty="0"/>
          </a:p>
        </p:txBody>
      </p:sp>
      <p:sp>
        <p:nvSpPr>
          <p:cNvPr id="9" name="Text 5"/>
          <p:cNvSpPr/>
          <p:nvPr/>
        </p:nvSpPr>
        <p:spPr>
          <a:xfrm>
            <a:off x="566928" y="5861304"/>
            <a:ext cx="11055096" cy="41148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26. RPS by channel, split by consumer LLM-proficiency proxies.</a:t>
            </a:r>
            <a:endParaRPr lang="en-US" sz="1050" dirty="0"/>
          </a:p>
        </p:txBody>
      </p:sp>
      <p:sp>
        <p:nvSpPr>
          <p:cNvPr id="10" name="Shape 6"/>
          <p:cNvSpPr/>
          <p:nvPr/>
        </p:nvSpPr>
        <p:spPr>
          <a:xfrm>
            <a:off x="566928" y="6382512"/>
            <a:ext cx="11055096" cy="0"/>
          </a:xfrm>
          <a:prstGeom prst="line">
            <a:avLst/>
          </a:prstGeom>
          <a:noFill/>
          <a:ln w="6350">
            <a:solidFill>
              <a:srgbClr val="D7DEE5"/>
            </a:solidFill>
            <a:prstDash val="solid"/>
          </a:ln>
        </p:spPr>
      </p:sp>
      <p:sp>
        <p:nvSpPr>
          <p:cNvPr id="11" name="Text 7"/>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2" name="Text 8"/>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52</a:t>
            </a:r>
            <a:endParaRPr lang="en-US" sz="9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6 · HETEROGENEITY</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mechanism: growing consumer LLM proficiency</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 same signature appears in </a:t>
            </a:r>
            <a:pPr indent="0" marL="0">
              <a:buNone/>
            </a:pPr>
            <a:r>
              <a:rPr lang="en-US" sz="1600" i="1" dirty="0">
                <a:solidFill>
                  <a:srgbClr val="0B2D4A"/>
                </a:solidFill>
                <a:latin typeface="Arial" pitchFamily="34" charset="0"/>
                <a:ea typeface="Arial" pitchFamily="34" charset="-122"/>
                <a:cs typeface="Arial" pitchFamily="34" charset="-120"/>
              </a:rPr>
              <a:t>both</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the time trend and the proficiency cross-section: conversion up, order value down.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That parallel is the paper's central clue: growing consumer LLM proficiency is the most likely driver of oLLM's evolution.</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Plausible reading: as shoppers get fluent, they convert more often but buy more narrowly — more targeted purchases, or sharper price awareness from LLM transparency.</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Two patterns, one cause</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Temporal (over months) and cross-sectional (across audiences) evidence rarely line up by accident. When they do, it's the strongest descriptive case you can make for a mechanism without an experiment.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53</a:t>
            </a:r>
            <a:endParaRPr lang="en-US" sz="9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58368" y="1920240"/>
            <a:ext cx="2743200" cy="1463040"/>
          </a:xfrm>
          <a:prstGeom prst="rect">
            <a:avLst/>
          </a:prstGeom>
          <a:noFill/>
          <a:ln/>
        </p:spPr>
        <p:txBody>
          <a:bodyPr wrap="square" lIns="0" tIns="0" rIns="0" bIns="0" rtlCol="0" anchor="ctr"/>
          <a:lstStyle/>
          <a:p>
            <a:pPr indent="0" marL="0">
              <a:buNone/>
            </a:pPr>
            <a:r>
              <a:rPr lang="en-US" sz="9000" b="1" dirty="0">
                <a:solidFill>
                  <a:srgbClr val="E7B4A1"/>
                </a:solidFill>
                <a:latin typeface="Arial" pitchFamily="34" charset="0"/>
                <a:ea typeface="Arial" pitchFamily="34" charset="-122"/>
                <a:cs typeface="Arial" pitchFamily="34" charset="-120"/>
              </a:rPr>
              <a:t>07</a:t>
            </a:r>
            <a:endParaRPr lang="en-US" sz="9000" dirty="0"/>
          </a:p>
        </p:txBody>
      </p:sp>
      <p:sp>
        <p:nvSpPr>
          <p:cNvPr id="3" name="Text 1"/>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SECTION 7</a:t>
            </a:r>
            <a:endParaRPr lang="en-US" sz="1300" dirty="0"/>
          </a:p>
        </p:txBody>
      </p:sp>
      <p:sp>
        <p:nvSpPr>
          <p:cNvPr id="4" name="Text 2"/>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Key insights &amp; implications</a:t>
            </a:r>
            <a:endParaRPr lang="en-US" sz="3600" dirty="0"/>
          </a:p>
        </p:txBody>
      </p:sp>
      <p:sp>
        <p:nvSpPr>
          <p:cNvPr id="5" name="Text 3"/>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Two patterns to carry in — a still-small, second-from-bottom channel today, on an improving but lopsided trajectory. What it means for retailers and for LLM platforms (including the looming shift to paid LLM advertising), plus the limitations.</a:t>
            </a:r>
            <a:endParaRPr lang="en-US" sz="15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IMPLICATIONS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For retailers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oLLM's value today is concentrated in high-complexity categories — where shoppers want comparison and guidance.</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There, oLLM combines comparatively strong conversion and revenue per session with a favorable bounce rate: a high-intent </a:t>
            </a:r>
            <a:pPr indent="0" marL="0">
              <a:buNone/>
            </a:pPr>
            <a:r>
              <a:rPr lang="en-US" sz="1600" i="1" dirty="0">
                <a:solidFill>
                  <a:srgbClr val="0B2D4A"/>
                </a:solidFill>
                <a:latin typeface="Arial" pitchFamily="34" charset="0"/>
                <a:ea typeface="Arial" pitchFamily="34" charset="-122"/>
                <a:cs typeface="Arial" pitchFamily="34" charset="-120"/>
              </a:rPr>
              <a:t>complement</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to search, even at low volume.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For simple, routine purchases, low share and weak conversion/revenue mean limited near-term upside from optimizing for oLLM.</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GEO, concretely</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Sell complex/considered products? oLLM is worth early generative-engine-optimization investment. Sell simple/routine goods? Watch and wait — the volume isn't there yet.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55</a:t>
            </a:r>
            <a:endParaRPr lang="en-US" sz="9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IMPLICATIONS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For LLM platforms — and the paid-ads wildcard</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weakness concentrates in simple, routine purchases — exactly what platforms are now targeting.</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Initiatives since the study window: instant checkout and agentic shopping (and on-site agents like Amazon's Rufus) to remove the friction of leaving the chat.</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 bigger shift is </a:t>
            </a:r>
            <a:pPr indent="0" marL="0">
              <a:buNone/>
            </a:pPr>
            <a:r>
              <a:rPr lang="en-US" sz="1600" i="1" dirty="0">
                <a:solidFill>
                  <a:srgbClr val="0B2D4A"/>
                </a:solidFill>
                <a:latin typeface="Arial" pitchFamily="34" charset="0"/>
                <a:ea typeface="Arial" pitchFamily="34" charset="-122"/>
                <a:cs typeface="Arial" pitchFamily="34" charset="-120"/>
              </a:rPr>
              <a:t>paid</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ChatGPT ads (pLLM) weren't live during the study.</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Depending on design, sponsored placements could cut friction for simple buys — or erode the trust and usefulness that make </a:t>
            </a:r>
            <a:pPr indent="0" marL="0">
              <a:buNone/>
            </a:pPr>
            <a:r>
              <a:rPr lang="en-US" sz="1600" i="1" dirty="0">
                <a:solidFill>
                  <a:srgbClr val="0B2D4A"/>
                </a:solidFill>
                <a:latin typeface="Arial" pitchFamily="34" charset="0"/>
                <a:ea typeface="Arial" pitchFamily="34" charset="-122"/>
                <a:cs typeface="Arial" pitchFamily="34" charset="-120"/>
              </a:rPr>
              <a:t>organic</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referrals work.</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Even organic oLLM isn't bias-free: recommendations may carry less </a:t>
            </a:r>
            <a:pPr indent="0" marL="0">
              <a:buNone/>
            </a:pPr>
            <a:r>
              <a:rPr lang="en-US" sz="1600" i="1" dirty="0">
                <a:solidFill>
                  <a:srgbClr val="0B2D4A"/>
                </a:solidFill>
                <a:latin typeface="Arial" pitchFamily="34" charset="0"/>
                <a:ea typeface="Arial" pitchFamily="34" charset="-122"/>
                <a:cs typeface="Arial" pitchFamily="34" charset="-120"/>
              </a:rPr>
              <a:t>advertising</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bias than paid channels, yet could favor brands well-represented in training/retrieved data — a different bias, not no bias.</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Watch this next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Everything in this deck is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organic</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oLLM. Paid LLM traffic (pLLM) could redefine the channel's economics — the single most important thing to watch next.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56</a:t>
            </a:r>
            <a:endParaRPr lang="en-US" sz="9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LIMITATIONS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Limitations — read every result through these</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Descriptive, not causal — vulnerable to differences across channels' users and situations.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Last-click attribution understates oLLM's upper-funnel role (users likely verify LLM picks via search/retailer sites, which then take the conversion credit).</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Complexity and proficiency are </a:t>
            </a:r>
            <a:pPr indent="0" marL="0">
              <a:buNone/>
            </a:pPr>
            <a:r>
              <a:rPr lang="en-US" sz="1600" i="1" dirty="0">
                <a:solidFill>
                  <a:srgbClr val="0B2D4A"/>
                </a:solidFill>
                <a:latin typeface="Arial" pitchFamily="34" charset="0"/>
                <a:ea typeface="Arial" pitchFamily="34" charset="-122"/>
                <a:cs typeface="Arial" pitchFamily="34" charset="-120"/>
              </a:rPr>
              <a:t>website</a:t>
            </a:r>
            <a:pPr indent="0" marL="0">
              <a:spcAft>
                <a:spcPts val="1000"/>
              </a:spcAft>
              <a:buNone/>
            </a:pPr>
            <a:r>
              <a:rPr lang="en-US" sz="1600" dirty="0">
                <a:solidFill>
                  <a:srgbClr val="0B2D4A"/>
                </a:solidFill>
                <a:latin typeface="Arial" pitchFamily="34" charset="0"/>
                <a:ea typeface="Arial" pitchFamily="34" charset="-122"/>
                <a:cs typeface="Arial" pitchFamily="34" charset="-120"/>
              </a:rPr>
              <a:t>-level proxies, not product- or person-level.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channel evolves fast — 12 months captures the initial phase; the patterns may not persist.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What would settle it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Multi-touch attribution or on-site experiments could isolate oLLM's upper-funnel contribution and turn these descriptive patterns into causal estimates.</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57</a:t>
            </a:r>
            <a:endParaRPr lang="en-US" sz="9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7 · WRAP-UP</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Five things students should leave with</a:t>
            </a:r>
            <a:endParaRPr lang="en-US" sz="3000" dirty="0"/>
          </a:p>
        </p:txBody>
      </p:sp>
      <p:sp>
        <p:nvSpPr>
          <p:cNvPr id="4" name="Text 2"/>
          <p:cNvSpPr/>
          <p:nvPr/>
        </p:nvSpPr>
        <p:spPr>
          <a:xfrm>
            <a:off x="566928" y="1783080"/>
            <a:ext cx="11055096"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New but tiny: oLLM appeared in August 2024 and is still under 0.2% of sessions.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Middling quality today: it out-converts only paid social; bounce rate is its bright spot.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Resist the hype: rigorous modeling overturns cherry-picked case studies claiming oLLM beats search.</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Context-dependent: oLLM is genuinely competitive for complex products and proficient audiences.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Improving, with a catch: conversion rises while order value falls — modest net gains, with paid ads the big unknown ahead.</a:t>
            </a:r>
            <a:endParaRPr lang="en-US" sz="1600" dirty="0"/>
          </a:p>
        </p:txBody>
      </p:sp>
      <p:sp>
        <p:nvSpPr>
          <p:cNvPr id="5" name="Shape 3"/>
          <p:cNvSpPr/>
          <p:nvPr/>
        </p:nvSpPr>
        <p:spPr>
          <a:xfrm>
            <a:off x="566928" y="6382512"/>
            <a:ext cx="11055096" cy="0"/>
          </a:xfrm>
          <a:prstGeom prst="line">
            <a:avLst/>
          </a:prstGeom>
          <a:noFill/>
          <a:ln w="6350">
            <a:solidFill>
              <a:srgbClr val="D7DEE5"/>
            </a:solidFill>
            <a:prstDash val="solid"/>
          </a:ln>
        </p:spPr>
      </p:sp>
      <p:sp>
        <p:nvSpPr>
          <p:cNvPr id="6"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7"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58</a:t>
            </a:r>
            <a:endParaRPr lang="en-US" sz="9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0B2D4A"/>
        </a:solidFill>
      </p:bgPr>
    </p:bg>
    <p:spTree>
      <p:nvGrpSpPr>
        <p:cNvPr id="1" name=""/>
        <p:cNvGrpSpPr/>
        <p:nvPr/>
      </p:nvGrpSpPr>
      <p:grpSpPr>
        <a:xfrm>
          <a:off x="0" y="0"/>
          <a:ext cx="0" cy="0"/>
          <a:chOff x="0" y="0"/>
          <a:chExt cx="0" cy="0"/>
        </a:xfrm>
      </p:grpSpPr>
      <p:sp>
        <p:nvSpPr>
          <p:cNvPr id="2" name="Text 0"/>
          <p:cNvSpPr/>
          <p:nvPr/>
        </p:nvSpPr>
        <p:spPr>
          <a:xfrm>
            <a:off x="676656" y="342900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FOR THE CURIOUS · SAME PAPER, MORE DEPTH</a:t>
            </a:r>
            <a:endParaRPr lang="en-US" sz="1300" dirty="0"/>
          </a:p>
        </p:txBody>
      </p:sp>
      <p:sp>
        <p:nvSpPr>
          <p:cNvPr id="3" name="Text 1"/>
          <p:cNvSpPr/>
          <p:nvPr/>
        </p:nvSpPr>
        <p:spPr>
          <a:xfrm>
            <a:off x="658368" y="3794760"/>
            <a:ext cx="10424160" cy="1645920"/>
          </a:xfrm>
          <a:prstGeom prst="rect">
            <a:avLst/>
          </a:prstGeom>
          <a:noFill/>
          <a:ln/>
        </p:spPr>
        <p:txBody>
          <a:bodyPr wrap="square" lIns="0" tIns="0" rIns="0" bIns="0" rtlCol="0" anchor="ctr"/>
          <a:lstStyle/>
          <a:p>
            <a:pPr indent="0" marL="0">
              <a:lnSpc>
                <a:spcPct val="104000"/>
              </a:lnSpc>
              <a:buNone/>
            </a:pPr>
            <a:r>
              <a:rPr lang="en-US" sz="3600" b="1" dirty="0">
                <a:solidFill>
                  <a:srgbClr val="FFFFFF"/>
                </a:solidFill>
                <a:latin typeface="Arial" pitchFamily="34" charset="0"/>
                <a:ea typeface="Arial" pitchFamily="34" charset="-122"/>
                <a:cs typeface="Arial" pitchFamily="34" charset="-120"/>
              </a:rPr>
              <a:t>Online Appendix</a:t>
            </a:r>
            <a:endParaRPr lang="en-US" sz="3600" dirty="0"/>
          </a:p>
        </p:txBody>
      </p:sp>
      <p:sp>
        <p:nvSpPr>
          <p:cNvPr id="4" name="Text 2"/>
          <p:cNvSpPr/>
          <p:nvPr/>
        </p:nvSpPr>
        <p:spPr>
          <a:xfrm>
            <a:off x="676656" y="5074920"/>
            <a:ext cx="9692640" cy="731520"/>
          </a:xfrm>
          <a:prstGeom prst="rect">
            <a:avLst/>
          </a:prstGeom>
          <a:noFill/>
          <a:ln/>
        </p:spPr>
        <p:txBody>
          <a:bodyPr wrap="square" lIns="0" tIns="0" rIns="0" bIns="0" rtlCol="0" anchor="ctr"/>
          <a:lstStyle/>
          <a:p>
            <a:pPr indent="0" marL="0">
              <a:lnSpc>
                <a:spcPct val="110000"/>
              </a:lnSpc>
              <a:buNone/>
            </a:pPr>
            <a:r>
              <a:rPr lang="en-US" sz="1500" dirty="0">
                <a:solidFill>
                  <a:srgbClr val="C9D6E2"/>
                </a:solidFill>
                <a:latin typeface="Arial" pitchFamily="34" charset="0"/>
                <a:ea typeface="Arial" pitchFamily="34" charset="-122"/>
                <a:cs typeface="Arial" pitchFamily="34" charset="-120"/>
              </a:rPr>
              <a:t>Complete category &amp; geographic coverage, full methodology and weighting, robustness across every metric, the quartile tables behind the heterogeneity figures, the reconciliation with industry reports, and directions for future research.</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What is organic LLM traffic (oLLM)?</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 = the organic (unpaid) outgoing links ChatGPT shows when a user expresses purchase intent — e.g., product comparisons with country-specific 'Buy' links.</a:t>
            </a:r>
            <a:endParaRPr lang="en-US" sz="1350" dirty="0"/>
          </a:p>
        </p:txBody>
      </p:sp>
      <p:pic>
        <p:nvPicPr>
          <p:cNvPr id="5" name="Image 0" descr="/home/ubuntu/ollm-teaching-deck/assets/figures/Kaiser_Schulze_oLLM_fig_1.png">    </p:cNvPr>
          <p:cNvPicPr>
            <a:picLocks noChangeAspect="1"/>
          </p:cNvPicPr>
          <p:nvPr/>
        </p:nvPicPr>
        <p:blipFill>
          <a:blip r:embed="rId1"/>
          <a:stretch>
            <a:fillRect/>
          </a:stretch>
        </p:blipFill>
        <p:spPr>
          <a:xfrm>
            <a:off x="3823778" y="1828800"/>
            <a:ext cx="4541396"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1. ChatGPT product recommendations for espresso machines, featuring outgoing links to online retailers.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24 categories — far beyond Amazon-style retail</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buSzPct val="100000"/>
              <a:buChar char="•"/>
            </a:pPr>
            <a:r>
              <a:rPr lang="en-US" sz="1600" dirty="0">
                <a:solidFill>
                  <a:srgbClr val="0B2D4A"/>
                </a:solidFill>
                <a:latin typeface="Arial" pitchFamily="34" charset="0"/>
                <a:ea typeface="Arial" pitchFamily="34" charset="-122"/>
                <a:cs typeface="Arial" pitchFamily="34" charset="-120"/>
              </a:rPr>
              <a:t>The 973 sites span all 24 SimilarWeb top-level categories — this is </a:t>
            </a:r>
            <a:pPr indent="0" marL="0">
              <a:buNone/>
            </a:pPr>
            <a:r>
              <a:rPr lang="en-US" sz="1600" i="1" dirty="0">
                <a:solidFill>
                  <a:srgbClr val="0B2D4A"/>
                </a:solidFill>
                <a:latin typeface="Arial" pitchFamily="34" charset="0"/>
                <a:ea typeface="Arial" pitchFamily="34" charset="-122"/>
                <a:cs typeface="Arial" pitchFamily="34" charset="-120"/>
              </a:rPr>
              <a:t>not</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only consumer retail.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B2B &amp; industrial are fully included — e.g. Business &amp; Consumer Services and Heavy Industry &amp; Engineering (example sites of these categories: indeed.com, paypal.com, fedex.com; caterpillar.com, boeing.com, ge.com).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Also Finance, Law &amp; Government, Vehicles, Jobs &amp; Career, Travel, Health and Education (example sites: chase.com, coinbase.com; irs.gov, gov.uk; tesla.com, ford.com).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“Conversion” is category-appropriate: a retail checkout, a finance wire or insurance premium, a SaaS subscription, a government fee — see the conversion-logic and the full category table next.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Two clarifications</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1. “Is this just online shops?” No — B2B, industrial, financial, government and service categories are all in the panel, each with its own conversion.</a:t>
            </a:r>
            <a:endParaRPr lang="en-US" sz="1300" dirty="0"/>
          </a:p>
          <a:p>
            <a:pPr indent="0" marL="0">
              <a:lnSpc>
                <a:spcPct val="112000"/>
              </a:lnSpc>
              <a:buNone/>
            </a:pPr>
            <a:endParaRPr lang="en-US" sz="1300" dirty="0"/>
          </a:p>
          <a:p>
            <a:pPr indent="0" marL="0">
              <a:lnSpc>
                <a:spcPct val="112000"/>
              </a:lnSpc>
              <a:buNone/>
            </a:pPr>
            <a:r>
              <a:rPr lang="en-US" sz="1300" dirty="0">
                <a:solidFill>
                  <a:srgbClr val="3A5A7A"/>
                </a:solidFill>
                <a:latin typeface="Arial" pitchFamily="34" charset="0"/>
                <a:ea typeface="Arial" pitchFamily="34" charset="-122"/>
                <a:cs typeface="Arial" pitchFamily="34" charset="-120"/>
              </a:rPr>
              <a:t>2. The domains shown are SimilarWeb </a:t>
            </a:r>
            <a:endParaRPr lang="en-US" sz="1300" dirty="0"/>
          </a:p>
          <a:p>
            <a:pPr indent="0" marL="0">
              <a:lnSpc>
                <a:spcPct val="112000"/>
              </a:lnSpc>
              <a:buNone/>
            </a:pPr>
            <a:r>
              <a:rPr lang="en-US" sz="1300" i="1" dirty="0">
                <a:solidFill>
                  <a:srgbClr val="3A5A7A"/>
                </a:solidFill>
                <a:latin typeface="Arial" pitchFamily="34" charset="0"/>
                <a:ea typeface="Arial" pitchFamily="34" charset="-122"/>
                <a:cs typeface="Arial" pitchFamily="34" charset="-120"/>
              </a:rPr>
              <a:t>examples</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of each category — illustrative of the kind of site,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not</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necessarily sites in this dataset.</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60</a:t>
            </a:r>
            <a:endParaRPr lang="en-US" sz="9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 A.1, 1 OF 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All 24 categories — volume &amp; oLLM share (part 1)</a:t>
            </a:r>
            <a:endParaRPr lang="en-US" sz="3000" dirty="0"/>
          </a:p>
        </p:txBody>
      </p:sp>
      <p:graphicFrame>
        <p:nvGraphicFramePr>
          <p:cNvPr id="62"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657600"/>
                <a:gridCol w="1920240"/>
                <a:gridCol w="1920240"/>
                <a:gridCol w="1783080"/>
                <a:gridCol w="1773936"/>
              </a:tblGrid>
              <a:tr h="329184">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Category</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Sessions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Revenue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Sess.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Rev.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E-commerce and Shopping</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1,201.3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1,915.3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Lifestyle (Fashion, Cosmetics)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1,127.3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2,026.9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Business &amp; Consumer Services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617.8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780.2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Home and Garden</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531.4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1,410.6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Consumer Electronics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465.6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758.1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Vehicles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441.1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Science and Education</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249.9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Arts and Entertainment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797.4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Finance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224.0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Travel and Tourism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184.7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1,279.3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Games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163.2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151.7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Health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350.8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A.1 (Feb–Aug 2025), sorted by sessions. oLLM % = ChatGPT-referral share of that category's total. Continued on the next slide.</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61</a:t>
            </a:r>
            <a:endParaRPr lang="en-US" sz="9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 A.1, 2 OF 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All 24 categories — volume &amp; oLLM share (part 2)</a:t>
            </a:r>
            <a:endParaRPr lang="en-US" sz="3000" dirty="0"/>
          </a:p>
        </p:txBody>
      </p:sp>
      <p:graphicFrame>
        <p:nvGraphicFramePr>
          <p:cNvPr id="63"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657600"/>
                <a:gridCol w="1920240"/>
                <a:gridCol w="1920240"/>
                <a:gridCol w="1783080"/>
                <a:gridCol w="1773936"/>
              </a:tblGrid>
              <a:tr h="329184">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Category</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Sessions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Revenue ($M)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Sess.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oLLM % Rev.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Sports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417.4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Food and Drink</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328.9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Pets and Animals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209.4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Heavy Industry &amp; Engineering</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108.5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Law and Government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23.0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58.5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Gambling</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8.5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85.0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&gt;0.00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&gt;0.00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News and Media</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Hobbies and Leisure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Community and Society</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32.0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Adult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Jobs and Career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2.22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29184">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Reference Materials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0.04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A.1 (continued). Jobs &amp; Career has by far the highest oLLM share (~2%) — people increasingly start career/credential searches in an LLM.</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62</a:t>
            </a:r>
            <a:endParaRPr lang="en-US" sz="9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 A.2)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What “conversion” means across categories</a:t>
            </a:r>
            <a:endParaRPr lang="en-US" sz="3000" dirty="0"/>
          </a:p>
        </p:txBody>
      </p:sp>
      <p:graphicFrame>
        <p:nvGraphicFramePr>
          <p:cNvPr id="64"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00400"/>
                <a:gridCol w="3383280"/>
                <a:gridCol w="4471416"/>
              </a:tblGrid>
              <a:tr h="475488">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Category</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Example of a conversion</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00" b="1" dirty="0">
                          <a:solidFill>
                            <a:srgbClr val="FFFFFF"/>
                          </a:solidFill>
                          <a:latin typeface="Arial" pitchFamily="34" charset="0"/>
                          <a:ea typeface="Arial" pitchFamily="34" charset="-122"/>
                          <a:cs typeface="Arial" pitchFamily="34" charset="-120"/>
                        </a:rPr>
                        <a:t>Example domains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Business &amp; Consumer Services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Premium subscription · transaction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indeed.com, linkedin.com, paypal.com, fedex.com, zillow.com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Heavy Industry &amp; Engineering</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Replacement part · safety-webinar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caterpillar.com, ge.com, boeing.com, deere.com, siemens.com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Finance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Insurance premium · wire/transfer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paypal.com, chase.com, bankofamerica.com, coinbase.com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Law and Government</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Passport fee · document copy fee</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usa.gov, irs.gov, gov.uk, uscis.gov</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Vehicles</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Vehicle-history report · accessory</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cars.com, carmax.com, tesla.com, ford.com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Travel and Tourism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Hotel booking · flight ticket</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booking.com, tripadvisor.com, airbnb.com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Health</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Telehealth copay · home test kit</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webmd.com, mayoclinic.org, cvs.com, walgreens.com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475488">
                <a:tc>
                  <a:txBody>
                    <a:bodyPr/>
                    <a:lstStyle/>
                    <a:p>
                      <a:pPr algn="l" indent="0" marL="0">
                        <a:buNone/>
                      </a:pPr>
                      <a:r>
                        <a:rPr lang="en-US" sz="1100" b="1" dirty="0">
                          <a:solidFill>
                            <a:srgbClr val="0B2D4A"/>
                          </a:solidFill>
                          <a:latin typeface="Arial" pitchFamily="34" charset="0"/>
                          <a:ea typeface="Arial" pitchFamily="34" charset="-122"/>
                          <a:cs typeface="Arial" pitchFamily="34" charset="-120"/>
                        </a:rPr>
                        <a:t>E-commerce and Shopping</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Retail-goods purchase · gift card</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00" dirty="0">
                          <a:solidFill>
                            <a:srgbClr val="0B2D4A"/>
                          </a:solidFill>
                          <a:latin typeface="Arial" pitchFamily="34" charset="0"/>
                          <a:ea typeface="Arial" pitchFamily="34" charset="-122"/>
                          <a:cs typeface="Arial" pitchFamily="34" charset="-120"/>
                        </a:rPr>
                        <a:t>amazon.com, ebay.com, walmart.com, temu.com</a:t>
                      </a:r>
                      <a:endParaRPr lang="en-US" sz="110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Example domains illustrate each category (SimilarWeb examples) — not necessarily sites in the dataset. From Table A.2 (all 24 categories in the paper). Per §6.1, “conversion” differs by category, so the complexity split partly reflects conversion-type differences.</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63</a:t>
            </a:r>
            <a:endParaRPr lang="en-US" sz="9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COVERAGE (TABLES A.3–A.4)</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Global reach: 5 continents, 49 countries</a:t>
            </a:r>
            <a:endParaRPr lang="en-US" sz="3000" dirty="0"/>
          </a:p>
        </p:txBody>
      </p:sp>
      <p:graphicFrame>
        <p:nvGraphicFramePr>
          <p:cNvPr id="65"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657600"/>
                <a:gridCol w="1920240"/>
                <a:gridCol w="1920240"/>
                <a:gridCol w="1783080"/>
                <a:gridCol w="1773936"/>
              </a:tblGrid>
              <a:tr h="365760">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Continent</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Sessions (M)</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Revenue ($M)</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oLLM % Sess.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oLLM % Rev.</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Americas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2,713.9</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4,206.9</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Europe</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2,134.3</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5,202.1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Asia</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858.5</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784.6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0.11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0.06</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Oceania</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278.1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926.0</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0.05</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0.04</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Africa</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57.7</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30.1</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0.25</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0.09</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A.3. Top countries by sessions: United States (1,800M), Brazil (697), United Kingdom (457), France (399), India (247), Australia (227), Germany (207), Italy, Netherlands, Thailand, Poland… 49 countries contribute ≥10M sessions each (full list, Table A.4 in the paper).</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64</a:t>
            </a:r>
            <a:endParaRPr lang="en-US" sz="9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 · DEFINITIONS (TABLE A.5)</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How each metric is defined</a:t>
            </a:r>
            <a:endParaRPr lang="en-US" sz="3000" dirty="0"/>
          </a:p>
        </p:txBody>
      </p:sp>
      <p:graphicFrame>
        <p:nvGraphicFramePr>
          <p:cNvPr id="66"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3291840"/>
                <a:gridCol w="7763256"/>
              </a:tblGrid>
              <a:tr h="502920">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Variable</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250" b="1" dirty="0">
                          <a:solidFill>
                            <a:srgbClr val="FFFFFF"/>
                          </a:solidFill>
                          <a:latin typeface="Arial" pitchFamily="34" charset="0"/>
                          <a:ea typeface="Arial" pitchFamily="34" charset="-122"/>
                          <a:cs typeface="Arial" pitchFamily="34" charset="-120"/>
                        </a:rPr>
                        <a:t>Definition (per website × time unit)</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Conversion Rate (CR)</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Transactions ÷ Sessions — the headline financial metric</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Average Order Value (AOV)</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Revenue ÷ Transactions (defined where transactions &gt; 0)</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Revenue per Session (RPS)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Revenue ÷ Sessions (includes realized zeros — informative about channel quality)</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Bounce Rate (BR)</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Bounces ÷ Sessions — leaving without a further action</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Session Duration (SD)</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Total time on site ÷ Sessions, in seconds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Page Views (PV)</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Total page views ÷ Sessions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502920">
                <a:tc>
                  <a:txBody>
                    <a:bodyPr/>
                    <a:lstStyle/>
                    <a:p>
                      <a:pPr algn="l" indent="0" marL="0">
                        <a:buNone/>
                      </a:pPr>
                      <a:r>
                        <a:rPr lang="en-US" sz="1250" b="1" dirty="0">
                          <a:solidFill>
                            <a:srgbClr val="0B2D4A"/>
                          </a:solidFill>
                          <a:latin typeface="Arial" pitchFamily="34" charset="0"/>
                          <a:ea typeface="Arial" pitchFamily="34" charset="-122"/>
                          <a:cs typeface="Arial" pitchFamily="34" charset="-120"/>
                        </a:rPr>
                        <a:t>Controls (fixed effects)</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250" dirty="0">
                          <a:solidFill>
                            <a:srgbClr val="0B2D4A"/>
                          </a:solidFill>
                          <a:latin typeface="Arial" pitchFamily="34" charset="0"/>
                          <a:ea typeface="Arial" pitchFamily="34" charset="-122"/>
                          <a:cs typeface="Arial" pitchFamily="34" charset="-120"/>
                        </a:rPr>
                        <a:t>Channel (oLLM = baseline) · Website · Device · Month</a:t>
                      </a:r>
                      <a:endParaRPr lang="en-US" sz="12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A.5. RPS includes zero-revenue sessions (they carry information); AOV conditions on a purchase having occurred.</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65</a:t>
            </a:r>
            <a:endParaRPr lang="en-US" sz="9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A.4 · METHODS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model families, one fixed-effects structure</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Rates: CR &amp; BR</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Quasibinomial models — sessions enter the likelihood directly.</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A dispersion parameter (θ) absorbs the overdispersion in transaction/bounce counts.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Not weighted: session counts already encode precision (weighting would double-count it).</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Levels: AOV · RPS · SD · PV</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Weighted linear models in levels.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Bounded, website-relative weights cap leverage so no single large site dominates.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Reduces aggregation-induced heteroskedasticity.</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66</a:t>
            </a:r>
            <a:endParaRPr lang="en-US" sz="9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A.4 · METHODS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weighting scheme — and why it matters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 bounded sigmoid weight balances influence across sites; a naive √sessions weight lets the largest 12.5% of sites carry ~a third of the weight — which would swamp a sparse channel like oLLM.</a:t>
            </a:r>
            <a:endParaRPr lang="en-US" sz="1350" dirty="0"/>
          </a:p>
        </p:txBody>
      </p:sp>
      <p:pic>
        <p:nvPicPr>
          <p:cNvPr id="5" name="Image 0" descr="/home/ubuntu/ollm-teaching-deck/assets/figures/Kaiser_Schulze_oLLM_fig_A_1.png">    </p:cNvPr>
          <p:cNvPicPr>
            <a:picLocks noChangeAspect="1"/>
          </p:cNvPicPr>
          <p:nvPr/>
        </p:nvPicPr>
        <p:blipFill>
          <a:blip r:embed="rId1"/>
          <a:stretch>
            <a:fillRect/>
          </a:stretch>
        </p:blipFill>
        <p:spPr>
          <a:xfrm>
            <a:off x="1387145" y="1828800"/>
            <a:ext cx="941466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A.1. Cumulative weight by website under the sigmoid scheme vs a square-root-of-sessions scheme.</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67</a:t>
            </a:r>
            <a:endParaRPr lang="en-US" sz="9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picture holds for every metric, not just CR</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The main deck showed conversion-rate robustness across 12 specifications (Figure 14).</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Here are the other five metrics — AOV, RPS, bounce rate, page views, session duration — each across all 12 specifications.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Specifications vary aggregation (daily/weekly/monthly), minimum-session thresholds, winsorizing, website subsets, the oLLM definition (all LLMs; +mobile app), and the time window (3/6/12 months).</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A surprising selection finding: the top-25%-by-oLLM-traffic and top-25%-by-transactions site subsets overlap only 40% — current oLLM traffic disproportionately favors </a:t>
            </a:r>
            <a:pPr indent="0" marL="0">
              <a:buNone/>
            </a:pPr>
            <a:r>
              <a:rPr lang="en-US" sz="1600" i="1" dirty="0">
                <a:solidFill>
                  <a:srgbClr val="0B2D4A"/>
                </a:solidFill>
                <a:latin typeface="Arial" pitchFamily="34" charset="0"/>
                <a:ea typeface="Arial" pitchFamily="34" charset="-122"/>
                <a:cs typeface="Arial" pitchFamily="34" charset="-120"/>
              </a:rPr>
              <a:t>smaller</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sites, against the short-tail pattern LLMs show elsewhere.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Effect sizes shift a little; the rankings and signs are stable.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12</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specifications, per metric</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stable</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RPS stays below organic search in all 12</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68</a:t>
            </a:r>
            <a:endParaRPr lang="en-US" sz="9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Average order value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AOV shows the most variation in effect size, with two non-significant sign changes for organic search — but stays consistent with the main model (4 of 8 channels differ from oLLM).</a:t>
            </a:r>
            <a:endParaRPr lang="en-US" sz="1350" dirty="0"/>
          </a:p>
        </p:txBody>
      </p:sp>
      <p:pic>
        <p:nvPicPr>
          <p:cNvPr id="5" name="Image 0" descr="/home/ubuntu/ollm-teaching-deck/assets/figures/Kaiser_Schulze_oLLM_fig_B_1.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B.1. AOV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69</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landscape oLLM enters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 joins eight established channels: organic search, paid search, email, affiliate, referral, paid social, direct, and 'other'.</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Channels differ in </a:t>
            </a:r>
            <a:pPr indent="0" marL="0">
              <a:buNone/>
            </a:pPr>
            <a:r>
              <a:rPr lang="en-US" sz="1600" i="1" dirty="0">
                <a:solidFill>
                  <a:srgbClr val="0B2D4A"/>
                </a:solidFill>
                <a:latin typeface="Arial" pitchFamily="34" charset="0"/>
                <a:ea typeface="Arial" pitchFamily="34" charset="-122"/>
                <a:cs typeface="Arial" pitchFamily="34" charset="-120"/>
              </a:rPr>
              <a:t>where</a:t>
            </a:r>
            <a:pPr indent="0" marL="0">
              <a:buNone/>
            </a:pPr>
            <a:r>
              <a:rPr lang="en-US" sz="1600" dirty="0">
                <a:solidFill>
                  <a:srgbClr val="0B2D4A"/>
                </a:solidFill>
                <a:latin typeface="Arial" pitchFamily="34" charset="0"/>
                <a:ea typeface="Arial" pitchFamily="34" charset="-122"/>
                <a:cs typeface="Arial" pitchFamily="34" charset="-120"/>
              </a:rPr>
              <a:t> and </a:t>
            </a:r>
            <a:pPr indent="0" marL="0">
              <a:buNone/>
            </a:pPr>
            <a:r>
              <a:rPr lang="en-US" sz="1600" i="1" dirty="0">
                <a:solidFill>
                  <a:srgbClr val="0B2D4A"/>
                </a:solidFill>
                <a:latin typeface="Arial" pitchFamily="34" charset="0"/>
                <a:ea typeface="Arial" pitchFamily="34" charset="-122"/>
                <a:cs typeface="Arial" pitchFamily="34" charset="-120"/>
              </a:rPr>
              <a:t>how</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they match consumers to sellers along the purchase funnel.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Lower-funnel effectiveness is usually judged by conversion rate (CR) — the metric this paper leads with.</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oLLM launched in August 2024; one year of data is a first look at a fast-moving target.</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The attribution caveat</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Channel = the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last</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click before purchase. Upper-funnel discovery is understated: if oLLM seeds research that converts later via search, the credit lands elsewhere. It's the industry standard — but read every result with this in mind.</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Revenue per session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RPS is the most robust: oLLM stays significantly below organic search in all 12 specifications. The top-25%-revenue subset again shows the largest gaps.</a:t>
            </a:r>
            <a:endParaRPr lang="en-US" sz="1350" dirty="0"/>
          </a:p>
        </p:txBody>
      </p:sp>
      <p:pic>
        <p:nvPicPr>
          <p:cNvPr id="5" name="Image 0" descr="/home/ubuntu/ollm-teaching-deck/assets/figures/Kaiser_Schulze_oLLM_fig_B_2.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B.2. RPS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70</a:t>
            </a:r>
            <a:endParaRPr lang="en-US" sz="9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Bounce rate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oLLM's favorable bounce rate is stable — better than most channels, with only search-type channels (engineered for low bounce) ahead.</a:t>
            </a:r>
            <a:endParaRPr lang="en-US" sz="1350" dirty="0"/>
          </a:p>
        </p:txBody>
      </p:sp>
      <p:pic>
        <p:nvPicPr>
          <p:cNvPr id="5" name="Image 0" descr="/home/ubuntu/ollm-teaching-deck/assets/figures/Kaiser_Schulze_oLLM_fig_B_3.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B.3. Bounce rate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71</a:t>
            </a:r>
            <a:endParaRPr lang="en-US" sz="9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Page views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Page views stay low for oLLM across specs — below every channel except paid social — consistent with highly task-oriented visits.</a:t>
            </a:r>
            <a:endParaRPr lang="en-US" sz="1350" dirty="0"/>
          </a:p>
        </p:txBody>
      </p:sp>
      <p:pic>
        <p:nvPicPr>
          <p:cNvPr id="5" name="Image 0" descr="/home/ubuntu/ollm-teaching-deck/assets/figures/Kaiser_Schulze_oLLM_fig_B_4.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B.4. Page views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72</a:t>
            </a:r>
            <a:endParaRPr lang="en-US" sz="9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Session duration across all specifications</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Session duration is mid-pack and stable — comparable to affiliate and direct, far above paid social.</a:t>
            </a:r>
            <a:endParaRPr lang="en-US" sz="1350" dirty="0"/>
          </a:p>
        </p:txBody>
      </p:sp>
      <p:pic>
        <p:nvPicPr>
          <p:cNvPr id="5" name="Image 0" descr="/home/ubuntu/ollm-teaching-deck/assets/figures/Kaiser_Schulze_oLLM_fig_B_5.png">    </p:cNvPr>
          <p:cNvPicPr>
            <a:picLocks noChangeAspect="1"/>
          </p:cNvPicPr>
          <p:nvPr/>
        </p:nvPicPr>
        <p:blipFill>
          <a:blip r:embed="rId1"/>
          <a:stretch>
            <a:fillRect/>
          </a:stretch>
        </p:blipFill>
        <p:spPr>
          <a:xfrm>
            <a:off x="1626870" y="1828800"/>
            <a:ext cx="8935212"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B.5. Session duration by channel — all 12 specifications.</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73</a:t>
            </a:r>
            <a:endParaRPr lang="en-US" sz="9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B · ROBUSTNESS (REPRESENTATIVE TABLE)</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A detailed robustness table: ChatGPT + all other LLMs</a:t>
            </a:r>
            <a:endParaRPr lang="en-US" sz="3000" dirty="0"/>
          </a:p>
        </p:txBody>
      </p:sp>
      <p:graphicFrame>
        <p:nvGraphicFramePr>
          <p:cNvPr id="75"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2331720"/>
                <a:gridCol w="1453896"/>
                <a:gridCol w="1453896"/>
                <a:gridCol w="1453896"/>
                <a:gridCol w="1453896"/>
                <a:gridCol w="1453896"/>
                <a:gridCol w="1453896"/>
              </a:tblGrid>
              <a:tr h="365760">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Channel (vs oLLM)</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CR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AOV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RPS</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BR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SD</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150" b="1" dirty="0">
                          <a:solidFill>
                            <a:srgbClr val="FFFFFF"/>
                          </a:solidFill>
                          <a:latin typeface="Arial" pitchFamily="34" charset="0"/>
                          <a:ea typeface="Arial" pitchFamily="34" charset="-122"/>
                          <a:cs typeface="Arial" pitchFamily="34" charset="-120"/>
                        </a:rPr>
                        <a:t>PV</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Affiliate</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0.647***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26.0***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4.10***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0.202***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2.91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0.855***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0.392***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4.50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−0.178***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52.6***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Other</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0.389***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6.31*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2.51***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0.857***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0.814***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Direct</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16.1***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3.45***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30.5***</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0.890***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Email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0.290***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11.3***</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2.99***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0.162***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72.9***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Referral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1.91***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0.174***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79.1***</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1.00***</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Organic Search</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0.159***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2.88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−0.154***</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33.8***</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0.767***</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150" b="1" dirty="0">
                          <a:solidFill>
                            <a:srgbClr val="0B2D4A"/>
                          </a:solidFill>
                          <a:latin typeface="Arial" pitchFamily="34" charset="0"/>
                          <a:ea typeface="Arial" pitchFamily="34" charset="-122"/>
                          <a:cs typeface="Arial" pitchFamily="34" charset="-120"/>
                        </a:rPr>
                        <a:t>Paid Social</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−0.776***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6.42*</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−0.339***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0.356***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−116***</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150" dirty="0">
                          <a:solidFill>
                            <a:srgbClr val="0B2D4A"/>
                          </a:solidFill>
                          <a:latin typeface="Arial" pitchFamily="34" charset="0"/>
                          <a:ea typeface="Arial" pitchFamily="34" charset="-122"/>
                          <a:cs typeface="Arial" pitchFamily="34" charset="-120"/>
                        </a:rPr>
                        <a:t>−0.219***</a:t>
                      </a:r>
                      <a:endParaRPr lang="en-US" sz="11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B.9 (oLLM = ChatGPT + Perplexity + Gemini + Copilot + Deepseek + Grok; 408,342 obs). *** p&lt;.01, ** p&lt;.05, * p&lt;.1. Eleven more robustness tables (B.1–B.12) in the paper.</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74</a:t>
            </a:r>
            <a:endParaRPr lang="en-US" sz="9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C · TEMPORAL SPECIFICATIONS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four trend models, and what each assumes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Linear (logit) — a constant per-month change in log-odds; becomes near-exponential once converted back to a conversion rate. The optimistic 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Centered linear — the same linear trend, re-centered; tames the apparent exponential and gives a cleaner intercept.</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Gompertz — an asymmetric S-curve: fast early growth that decelerates. A saturating, conservative 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Sigmoid — a symmetric logistic with a hard upper ceiling. The most conservative case.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Each enters as a channel × trend interaction, so every channel gets its own trajectory.</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Why four?</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Extrapolating a 12-month-old series is fragile. Bracketing it with an optimistic (linear) and conservative (Gompertz/Sigmoid) shape is an honesty device — conclusions only count where the four agree.</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75</a:t>
            </a:r>
            <a:endParaRPr lang="en-US" sz="9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D · HETEROGENEITY (TABLE D.1)</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By product complexity — the numbers behind Figs 21–23</a:t>
            </a:r>
            <a:endParaRPr lang="en-US" sz="3000" dirty="0"/>
          </a:p>
        </p:txBody>
      </p:sp>
      <p:graphicFrame>
        <p:nvGraphicFramePr>
          <p:cNvPr id="77"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1947672"/>
                <a:gridCol w="1517904"/>
                <a:gridCol w="1517904"/>
                <a:gridCol w="1517904"/>
                <a:gridCol w="1517904"/>
                <a:gridCol w="1517904"/>
                <a:gridCol w="1517904"/>
              </a:tblGrid>
              <a:tr h="365760">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Channel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simple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complex</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simp.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comp.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simp.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comp.</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Affiliate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0.272*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50.4***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64.6***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0.198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0.056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4.02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1.09***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Other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0.610***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18.5**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6.58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2.36***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Direct</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−0.345***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41.1***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24.5**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3.53***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2.39***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Email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0.199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−0.317***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2.89***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Referral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0.142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−0.398***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39.5***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Organic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0.287**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−0.374***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4.66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0.404***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Social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−0.846***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−1.31***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27.1***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17.3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−0.192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D.1. “simple/complex” = bottom/top quartile of category complexity. Coefficients vs oLLM; *** p&lt;.01, ** p&lt;.05, * p&lt;.1. In the complex quartile, Direct/Email/Referral/Organic Search go negative — oLLM out-converts them.</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76</a:t>
            </a:r>
            <a:endParaRPr lang="en-US" sz="9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D · HETEROGENEITY (TABLE D.2)</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By technophile share — the numbers behind Figs 24–26</a:t>
            </a:r>
            <a:endParaRPr lang="en-US" sz="3000" dirty="0"/>
          </a:p>
        </p:txBody>
      </p:sp>
      <p:graphicFrame>
        <p:nvGraphicFramePr>
          <p:cNvPr id="78"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1947672"/>
                <a:gridCol w="1517904"/>
                <a:gridCol w="1517904"/>
                <a:gridCol w="1517904"/>
                <a:gridCol w="1517904"/>
                <a:gridCol w="1517904"/>
                <a:gridCol w="1517904"/>
              </a:tblGrid>
              <a:tr h="365760">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Channel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low</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high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low</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high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low</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high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Affiliate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0.855***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0.547***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65.1***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4.18***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4.27***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0.888***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−0.076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5.49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17.9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0.971***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Other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0.573***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−0.379***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7.01**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10.9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2.63***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Direct</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0.728***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0.174*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32.0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3.31***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Email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0.686***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0.272**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3.01***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2.68***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Referral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0.680***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0.214**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1.50***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Organic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0.630***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4.73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0.642**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Social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−0.224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−1.39***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3.29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21.9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−0.119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D.2. “low/high” = bottom/top quartile of visitor “technophile” share. In the high-technophile quartile, oLLM's CR exceeds Organic Search (−0.426) and Other (−0.379).</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77</a:t>
            </a:r>
            <a:endParaRPr lang="en-US" sz="9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D · HETEROGENEITY (TABLE D.3)</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By visitor age — the numbers behind Figs 24–26</a:t>
            </a:r>
            <a:endParaRPr lang="en-US" sz="3000" dirty="0"/>
          </a:p>
        </p:txBody>
      </p:sp>
      <p:graphicFrame>
        <p:nvGraphicFramePr>
          <p:cNvPr id="79" name="Table 0"/>
          <p:cNvGraphicFramePr>
            <a:graphicFrameLocks noGrp="1"/>
          </p:cNvGraphicFramePr>
          <p:nvPr>
            <p:extLst>
              <p:ext uri="{D42A27DB-BD31-4B8C-83A1-F6EECF244321}">
                <p14:modId xmlns:p14="http://schemas.microsoft.com/office/powerpoint/2010/main" val="1579011935"/>
              </p:ext>
            </p:extLst>
          </p:nvPr>
        </p:nvGraphicFramePr>
        <p:xfrm>
          <a:off x="566928" y="1737360"/>
          <a:ext cx="11055096" cy="914400"/>
        </p:xfrm>
        <a:graphic>
          <a:graphicData uri="http://schemas.openxmlformats.org/drawingml/2006/table">
            <a:tbl>
              <a:tblPr/>
              <a:tblGrid>
                <a:gridCol w="1947672"/>
                <a:gridCol w="1517904"/>
                <a:gridCol w="1517904"/>
                <a:gridCol w="1517904"/>
                <a:gridCol w="1517904"/>
                <a:gridCol w="1517904"/>
                <a:gridCol w="1517904"/>
              </a:tblGrid>
              <a:tr h="365760">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Channel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younger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CR: older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yng.</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AOV: old.</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yng.</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c>
                  <a:txBody>
                    <a:bodyPr/>
                    <a:lstStyle/>
                    <a:p>
                      <a:pPr algn="ctr" indent="0" marL="0">
                        <a:buNone/>
                      </a:pPr>
                      <a:r>
                        <a:rPr lang="en-US" sz="1050" b="1" dirty="0">
                          <a:solidFill>
                            <a:srgbClr val="FFFFFF"/>
                          </a:solidFill>
                          <a:latin typeface="Arial" pitchFamily="34" charset="0"/>
                          <a:ea typeface="Arial" pitchFamily="34" charset="-122"/>
                          <a:cs typeface="Arial" pitchFamily="34" charset="-120"/>
                        </a:rPr>
                        <a:t>RPS: old.</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0B2D4A"/>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Affiliate</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−0.087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0.505**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30.7***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2.11***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4.52***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0.048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0.545**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−12.5**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1.99***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1.98***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Other</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0.165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20.9***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Direct</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−0.035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0.531**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26.1***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−0.79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2.53***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4.55***</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Email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−0.091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0.428*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−5.17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3.07***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2.88***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Referral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0.049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0.521**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24.8***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−6.22</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1.77***</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1.90***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Organic Search</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−0.310***</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0.291</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15.9***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−16.9***</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0.918***</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1.43***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EEF1F4"/>
                    </a:solidFill>
                  </a:tcPr>
                </a:tc>
              </a:tr>
              <a:tr h="365760">
                <a:tc>
                  <a:txBody>
                    <a:bodyPr/>
                    <a:lstStyle/>
                    <a:p>
                      <a:pPr algn="l" indent="0" marL="0">
                        <a:buNone/>
                      </a:pPr>
                      <a:r>
                        <a:rPr lang="en-US" sz="1050" b="1" dirty="0">
                          <a:solidFill>
                            <a:srgbClr val="0B2D4A"/>
                          </a:solidFill>
                          <a:latin typeface="Arial" pitchFamily="34" charset="0"/>
                          <a:ea typeface="Arial" pitchFamily="34" charset="-122"/>
                          <a:cs typeface="Arial" pitchFamily="34" charset="-120"/>
                        </a:rPr>
                        <a:t>Paid Social</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−1.13***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−0.283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8.36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−7.26</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0.544***</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algn="ctr" indent="0" marL="0">
                        <a:buNone/>
                      </a:pPr>
                      <a:r>
                        <a:rPr lang="en-US" sz="1050" dirty="0">
                          <a:solidFill>
                            <a:srgbClr val="0B2D4A"/>
                          </a:solidFill>
                          <a:latin typeface="Arial" pitchFamily="34" charset="0"/>
                          <a:ea typeface="Arial" pitchFamily="34" charset="-122"/>
                          <a:cs typeface="Arial" pitchFamily="34" charset="-120"/>
                        </a:rPr>
                        <a:t>−0.943***</a:t>
                      </a:r>
                      <a:endParaRPr lang="en-US" sz="1050" dirty="0">
                        <a:latin typeface="Arial" charset="0"/>
                        <a:ea typeface="Arial" charset="0"/>
                        <a:cs typeface="Arial" charset="0"/>
                      </a:endParaRPr>
                    </a:p>
                  </a:txBody>
                  <a:tcPr marL="91440" marR="91440" marT="45720" marB="45720" anchor="ctr">
                    <a:lnL w="0" cap="flat" cmpd="sng" algn="ctr">
                      <a:noFill/>
                    </a:lnL>
                    <a:lnR w="0" cap="flat" cmpd="sng" algn="ctr">
                      <a:noFill/>
                    </a:lnR>
                    <a:lnT w="0" cap="flat" cmpd="sng" algn="ctr">
                      <a:noFill/>
                    </a:lnT>
                    <a:lnB w="0" cap="flat" cmpd="sng" algn="ctr">
                      <a:noFill/>
                    </a:lnB>
                    <a:solidFill>
                      <a:srgbClr val="FFFFFF"/>
                    </a:solidFill>
                  </a:tcPr>
                </a:tc>
              </a:tr>
            </a:tbl>
          </a:graphicData>
        </a:graphic>
      </p:graphicFrame>
      <p:sp>
        <p:nvSpPr>
          <p:cNvPr id="5" name="Text 2"/>
          <p:cNvSpPr/>
          <p:nvPr/>
        </p:nvSpPr>
        <p:spPr>
          <a:xfrm>
            <a:off x="566928" y="5980176"/>
            <a:ext cx="11055096" cy="365760"/>
          </a:xfrm>
          <a:prstGeom prst="rect">
            <a:avLst/>
          </a:prstGeom>
          <a:noFill/>
          <a:ln/>
        </p:spPr>
        <p:txBody>
          <a:bodyPr wrap="square" lIns="0" tIns="0" rIns="0" bIns="0" rtlCol="0" anchor="t"/>
          <a:lstStyle/>
          <a:p>
            <a:pPr indent="0" marL="0">
              <a:buNone/>
            </a:pPr>
            <a:r>
              <a:rPr lang="en-US" sz="1000" i="1" dirty="0">
                <a:solidFill>
                  <a:srgbClr val="3A5A7A"/>
                </a:solidFill>
                <a:latin typeface="Arial" pitchFamily="34" charset="0"/>
                <a:ea typeface="Arial" pitchFamily="34" charset="-122"/>
                <a:cs typeface="Arial" pitchFamily="34" charset="-120"/>
              </a:rPr>
              <a:t>Table D.3. “younger/older” = bottom/top quartile of average visitor age. On younger-visitor sites, oLLM out-converts Organic Search (−0.310) and Paid Social (−1.13).</a:t>
            </a:r>
            <a:endParaRPr lang="en-US" sz="1000" dirty="0"/>
          </a:p>
        </p:txBody>
      </p:sp>
      <p:sp>
        <p:nvSpPr>
          <p:cNvPr id="6" name="Shape 3"/>
          <p:cNvSpPr/>
          <p:nvPr/>
        </p:nvSpPr>
        <p:spPr>
          <a:xfrm>
            <a:off x="566928" y="6382512"/>
            <a:ext cx="11055096" cy="0"/>
          </a:xfrm>
          <a:prstGeom prst="line">
            <a:avLst/>
          </a:prstGeom>
          <a:noFill/>
          <a:ln w="6350">
            <a:solidFill>
              <a:srgbClr val="D7DEE5"/>
            </a:solidFill>
            <a:prstDash val="solid"/>
          </a:ln>
        </p:spPr>
      </p:sp>
      <p:sp>
        <p:nvSpPr>
          <p:cNvPr id="7"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8"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78</a:t>
            </a:r>
            <a:endParaRPr lang="en-US" sz="9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E · RECONCILIATION</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our results may differ from the industry reports</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Website cherry-picking: Seer's headline 15.9% oLLM CR is a single site. In our 973-site panel only 7 sites reach 6.7%+; the single highest is 26.0% (a clear outlier), the second-highest 12.9%.</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ThoughtMetric's 6.7% average (100 sites) sits at the extreme tail of what we observe across a far broader sample.</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Methodological upward bias: industry analyses often use daily aggregates — which badly distort a channel that is &lt;0.2% of sessions (the median cell has zero transactions).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Filters like minimum-transaction thresholds quietly drop the zeros and inflate the reported oLLM conversion rate.</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922776" cy="91440"/>
          </a:xfrm>
          <a:prstGeom prst="rect">
            <a:avLst/>
          </a:prstGeom>
          <a:solidFill>
            <a:srgbClr val="D4896E"/>
          </a:solidFill>
          <a:ln/>
        </p:spPr>
      </p:sp>
      <p:sp>
        <p:nvSpPr>
          <p:cNvPr id="7" name="Text 5"/>
          <p:cNvSpPr/>
          <p:nvPr/>
        </p:nvSpPr>
        <p:spPr>
          <a:xfrm>
            <a:off x="7927848" y="22402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7 of 973</a:t>
            </a:r>
            <a:endParaRPr lang="en-US" sz="4000" dirty="0"/>
          </a:p>
        </p:txBody>
      </p:sp>
      <p:sp>
        <p:nvSpPr>
          <p:cNvPr id="8" name="Text 6"/>
          <p:cNvSpPr/>
          <p:nvPr/>
        </p:nvSpPr>
        <p:spPr>
          <a:xfrm>
            <a:off x="7927848" y="30815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sites reach a 6.7%+ oLLM conversion rate</a:t>
            </a:r>
            <a:endParaRPr lang="en-US" sz="1300" dirty="0"/>
          </a:p>
        </p:txBody>
      </p:sp>
      <p:sp>
        <p:nvSpPr>
          <p:cNvPr id="9" name="Text 7"/>
          <p:cNvSpPr/>
          <p:nvPr/>
        </p:nvSpPr>
        <p:spPr>
          <a:xfrm>
            <a:off x="7927848" y="3840480"/>
            <a:ext cx="3465576" cy="822960"/>
          </a:xfrm>
          <a:prstGeom prst="rect">
            <a:avLst/>
          </a:prstGeom>
          <a:noFill/>
          <a:ln/>
        </p:spPr>
        <p:txBody>
          <a:bodyPr wrap="square" lIns="0" tIns="0" rIns="0" bIns="0" rtlCol="0" anchor="ctr"/>
          <a:lstStyle/>
          <a:p>
            <a:pPr indent="0" marL="0">
              <a:buNone/>
            </a:pPr>
            <a:r>
              <a:rPr lang="en-US" sz="4000" b="1" dirty="0">
                <a:solidFill>
                  <a:srgbClr val="A85F43"/>
                </a:solidFill>
                <a:latin typeface="Arial" pitchFamily="34" charset="0"/>
                <a:ea typeface="Arial" pitchFamily="34" charset="-122"/>
                <a:cs typeface="Arial" pitchFamily="34" charset="-120"/>
              </a:rPr>
              <a:t>26.0%</a:t>
            </a:r>
            <a:endParaRPr lang="en-US" sz="4000" dirty="0"/>
          </a:p>
        </p:txBody>
      </p:sp>
      <p:sp>
        <p:nvSpPr>
          <p:cNvPr id="10" name="Text 8"/>
          <p:cNvSpPr/>
          <p:nvPr/>
        </p:nvSpPr>
        <p:spPr>
          <a:xfrm>
            <a:off x="7927848" y="4681728"/>
            <a:ext cx="3465576" cy="548640"/>
          </a:xfrm>
          <a:prstGeom prst="rect">
            <a:avLst/>
          </a:prstGeom>
          <a:noFill/>
          <a:ln/>
        </p:spPr>
        <p:txBody>
          <a:bodyPr wrap="square" lIns="0" tIns="0" rIns="0" bIns="0" rtlCol="0" anchor="ctr"/>
          <a:lstStyle/>
          <a:p>
            <a:pPr indent="0" marL="0">
              <a:lnSpc>
                <a:spcPct val="100000"/>
              </a:lnSpc>
              <a:buNone/>
            </a:pPr>
            <a:r>
              <a:rPr lang="en-US" sz="1300" dirty="0">
                <a:solidFill>
                  <a:srgbClr val="0B2D4A"/>
                </a:solidFill>
                <a:latin typeface="Arial" pitchFamily="34" charset="0"/>
                <a:ea typeface="Arial" pitchFamily="34" charset="-122"/>
                <a:cs typeface="Arial" pitchFamily="34" charset="-120"/>
              </a:rPr>
              <a:t>the single highest — a clear outlier (2nd: 12.9%)</a:t>
            </a:r>
            <a:endParaRPr lang="en-US" sz="1300" dirty="0"/>
          </a:p>
        </p:txBody>
      </p:sp>
      <p:sp>
        <p:nvSpPr>
          <p:cNvPr id="11" name="Shape 9"/>
          <p:cNvSpPr/>
          <p:nvPr/>
        </p:nvSpPr>
        <p:spPr>
          <a:xfrm>
            <a:off x="566928" y="6382512"/>
            <a:ext cx="11055096" cy="0"/>
          </a:xfrm>
          <a:prstGeom prst="line">
            <a:avLst/>
          </a:prstGeom>
          <a:noFill/>
          <a:ln w="6350">
            <a:solidFill>
              <a:srgbClr val="D7DEE5"/>
            </a:solidFill>
            <a:prstDash val="solid"/>
          </a:ln>
        </p:spPr>
      </p:sp>
      <p:sp>
        <p:nvSpPr>
          <p:cNvPr id="12" name="Text 10"/>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3" name="Text 11"/>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79</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Two opposing hypotheses about oLLM performance</a:t>
            </a:r>
            <a:endParaRPr lang="en-US" sz="3000" dirty="0"/>
          </a:p>
        </p:txBody>
      </p:sp>
      <p:sp>
        <p:nvSpPr>
          <p:cNvPr id="4" name="Shape 2"/>
          <p:cNvSpPr/>
          <p:nvPr/>
        </p:nvSpPr>
        <p:spPr>
          <a:xfrm>
            <a:off x="566928" y="1783080"/>
            <a:ext cx="5298948" cy="4160520"/>
          </a:xfrm>
          <a:prstGeom prst="roundRect">
            <a:avLst>
              <a:gd name="adj" fmla="val 1319"/>
            </a:avLst>
          </a:prstGeom>
          <a:solidFill>
            <a:srgbClr val="FFFFFF"/>
          </a:solidFill>
          <a:ln w="3175">
            <a:solidFill>
              <a:srgbClr val="A85F43"/>
            </a:solidFill>
            <a:prstDash val="solid"/>
          </a:ln>
        </p:spPr>
      </p:sp>
      <p:sp>
        <p:nvSpPr>
          <p:cNvPr id="5" name="Shape 3"/>
          <p:cNvSpPr/>
          <p:nvPr/>
        </p:nvSpPr>
        <p:spPr>
          <a:xfrm>
            <a:off x="566928" y="1783080"/>
            <a:ext cx="5298948" cy="475488"/>
          </a:xfrm>
          <a:prstGeom prst="roundRect">
            <a:avLst>
              <a:gd name="adj" fmla="val 11538"/>
            </a:avLst>
          </a:prstGeom>
          <a:solidFill>
            <a:srgbClr val="A85F43"/>
          </a:solidFill>
          <a:ln/>
        </p:spPr>
      </p:sp>
      <p:sp>
        <p:nvSpPr>
          <p:cNvPr id="6" name="Shape 4"/>
          <p:cNvSpPr/>
          <p:nvPr/>
        </p:nvSpPr>
        <p:spPr>
          <a:xfrm>
            <a:off x="566928" y="1837944"/>
            <a:ext cx="5298948" cy="420624"/>
          </a:xfrm>
          <a:prstGeom prst="rect">
            <a:avLst/>
          </a:prstGeom>
          <a:solidFill>
            <a:srgbClr val="A85F43"/>
          </a:solidFill>
          <a:ln/>
        </p:spPr>
      </p:sp>
      <p:sp>
        <p:nvSpPr>
          <p:cNvPr id="7" name="Text 5"/>
          <p:cNvSpPr/>
          <p:nvPr/>
        </p:nvSpPr>
        <p:spPr>
          <a:xfrm>
            <a:off x="841248"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Why oLLM might </a:t>
            </a:r>
            <a:pPr indent="0" marL="0">
              <a:buNone/>
            </a:pPr>
            <a:r>
              <a:rPr lang="en-US" sz="1500" b="1" i="1" dirty="0">
                <a:solidFill>
                  <a:srgbClr val="FFFFFF"/>
                </a:solidFill>
                <a:latin typeface="Arial" pitchFamily="34" charset="0"/>
                <a:ea typeface="Arial" pitchFamily="34" charset="-122"/>
                <a:cs typeface="Arial" pitchFamily="34" charset="-120"/>
              </a:rPr>
              <a:t>out</a:t>
            </a:r>
            <a:pPr indent="0" marL="0">
              <a:buNone/>
            </a:pPr>
            <a:r>
              <a:rPr lang="en-US" sz="1500" b="1" dirty="0">
                <a:solidFill>
                  <a:srgbClr val="FFFFFF"/>
                </a:solidFill>
                <a:latin typeface="Arial" pitchFamily="34" charset="0"/>
                <a:ea typeface="Arial" pitchFamily="34" charset="-122"/>
                <a:cs typeface="Arial" pitchFamily="34" charset="-120"/>
              </a:rPr>
              <a:t>-perform</a:t>
            </a:r>
            <a:endParaRPr lang="en-US" sz="1500" dirty="0"/>
          </a:p>
        </p:txBody>
      </p:sp>
      <p:sp>
        <p:nvSpPr>
          <p:cNvPr id="8" name="Text 6"/>
          <p:cNvSpPr/>
          <p:nvPr/>
        </p:nvSpPr>
        <p:spPr>
          <a:xfrm>
            <a:off x="841248"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Richer context than privacy-constrained traditional channels</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Synthesis across attributes, reviews, and trade-offs that keyword search can't do</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Conversational preference clarification → less cognitive burden, more persuasion</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Early industry signals: ThoughtMetric 6.7% vs 3.9% CR; Seer 15.9% vs 1.8%; Semrush ~4.4× value/session</a:t>
            </a:r>
            <a:endParaRPr lang="en-US" sz="1350" dirty="0"/>
          </a:p>
        </p:txBody>
      </p:sp>
      <p:sp>
        <p:nvSpPr>
          <p:cNvPr id="9" name="Shape 7"/>
          <p:cNvSpPr/>
          <p:nvPr/>
        </p:nvSpPr>
        <p:spPr>
          <a:xfrm>
            <a:off x="6323076" y="1783080"/>
            <a:ext cx="5298948" cy="4160520"/>
          </a:xfrm>
          <a:prstGeom prst="roundRect">
            <a:avLst>
              <a:gd name="adj" fmla="val 1319"/>
            </a:avLst>
          </a:prstGeom>
          <a:solidFill>
            <a:srgbClr val="FFFFFF"/>
          </a:solidFill>
          <a:ln w="3175">
            <a:solidFill>
              <a:srgbClr val="3A5A7A"/>
            </a:solidFill>
            <a:prstDash val="solid"/>
          </a:ln>
        </p:spPr>
      </p:sp>
      <p:sp>
        <p:nvSpPr>
          <p:cNvPr id="10" name="Shape 8"/>
          <p:cNvSpPr/>
          <p:nvPr/>
        </p:nvSpPr>
        <p:spPr>
          <a:xfrm>
            <a:off x="6323076" y="1783080"/>
            <a:ext cx="5298948" cy="475488"/>
          </a:xfrm>
          <a:prstGeom prst="roundRect">
            <a:avLst>
              <a:gd name="adj" fmla="val 11538"/>
            </a:avLst>
          </a:prstGeom>
          <a:solidFill>
            <a:srgbClr val="3A5A7A"/>
          </a:solidFill>
          <a:ln/>
        </p:spPr>
      </p:sp>
      <p:sp>
        <p:nvSpPr>
          <p:cNvPr id="11" name="Shape 9"/>
          <p:cNvSpPr/>
          <p:nvPr/>
        </p:nvSpPr>
        <p:spPr>
          <a:xfrm>
            <a:off x="6323076" y="1837944"/>
            <a:ext cx="5298948" cy="420624"/>
          </a:xfrm>
          <a:prstGeom prst="rect">
            <a:avLst/>
          </a:prstGeom>
          <a:solidFill>
            <a:srgbClr val="3A5A7A"/>
          </a:solidFill>
          <a:ln/>
        </p:spPr>
      </p:sp>
      <p:sp>
        <p:nvSpPr>
          <p:cNvPr id="12" name="Text 10"/>
          <p:cNvSpPr/>
          <p:nvPr/>
        </p:nvSpPr>
        <p:spPr>
          <a:xfrm>
            <a:off x="6597396" y="1783080"/>
            <a:ext cx="4750308" cy="475488"/>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Why oLLM might </a:t>
            </a:r>
            <a:pPr indent="0" marL="0">
              <a:buNone/>
            </a:pPr>
            <a:r>
              <a:rPr lang="en-US" sz="1500" b="1" i="1" dirty="0">
                <a:solidFill>
                  <a:srgbClr val="FFFFFF"/>
                </a:solidFill>
                <a:latin typeface="Arial" pitchFamily="34" charset="0"/>
                <a:ea typeface="Arial" pitchFamily="34" charset="-122"/>
                <a:cs typeface="Arial" pitchFamily="34" charset="-120"/>
              </a:rPr>
              <a:t>under</a:t>
            </a:r>
            <a:pPr indent="0" marL="0">
              <a:buNone/>
            </a:pPr>
            <a:r>
              <a:rPr lang="en-US" sz="1500" b="1" dirty="0">
                <a:solidFill>
                  <a:srgbClr val="FFFFFF"/>
                </a:solidFill>
                <a:latin typeface="Arial" pitchFamily="34" charset="0"/>
                <a:ea typeface="Arial" pitchFamily="34" charset="-122"/>
                <a:cs typeface="Arial" pitchFamily="34" charset="-120"/>
              </a:rPr>
              <a:t>-perform</a:t>
            </a:r>
            <a:endParaRPr lang="en-US" sz="1500" dirty="0"/>
          </a:p>
        </p:txBody>
      </p:sp>
      <p:sp>
        <p:nvSpPr>
          <p:cNvPr id="13" name="Text 11"/>
          <p:cNvSpPr/>
          <p:nvPr/>
        </p:nvSpPr>
        <p:spPr>
          <a:xfrm>
            <a:off x="6597396" y="2423160"/>
            <a:ext cx="4750308" cy="3364992"/>
          </a:xfrm>
          <a:prstGeom prst="rect">
            <a:avLst/>
          </a:prstGeom>
          <a:noFill/>
          <a:ln/>
        </p:spPr>
        <p:txBody>
          <a:bodyPr wrap="square" rtlCol="0" anchor="t"/>
          <a:lstStyle/>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Inaccuracies and declining response quality at scale</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Conversational interfaces can raise cognitive load</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Adoption is early; trust and proficiency still developing</a:t>
            </a:r>
            <a:endParaRPr lang="en-US" sz="1350" dirty="0"/>
          </a:p>
          <a:p>
            <a:pPr marL="177800" indent="-177800">
              <a:spcAft>
                <a:spcPts val="800"/>
              </a:spcAft>
              <a:buSzPct val="100000"/>
              <a:buChar char="•"/>
            </a:pPr>
            <a:r>
              <a:rPr lang="en-US" sz="1350" dirty="0">
                <a:solidFill>
                  <a:srgbClr val="0B2D4A"/>
                </a:solidFill>
                <a:latin typeface="Arial" pitchFamily="34" charset="0"/>
                <a:ea typeface="Arial" pitchFamily="34" charset="-122"/>
                <a:cs typeface="Arial" pitchFamily="34" charset="-120"/>
              </a:rPr>
              <a:t>Signals the other way: only 2.1% of ChatGPT chats involve purchasable products; Adobe −9% CR; SALT −27% engagement</a:t>
            </a:r>
            <a:endParaRPr lang="en-US" sz="1350" dirty="0"/>
          </a:p>
        </p:txBody>
      </p:sp>
      <p:sp>
        <p:nvSpPr>
          <p:cNvPr id="14" name="Shape 12"/>
          <p:cNvSpPr/>
          <p:nvPr/>
        </p:nvSpPr>
        <p:spPr>
          <a:xfrm>
            <a:off x="566928" y="6382512"/>
            <a:ext cx="11055096" cy="0"/>
          </a:xfrm>
          <a:prstGeom prst="line">
            <a:avLst/>
          </a:prstGeom>
          <a:noFill/>
          <a:ln w="6350">
            <a:solidFill>
              <a:srgbClr val="D7DEE5"/>
            </a:solidFill>
            <a:prstDash val="solid"/>
          </a:ln>
        </p:spPr>
      </p:sp>
      <p:sp>
        <p:nvSpPr>
          <p:cNvPr id="15" name="Text 13"/>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6" name="Text 14"/>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E · RECONCILIATION</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Why our results may differ from research expectations</a:t>
            </a:r>
            <a:endParaRPr lang="en-US" sz="3000" dirty="0"/>
          </a:p>
        </p:txBody>
      </p:sp>
      <p:sp>
        <p:nvSpPr>
          <p:cNvPr id="4" name="Text 2"/>
          <p:cNvSpPr/>
          <p:nvPr/>
        </p:nvSpPr>
        <p:spPr>
          <a:xfrm>
            <a:off x="566928" y="1783080"/>
            <a:ext cx="11055096"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Platform &amp; commercial-optimization gaps: only 2.1% of ChatGPT conversations involve a purchasable product, so retail features (full catalogs, live price/availability, reliable deep-links) aren't fully built out yet.</a:t>
            </a:r>
            <a:endParaRPr lang="en-US" sz="1600" dirty="0"/>
          </a:p>
          <a:p>
            <a:pPr marL="177800" indent="-177800">
              <a:buSzPct val="100000"/>
              <a:buChar char="•"/>
            </a:pPr>
            <a:r>
              <a:rPr lang="en-US" sz="1600" dirty="0">
                <a:solidFill>
                  <a:srgbClr val="0B2D4A"/>
                </a:solidFill>
                <a:latin typeface="Arial" pitchFamily="34" charset="0"/>
                <a:ea typeface="Arial" pitchFamily="34" charset="-122"/>
                <a:cs typeface="Arial" pitchFamily="34" charset="-120"/>
              </a:rPr>
              <a:t>A website-investment coordination problem: weak outcomes depress retailers' incentive to optimize for oLLM, and limited investment sustains the weak outcomes — note large sites are </a:t>
            </a:r>
            <a:pPr indent="0" marL="0">
              <a:buNone/>
            </a:pPr>
            <a:r>
              <a:rPr lang="en-US" sz="1600" i="1" dirty="0">
                <a:solidFill>
                  <a:srgbClr val="0B2D4A"/>
                </a:solidFill>
                <a:latin typeface="Arial" pitchFamily="34" charset="0"/>
                <a:ea typeface="Arial" pitchFamily="34" charset="-122"/>
                <a:cs typeface="Arial" pitchFamily="34" charset="-120"/>
              </a:rPr>
              <a:t>not</a:t>
            </a:r>
            <a:pPr indent="0" marL="0">
              <a:spcAft>
                <a:spcPts val="1000"/>
              </a:spcAft>
              <a:buNone/>
            </a:pPr>
            <a:r>
              <a:rPr lang="en-US" sz="1600" dirty="0">
                <a:solidFill>
                  <a:srgbClr val="0B2D4A"/>
                </a:solidFill>
                <a:latin typeface="Arial" pitchFamily="34" charset="0"/>
                <a:ea typeface="Arial" pitchFamily="34" charset="-122"/>
                <a:cs typeface="Arial" pitchFamily="34" charset="-120"/>
              </a:rPr>
              <a:t> leading on oLLM.</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Consumer adoption &amp; verification: shopping via LLM is still nascent; users often verify a recommendation on search or the retailer's own site — which, under last-click, hands the conversion to that other channel.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Net: the engagement signature (low bounce, but shallow page-views and a declining AOV) fits early-stage, habit-forming, verification-heavy behavior — not a mature channel.</a:t>
            </a:r>
            <a:endParaRPr lang="en-US" sz="1600" dirty="0"/>
          </a:p>
        </p:txBody>
      </p:sp>
      <p:sp>
        <p:nvSpPr>
          <p:cNvPr id="5" name="Shape 3"/>
          <p:cNvSpPr/>
          <p:nvPr/>
        </p:nvSpPr>
        <p:spPr>
          <a:xfrm>
            <a:off x="566928" y="6382512"/>
            <a:ext cx="11055096" cy="0"/>
          </a:xfrm>
          <a:prstGeom prst="line">
            <a:avLst/>
          </a:prstGeom>
          <a:noFill/>
          <a:ln w="6350">
            <a:solidFill>
              <a:srgbClr val="D7DEE5"/>
            </a:solidFill>
            <a:prstDash val="solid"/>
          </a:ln>
        </p:spPr>
      </p:sp>
      <p:sp>
        <p:nvSpPr>
          <p:cNvPr id="6"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7"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80</a:t>
            </a:r>
            <a:endParaRPr lang="en-US" sz="9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F · FUTURE RESEARCH</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Where this goes next</a:t>
            </a:r>
            <a:endParaRPr lang="en-US" sz="3000" dirty="0"/>
          </a:p>
        </p:txBody>
      </p:sp>
      <p:sp>
        <p:nvSpPr>
          <p:cNvPr id="4" name="Text 2"/>
          <p:cNvSpPr/>
          <p:nvPr/>
        </p:nvSpPr>
        <p:spPr>
          <a:xfrm>
            <a:off x="566928" y="1783080"/>
            <a:ext cx="6766560"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Mechanism &amp; trajectory: is the rising-CR / falling-AOV pattern platform learning, consumer learning, or a shift in which products oLLM facilitates? This separates 'temporary growing pains' from 'structural limits.'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Friction &amp; cross-platform: how much do in-platform shopping agents, specialized shopping LLMs, and on-site assistants (Amazon Rufus/Alexa) each reduce the leave-the-chat friction — and how do ChatGPT / Claude / Gemini / Perplexity differ?</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Generative Engine Optimization (GEO): how can retailers raise LLM exposure, click-through, and conversion — and how do those stages interrelate along the funnel?</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Moderators: competition intensity and brand strength (less ad bias, but possible prominence bias toward well-represented brands).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Market impact: paid LLM advertising (pLLM) and potential disruption to the retail-media ecosystem as shoppers bypass homepage advertising.</a:t>
            </a:r>
            <a:endParaRPr lang="en-US" sz="1600" dirty="0"/>
          </a:p>
        </p:txBody>
      </p:sp>
      <p:sp>
        <p:nvSpPr>
          <p:cNvPr id="5" name="Shape 3"/>
          <p:cNvSpPr/>
          <p:nvPr/>
        </p:nvSpPr>
        <p:spPr>
          <a:xfrm>
            <a:off x="7699248" y="1783080"/>
            <a:ext cx="3922776" cy="4114800"/>
          </a:xfrm>
          <a:prstGeom prst="rect">
            <a:avLst/>
          </a:prstGeom>
          <a:solidFill>
            <a:srgbClr val="F7ECE5"/>
          </a:solidFill>
          <a:ln/>
        </p:spPr>
      </p:sp>
      <p:sp>
        <p:nvSpPr>
          <p:cNvPr id="6" name="Shape 4"/>
          <p:cNvSpPr/>
          <p:nvPr/>
        </p:nvSpPr>
        <p:spPr>
          <a:xfrm>
            <a:off x="7699248" y="1783080"/>
            <a:ext cx="36576" cy="4114800"/>
          </a:xfrm>
          <a:prstGeom prst="rect">
            <a:avLst/>
          </a:prstGeom>
          <a:solidFill>
            <a:srgbClr val="D4896E"/>
          </a:solidFill>
          <a:ln/>
        </p:spPr>
      </p:sp>
      <p:sp>
        <p:nvSpPr>
          <p:cNvPr id="7" name="Text 5"/>
          <p:cNvSpPr/>
          <p:nvPr/>
        </p:nvSpPr>
        <p:spPr>
          <a:xfrm>
            <a:off x="7955280" y="2011680"/>
            <a:ext cx="3465576" cy="457200"/>
          </a:xfrm>
          <a:prstGeom prst="rect">
            <a:avLst/>
          </a:prstGeom>
          <a:noFill/>
          <a:ln/>
        </p:spPr>
        <p:txBody>
          <a:bodyPr wrap="square" lIns="0" tIns="0" rIns="0" bIns="0" rtlCol="0" anchor="ctr"/>
          <a:lstStyle/>
          <a:p>
            <a:pPr indent="0" marL="0">
              <a:buNone/>
            </a:pPr>
            <a:r>
              <a:rPr lang="en-US" sz="1400" b="1" dirty="0">
                <a:solidFill>
                  <a:srgbClr val="0B2D4A"/>
                </a:solidFill>
                <a:latin typeface="Arial" pitchFamily="34" charset="0"/>
                <a:ea typeface="Arial" pitchFamily="34" charset="-122"/>
                <a:cs typeface="Arial" pitchFamily="34" charset="-120"/>
              </a:rPr>
              <a:t>The big one to watch</a:t>
            </a:r>
            <a:endParaRPr lang="en-US" sz="1400" dirty="0"/>
          </a:p>
        </p:txBody>
      </p:sp>
      <p:sp>
        <p:nvSpPr>
          <p:cNvPr id="8" name="Text 6"/>
          <p:cNvSpPr/>
          <p:nvPr/>
        </p:nvSpPr>
        <p:spPr>
          <a:xfrm>
            <a:off x="7955280" y="2496312"/>
            <a:ext cx="3465576" cy="3200400"/>
          </a:xfrm>
          <a:prstGeom prst="rect">
            <a:avLst/>
          </a:prstGeom>
          <a:noFill/>
          <a:ln/>
        </p:spPr>
        <p:txBody>
          <a:bodyPr wrap="square" lIns="0" tIns="0" rIns="0" bIns="0" rtlCol="0" anchor="t"/>
          <a:lstStyle/>
          <a:p>
            <a:pPr indent="0" marL="0">
              <a:lnSpc>
                <a:spcPct val="112000"/>
              </a:lnSpc>
              <a:buNone/>
            </a:pPr>
            <a:r>
              <a:rPr lang="en-US" sz="1300" dirty="0">
                <a:solidFill>
                  <a:srgbClr val="3A5A7A"/>
                </a:solidFill>
                <a:latin typeface="Arial" pitchFamily="34" charset="0"/>
                <a:ea typeface="Arial" pitchFamily="34" charset="-122"/>
                <a:cs typeface="Arial" pitchFamily="34" charset="-120"/>
              </a:rPr>
              <a:t>Everything here is </a:t>
            </a:r>
            <a:pPr indent="0" marL="0">
              <a:lnSpc>
                <a:spcPct val="112000"/>
              </a:lnSpc>
              <a:buNone/>
            </a:pPr>
            <a:r>
              <a:rPr lang="en-US" sz="1300" i="1" dirty="0">
                <a:solidFill>
                  <a:srgbClr val="3A5A7A"/>
                </a:solidFill>
                <a:latin typeface="Arial" pitchFamily="34" charset="0"/>
                <a:ea typeface="Arial" pitchFamily="34" charset="-122"/>
                <a:cs typeface="Arial" pitchFamily="34" charset="-120"/>
              </a:rPr>
              <a:t>organic</a:t>
            </a:r>
            <a:pPr indent="0" marL="0">
              <a:lnSpc>
                <a:spcPct val="112000"/>
              </a:lnSpc>
              <a:buNone/>
            </a:pPr>
            <a:r>
              <a:rPr lang="en-US" sz="1300" dirty="0">
                <a:solidFill>
                  <a:srgbClr val="3A5A7A"/>
                </a:solidFill>
                <a:latin typeface="Arial" pitchFamily="34" charset="0"/>
                <a:ea typeface="Arial" pitchFamily="34" charset="-122"/>
                <a:cs typeface="Arial" pitchFamily="34" charset="-120"/>
              </a:rPr>
              <a:t> oLLM. Paid LLM advertising (pLLM) wasn't live during the study and could redefine the channel's economics — the single most important next question.</a:t>
            </a:r>
            <a:endParaRPr lang="en-US" sz="1300" dirty="0"/>
          </a:p>
        </p:txBody>
      </p:sp>
      <p:sp>
        <p:nvSpPr>
          <p:cNvPr id="9" name="Shape 7"/>
          <p:cNvSpPr/>
          <p:nvPr/>
        </p:nvSpPr>
        <p:spPr>
          <a:xfrm>
            <a:off x="566928" y="6382512"/>
            <a:ext cx="11055096" cy="0"/>
          </a:xfrm>
          <a:prstGeom prst="line">
            <a:avLst/>
          </a:prstGeom>
          <a:noFill/>
          <a:ln w="6350">
            <a:solidFill>
              <a:srgbClr val="D7DEE5"/>
            </a:solidFill>
            <a:prstDash val="solid"/>
          </a:ln>
        </p:spPr>
      </p:sp>
      <p:sp>
        <p:nvSpPr>
          <p:cNvPr id="10" name="Text 8"/>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11" name="Text 9"/>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81</a:t>
            </a:r>
            <a:endParaRPr lang="en-US" sz="9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2">
    <p:bg>
      <p:bgPr>
        <a:solidFill>
          <a:srgbClr val="0B2D4A"/>
        </a:solidFill>
      </p:bgPr>
    </p:bg>
    <p:spTree>
      <p:nvGrpSpPr>
        <p:cNvPr id="1" name=""/>
        <p:cNvGrpSpPr/>
        <p:nvPr/>
      </p:nvGrpSpPr>
      <p:grpSpPr>
        <a:xfrm>
          <a:off x="0" y="0"/>
          <a:ext cx="0" cy="0"/>
          <a:chOff x="0" y="0"/>
          <a:chExt cx="0" cy="0"/>
        </a:xfrm>
      </p:grpSpPr>
      <p:sp>
        <p:nvSpPr>
          <p:cNvPr id="2" name="Shape 0"/>
          <p:cNvSpPr/>
          <p:nvPr/>
        </p:nvSpPr>
        <p:spPr>
          <a:xfrm>
            <a:off x="0" y="0"/>
            <a:ext cx="91440" cy="6858000"/>
          </a:xfrm>
          <a:prstGeom prst="rect">
            <a:avLst/>
          </a:prstGeom>
          <a:solidFill>
            <a:srgbClr val="D4896E"/>
          </a:solidFill>
          <a:ln/>
        </p:spPr>
      </p:sp>
      <p:sp>
        <p:nvSpPr>
          <p:cNvPr id="3" name="Text 1"/>
          <p:cNvSpPr/>
          <p:nvPr/>
        </p:nvSpPr>
        <p:spPr>
          <a:xfrm>
            <a:off x="1005840" y="822960"/>
            <a:ext cx="10058400" cy="365760"/>
          </a:xfrm>
          <a:prstGeom prst="rect">
            <a:avLst/>
          </a:prstGeom>
          <a:noFill/>
          <a:ln/>
        </p:spPr>
        <p:txBody>
          <a:bodyPr wrap="square" lIns="0" tIns="0" rIns="0" bIns="0" rtlCol="0" anchor="ctr"/>
          <a:lstStyle/>
          <a:p>
            <a:pPr indent="0" marL="0">
              <a:buNone/>
            </a:pPr>
            <a:r>
              <a:rPr lang="en-US" sz="1300" b="1" spc="400" kern="0" dirty="0">
                <a:solidFill>
                  <a:srgbClr val="E7B4A1"/>
                </a:solidFill>
                <a:latin typeface="Arial" pitchFamily="34" charset="0"/>
                <a:ea typeface="Arial" pitchFamily="34" charset="-122"/>
                <a:cs typeface="Arial" pitchFamily="34" charset="-120"/>
              </a:rPr>
              <a:t>CITE &amp; REUSE</a:t>
            </a:r>
            <a:endParaRPr lang="en-US" sz="1300" dirty="0"/>
          </a:p>
        </p:txBody>
      </p:sp>
      <p:sp>
        <p:nvSpPr>
          <p:cNvPr id="4" name="Text 2"/>
          <p:cNvSpPr/>
          <p:nvPr/>
        </p:nvSpPr>
        <p:spPr>
          <a:xfrm>
            <a:off x="1005840" y="1234440"/>
            <a:ext cx="10058400" cy="731520"/>
          </a:xfrm>
          <a:prstGeom prst="rect">
            <a:avLst/>
          </a:prstGeom>
          <a:noFill/>
          <a:ln/>
        </p:spPr>
        <p:txBody>
          <a:bodyPr wrap="square" lIns="0" tIns="0" rIns="0" bIns="0" rtlCol="0" anchor="ctr"/>
          <a:lstStyle/>
          <a:p>
            <a:pPr indent="0" marL="0">
              <a:buNone/>
            </a:pPr>
            <a:r>
              <a:rPr lang="en-US" sz="3000" b="1" dirty="0">
                <a:solidFill>
                  <a:srgbClr val="FFFFFF"/>
                </a:solidFill>
                <a:latin typeface="Arial" pitchFamily="34" charset="0"/>
                <a:ea typeface="Arial" pitchFamily="34" charset="-122"/>
                <a:cs typeface="Arial" pitchFamily="34" charset="-120"/>
              </a:rPr>
              <a:t>Cite, read, and reuse</a:t>
            </a:r>
            <a:endParaRPr lang="en-US" sz="3000" dirty="0"/>
          </a:p>
        </p:txBody>
      </p:sp>
      <p:sp>
        <p:nvSpPr>
          <p:cNvPr id="5" name="Text 3"/>
          <p:cNvSpPr/>
          <p:nvPr/>
        </p:nvSpPr>
        <p:spPr>
          <a:xfrm>
            <a:off x="1005840" y="2286000"/>
            <a:ext cx="10058400" cy="320040"/>
          </a:xfrm>
          <a:prstGeom prst="rect">
            <a:avLst/>
          </a:prstGeom>
          <a:noFill/>
          <a:ln/>
        </p:spPr>
        <p:txBody>
          <a:bodyPr wrap="square" lIns="0" tIns="0" rIns="0" bIns="0" rtlCol="0" anchor="ctr"/>
          <a:lstStyle/>
          <a:p>
            <a:pPr indent="0" marL="0">
              <a:buNone/>
            </a:pPr>
            <a:r>
              <a:rPr lang="en-US" sz="1300" b="1" dirty="0">
                <a:solidFill>
                  <a:srgbClr val="E7B4A1"/>
                </a:solidFill>
                <a:latin typeface="Arial" pitchFamily="34" charset="0"/>
                <a:ea typeface="Arial" pitchFamily="34" charset="-122"/>
                <a:cs typeface="Arial" pitchFamily="34" charset="-120"/>
              </a:rPr>
              <a:t>How to cite</a:t>
            </a:r>
            <a:endParaRPr lang="en-US" sz="1300" dirty="0"/>
          </a:p>
        </p:txBody>
      </p:sp>
      <p:sp>
        <p:nvSpPr>
          <p:cNvPr id="6" name="Text 4"/>
          <p:cNvSpPr/>
          <p:nvPr/>
        </p:nvSpPr>
        <p:spPr>
          <a:xfrm>
            <a:off x="1005840" y="2606040"/>
            <a:ext cx="9875520" cy="914400"/>
          </a:xfrm>
          <a:prstGeom prst="rect">
            <a:avLst/>
          </a:prstGeom>
          <a:noFill/>
          <a:ln/>
        </p:spPr>
        <p:txBody>
          <a:bodyPr wrap="square" lIns="0" tIns="0" rIns="0" bIns="0" rtlCol="0" anchor="ctr"/>
          <a:lstStyle/>
          <a:p>
            <a:pPr indent="0" marL="0">
              <a:lnSpc>
                <a:spcPct val="115000"/>
              </a:lnSpc>
              <a:buNone/>
            </a:pPr>
            <a:r>
              <a:rPr lang="en-US" sz="1350" dirty="0">
                <a:solidFill>
                  <a:srgbClr val="C9D6E2"/>
                </a:solidFill>
                <a:latin typeface="Arial" pitchFamily="34" charset="0"/>
                <a:ea typeface="Arial" pitchFamily="34" charset="-122"/>
                <a:cs typeface="Arial" pitchFamily="34" charset="-120"/>
              </a:rPr>
              <a:t>Kaiser, M., &amp; Schulze, C. (forthcoming). ChatGPT Referrals to E-Commerce Websites: How Do LLMs Compare Against Traditional Channels? Marketing Science.</a:t>
            </a:r>
            <a:endParaRPr lang="en-US" sz="1350" dirty="0"/>
          </a:p>
        </p:txBody>
      </p:sp>
      <p:sp>
        <p:nvSpPr>
          <p:cNvPr id="7" name="Text 5"/>
          <p:cNvSpPr/>
          <p:nvPr/>
        </p:nvSpPr>
        <p:spPr>
          <a:xfrm>
            <a:off x="1005840" y="3611880"/>
            <a:ext cx="10058400" cy="320040"/>
          </a:xfrm>
          <a:prstGeom prst="rect">
            <a:avLst/>
          </a:prstGeom>
          <a:noFill/>
          <a:ln/>
        </p:spPr>
        <p:txBody>
          <a:bodyPr wrap="square" lIns="0" tIns="0" rIns="0" bIns="0" rtlCol="0" anchor="ctr"/>
          <a:lstStyle/>
          <a:p>
            <a:pPr indent="0" marL="0">
              <a:buNone/>
            </a:pPr>
            <a:r>
              <a:rPr lang="en-US" sz="1300" b="1" dirty="0">
                <a:solidFill>
                  <a:srgbClr val="E7B4A1"/>
                </a:solidFill>
                <a:latin typeface="Arial" pitchFamily="34" charset="0"/>
                <a:ea typeface="Arial" pitchFamily="34" charset="-122"/>
                <a:cs typeface="Arial" pitchFamily="34" charset="-120"/>
              </a:rPr>
              <a:t>Links</a:t>
            </a:r>
            <a:endParaRPr lang="en-US" sz="1300" dirty="0"/>
          </a:p>
        </p:txBody>
      </p:sp>
      <p:sp>
        <p:nvSpPr>
          <p:cNvPr id="8" name="Text 6"/>
          <p:cNvSpPr/>
          <p:nvPr/>
        </p:nvSpPr>
        <p:spPr>
          <a:xfrm>
            <a:off x="1005840" y="3931920"/>
            <a:ext cx="1942186"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1" invalidUrl="" action="" tgtFrame="" tooltip="" history="1" highlightClick="0" endSnd="0">
                  <a:extLst>
                    <a:ext uri="{A12FA001-AC4F-418D-AE19-62706E023703}">
                      <ahyp:hlinkClr xmlns:ahyp="http://schemas.microsoft.com/office/drawing/2018/hyperlinkcolor" val="tx"/>
                    </a:ext>
                  </a:extLst>
                </a:hlinkClick>
              </a:rPr>
              <a:t>Marketing Science (DOI)</a:t>
            </a:r>
            <a:endParaRPr lang="en-US" sz="1300" dirty="0"/>
          </a:p>
        </p:txBody>
      </p:sp>
      <p:sp>
        <p:nvSpPr>
          <p:cNvPr id="9" name="Text 7"/>
          <p:cNvSpPr/>
          <p:nvPr/>
        </p:nvSpPr>
        <p:spPr>
          <a:xfrm>
            <a:off x="3057754" y="3931920"/>
            <a:ext cx="201168" cy="384048"/>
          </a:xfrm>
          <a:prstGeom prst="rect">
            <a:avLst/>
          </a:prstGeom>
          <a:noFill/>
          <a:ln/>
        </p:spPr>
        <p:txBody>
          <a:bodyPr wrap="square" lIns="0" tIns="0" rIns="0" bIns="0" rtlCol="0" anchor="ctr"/>
          <a:lstStyle/>
          <a:p>
            <a:pPr algn="ctr" indent="0" marL="0">
              <a:buNone/>
            </a:pPr>
            <a:r>
              <a:rPr lang="en-US" sz="1300" dirty="0">
                <a:solidFill>
                  <a:srgbClr val="6E86A0"/>
                </a:solidFill>
                <a:latin typeface="Arial" pitchFamily="34" charset="0"/>
                <a:ea typeface="Arial" pitchFamily="34" charset="-122"/>
                <a:cs typeface="Arial" pitchFamily="34" charset="-120"/>
              </a:rPr>
              <a:t>|</a:t>
            </a:r>
            <a:endParaRPr lang="en-US" sz="1300" dirty="0"/>
          </a:p>
        </p:txBody>
      </p:sp>
      <p:sp>
        <p:nvSpPr>
          <p:cNvPr id="10" name="Text 8"/>
          <p:cNvSpPr/>
          <p:nvPr/>
        </p:nvSpPr>
        <p:spPr>
          <a:xfrm>
            <a:off x="3368650" y="3931920"/>
            <a:ext cx="1137514"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2" invalidUrl="" action="" tgtFrame="" tooltip="" history="1" highlightClick="0" endSnd="0">
                  <a:extLst>
                    <a:ext uri="{A12FA001-AC4F-418D-AE19-62706E023703}">
                      <ahyp:hlinkClr xmlns:ahyp="http://schemas.microsoft.com/office/drawing/2018/hyperlinkcolor" val="tx"/>
                    </a:ext>
                  </a:extLst>
                </a:hlinkClick>
              </a:rPr>
              <a:t>SSRN preprint</a:t>
            </a:r>
            <a:endParaRPr lang="en-US" sz="1300" dirty="0"/>
          </a:p>
        </p:txBody>
      </p:sp>
      <p:sp>
        <p:nvSpPr>
          <p:cNvPr id="11" name="Text 9"/>
          <p:cNvSpPr/>
          <p:nvPr/>
        </p:nvSpPr>
        <p:spPr>
          <a:xfrm>
            <a:off x="4615891" y="3931920"/>
            <a:ext cx="201168" cy="384048"/>
          </a:xfrm>
          <a:prstGeom prst="rect">
            <a:avLst/>
          </a:prstGeom>
          <a:noFill/>
          <a:ln/>
        </p:spPr>
        <p:txBody>
          <a:bodyPr wrap="square" lIns="0" tIns="0" rIns="0" bIns="0" rtlCol="0" anchor="ctr"/>
          <a:lstStyle/>
          <a:p>
            <a:pPr algn="ctr" indent="0" marL="0">
              <a:buNone/>
            </a:pPr>
            <a:r>
              <a:rPr lang="en-US" sz="1300" dirty="0">
                <a:solidFill>
                  <a:srgbClr val="6E86A0"/>
                </a:solidFill>
                <a:latin typeface="Arial" pitchFamily="34" charset="0"/>
                <a:ea typeface="Arial" pitchFamily="34" charset="-122"/>
                <a:cs typeface="Arial" pitchFamily="34" charset="-120"/>
              </a:rPr>
              <a:t>|</a:t>
            </a:r>
            <a:endParaRPr lang="en-US" sz="1300" dirty="0"/>
          </a:p>
        </p:txBody>
      </p:sp>
      <p:sp>
        <p:nvSpPr>
          <p:cNvPr id="12" name="Text 10"/>
          <p:cNvSpPr/>
          <p:nvPr/>
        </p:nvSpPr>
        <p:spPr>
          <a:xfrm>
            <a:off x="4926787" y="3931920"/>
            <a:ext cx="2344522"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3" invalidUrl="" action="" tgtFrame="" tooltip="" history="1" highlightClick="0" endSnd="0">
                  <a:extLst>
                    <a:ext uri="{A12FA001-AC4F-418D-AE19-62706E023703}">
                      <ahyp:hlinkClr xmlns:ahyp="http://schemas.microsoft.com/office/drawing/2018/hyperlinkcolor" val="tx"/>
                    </a:ext>
                  </a:extLst>
                </a:hlinkClick>
              </a:rPr>
              <a:t>Christian Schulze · LinkedIn</a:t>
            </a:r>
            <a:endParaRPr lang="en-US" sz="1300" dirty="0"/>
          </a:p>
        </p:txBody>
      </p:sp>
      <p:sp>
        <p:nvSpPr>
          <p:cNvPr id="13" name="Text 11"/>
          <p:cNvSpPr/>
          <p:nvPr/>
        </p:nvSpPr>
        <p:spPr>
          <a:xfrm>
            <a:off x="7381037" y="3931920"/>
            <a:ext cx="201168" cy="384048"/>
          </a:xfrm>
          <a:prstGeom prst="rect">
            <a:avLst/>
          </a:prstGeom>
          <a:noFill/>
          <a:ln/>
        </p:spPr>
        <p:txBody>
          <a:bodyPr wrap="square" lIns="0" tIns="0" rIns="0" bIns="0" rtlCol="0" anchor="ctr"/>
          <a:lstStyle/>
          <a:p>
            <a:pPr algn="ctr" indent="0" marL="0">
              <a:buNone/>
            </a:pPr>
            <a:r>
              <a:rPr lang="en-US" sz="1300" dirty="0">
                <a:solidFill>
                  <a:srgbClr val="6E86A0"/>
                </a:solidFill>
                <a:latin typeface="Arial" pitchFamily="34" charset="0"/>
                <a:ea typeface="Arial" pitchFamily="34" charset="-122"/>
                <a:cs typeface="Arial" pitchFamily="34" charset="-120"/>
              </a:rPr>
              <a:t>|</a:t>
            </a:r>
            <a:endParaRPr lang="en-US" sz="1300" dirty="0"/>
          </a:p>
        </p:txBody>
      </p:sp>
      <p:sp>
        <p:nvSpPr>
          <p:cNvPr id="14" name="Text 12"/>
          <p:cNvSpPr/>
          <p:nvPr/>
        </p:nvSpPr>
        <p:spPr>
          <a:xfrm>
            <a:off x="7691933" y="3931920"/>
            <a:ext cx="2344522" cy="384048"/>
          </a:xfrm>
          <a:prstGeom prst="rect">
            <a:avLst/>
          </a:prstGeom>
          <a:noFill/>
          <a:ln/>
        </p:spPr>
        <p:txBody>
          <a:bodyPr wrap="square" lIns="0" tIns="0" rIns="0" bIns="0" rtlCol="0" anchor="ctr"/>
          <a:lstStyle/>
          <a:p>
            <a:pPr algn="l" indent="0" marL="0">
              <a:buNone/>
            </a:pPr>
            <a:r>
              <a:rPr lang="en-US" sz="1300" b="1" u="none" dirty="0">
                <a:solidFill>
                  <a:srgbClr val="E7B4A1"/>
                </a:solidFill>
                <a:latin typeface="Arial" pitchFamily="34" charset="0"/>
                <a:ea typeface="Arial" pitchFamily="34" charset="-122"/>
                <a:cs typeface="Arial" pitchFamily="34" charset="-120"/>
                <a:hlinkClick r:id="rId4" invalidUrl="" action="" tgtFrame="" tooltip="" history="1" highlightClick="0" endSnd="0">
                  <a:extLst>
                    <a:ext uri="{A12FA001-AC4F-418D-AE19-62706E023703}">
                      <ahyp:hlinkClr xmlns:ahyp="http://schemas.microsoft.com/office/drawing/2018/hyperlinkcolor" val="tx"/>
                    </a:ext>
                  </a:extLst>
                </a:hlinkClick>
              </a:rPr>
              <a:t>Maximilian Kaiser · LinkedIn</a:t>
            </a:r>
            <a:endParaRPr lang="en-US" sz="1300" dirty="0"/>
          </a:p>
        </p:txBody>
      </p:sp>
      <p:sp>
        <p:nvSpPr>
          <p:cNvPr id="15" name="Text 13"/>
          <p:cNvSpPr/>
          <p:nvPr/>
        </p:nvSpPr>
        <p:spPr>
          <a:xfrm>
            <a:off x="1005840" y="4754880"/>
            <a:ext cx="9875520" cy="1280160"/>
          </a:xfrm>
          <a:prstGeom prst="rect">
            <a:avLst/>
          </a:prstGeom>
          <a:noFill/>
          <a:ln/>
        </p:spPr>
        <p:txBody>
          <a:bodyPr wrap="square" lIns="0" tIns="0" rIns="0" bIns="0" rtlCol="0" anchor="t"/>
          <a:lstStyle/>
          <a:p>
            <a:pPr indent="0" marL="0">
              <a:lnSpc>
                <a:spcPct val="120000"/>
              </a:lnSpc>
              <a:buNone/>
            </a:pPr>
            <a:r>
              <a:rPr lang="en-US" sz="1200" dirty="0">
                <a:solidFill>
                  <a:srgbClr val="AFC0CE"/>
                </a:solidFill>
                <a:latin typeface="Arial" pitchFamily="34" charset="0"/>
                <a:ea typeface="Arial" pitchFamily="34" charset="-122"/>
                <a:cs typeface="Arial" pitchFamily="34" charset="-120"/>
              </a:rPr>
              <a:t>These teaching slides are provided for non-commercial educational use. Figures are the authors' own, reproduced from the paper. License: CC BY-NC 4.0. Please keep attribution to the authors.</a:t>
            </a:r>
            <a:endParaRPr lang="en-US"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APPENDIX · FOR INSTRUCTORS</a:t>
            </a:r>
            <a:endParaRPr lang="en-US" sz="1100" dirty="0"/>
          </a:p>
        </p:txBody>
      </p:sp>
      <p:sp>
        <p:nvSpPr>
          <p:cNvPr id="3" name="Text 1"/>
          <p:cNvSpPr/>
          <p:nvPr/>
        </p:nvSpPr>
        <p:spPr>
          <a:xfrm>
            <a:off x="566928" y="676656"/>
            <a:ext cx="11055096" cy="8686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Key sources used in the framing</a:t>
            </a:r>
            <a:endParaRPr lang="en-US" sz="3000" dirty="0"/>
          </a:p>
        </p:txBody>
      </p:sp>
      <p:sp>
        <p:nvSpPr>
          <p:cNvPr id="4" name="Text 2"/>
          <p:cNvSpPr/>
          <p:nvPr/>
        </p:nvSpPr>
        <p:spPr>
          <a:xfrm>
            <a:off x="566928" y="1783080"/>
            <a:ext cx="11055096" cy="4206240"/>
          </a:xfrm>
          <a:prstGeom prst="rect">
            <a:avLst/>
          </a:prstGeom>
          <a:noFill/>
          <a:ln/>
        </p:spPr>
        <p:txBody>
          <a:bodyPr wrap="square" rtlCol="0" anchor="t"/>
          <a:lstStyle/>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Industry signals cited: ThoughtMetric (2025), Seer Interactive (2025), Semrush (2025), Adobe (2025), SALT (2025).</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Consumer &amp; adoption evidence: Chatterji et al. (2025, 'How People Use ChatGPT'); Foroughi et al. (2025); Yang et al. (2025, Perplexity agents).</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Channel &amp; attribution: Berman (2018); Li &amp; Kannan (2014); Haan, Wiesel &amp; Pauwels (2016).</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Platform monetization: Hermann, Puntoni &amp; Schweidel (2025).</a:t>
            </a:r>
            <a:endParaRPr lang="en-US" sz="1600" dirty="0"/>
          </a:p>
          <a:p>
            <a:pPr marL="177800" indent="-177800">
              <a:spcAft>
                <a:spcPts val="1000"/>
              </a:spcAft>
              <a:buSzPct val="100000"/>
              <a:buChar char="•"/>
            </a:pPr>
            <a:r>
              <a:rPr lang="en-US" sz="1600" dirty="0">
                <a:solidFill>
                  <a:srgbClr val="0B2D4A"/>
                </a:solidFill>
                <a:latin typeface="Arial" pitchFamily="34" charset="0"/>
                <a:ea typeface="Arial" pitchFamily="34" charset="-122"/>
                <a:cs typeface="Arial" pitchFamily="34" charset="-120"/>
              </a:rPr>
              <a:t>Full reference list: see the paper.</a:t>
            </a:r>
            <a:endParaRPr lang="en-US" sz="1600" dirty="0"/>
          </a:p>
        </p:txBody>
      </p:sp>
      <p:sp>
        <p:nvSpPr>
          <p:cNvPr id="5" name="Shape 3"/>
          <p:cNvSpPr/>
          <p:nvPr/>
        </p:nvSpPr>
        <p:spPr>
          <a:xfrm>
            <a:off x="566928" y="6382512"/>
            <a:ext cx="11055096" cy="0"/>
          </a:xfrm>
          <a:prstGeom prst="line">
            <a:avLst/>
          </a:prstGeom>
          <a:noFill/>
          <a:ln w="6350">
            <a:solidFill>
              <a:srgbClr val="D7DEE5"/>
            </a:solidFill>
            <a:prstDash val="solid"/>
          </a:ln>
        </p:spPr>
      </p:sp>
      <p:sp>
        <p:nvSpPr>
          <p:cNvPr id="6" name="Text 4"/>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7" name="Text 5"/>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83</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66928" y="365760"/>
            <a:ext cx="11055096" cy="274320"/>
          </a:xfrm>
          <a:prstGeom prst="rect">
            <a:avLst/>
          </a:prstGeom>
          <a:noFill/>
          <a:ln/>
        </p:spPr>
        <p:txBody>
          <a:bodyPr wrap="square" lIns="0" tIns="0" rIns="0" bIns="0" rtlCol="0" anchor="ctr"/>
          <a:lstStyle/>
          <a:p>
            <a:pPr algn="l" indent="0" marL="0">
              <a:buNone/>
            </a:pPr>
            <a:r>
              <a:rPr lang="en-US" sz="1100" b="1" spc="300" kern="0" dirty="0">
                <a:solidFill>
                  <a:srgbClr val="A85F43"/>
                </a:solidFill>
                <a:latin typeface="Arial" pitchFamily="34" charset="0"/>
                <a:ea typeface="Arial" pitchFamily="34" charset="-122"/>
                <a:cs typeface="Arial" pitchFamily="34" charset="-120"/>
              </a:rPr>
              <a:t>SECTION 1 · A NEW CHANNEL</a:t>
            </a:r>
            <a:endParaRPr lang="en-US" sz="1100" dirty="0"/>
          </a:p>
        </p:txBody>
      </p:sp>
      <p:sp>
        <p:nvSpPr>
          <p:cNvPr id="3" name="Text 1"/>
          <p:cNvSpPr/>
          <p:nvPr/>
        </p:nvSpPr>
        <p:spPr>
          <a:xfrm>
            <a:off x="566928" y="676656"/>
            <a:ext cx="11055096" cy="640080"/>
          </a:xfrm>
          <a:prstGeom prst="rect">
            <a:avLst/>
          </a:prstGeom>
          <a:noFill/>
          <a:ln/>
        </p:spPr>
        <p:txBody>
          <a:bodyPr wrap="square" lIns="0" tIns="0" rIns="0" bIns="0" rtlCol="0" anchor="t"/>
          <a:lstStyle/>
          <a:p>
            <a:pPr algn="l" indent="0" marL="0">
              <a:lnSpc>
                <a:spcPct val="102000"/>
              </a:lnSpc>
              <a:buNone/>
            </a:pPr>
            <a:r>
              <a:rPr lang="en-US" sz="3000" b="1" dirty="0">
                <a:solidFill>
                  <a:srgbClr val="0B2D4A"/>
                </a:solidFill>
                <a:latin typeface="Arial" pitchFamily="34" charset="0"/>
                <a:ea typeface="Arial" pitchFamily="34" charset="-122"/>
                <a:cs typeface="Arial" pitchFamily="34" charset="-120"/>
              </a:rPr>
              <a:t>The study design, in one picture</a:t>
            </a:r>
            <a:endParaRPr lang="en-US" sz="3000" dirty="0"/>
          </a:p>
        </p:txBody>
      </p:sp>
      <p:sp>
        <p:nvSpPr>
          <p:cNvPr id="4" name="Text 2"/>
          <p:cNvSpPr/>
          <p:nvPr/>
        </p:nvSpPr>
        <p:spPr>
          <a:xfrm>
            <a:off x="566928" y="1335024"/>
            <a:ext cx="11055096" cy="457200"/>
          </a:xfrm>
          <a:prstGeom prst="rect">
            <a:avLst/>
          </a:prstGeom>
          <a:noFill/>
          <a:ln/>
        </p:spPr>
        <p:txBody>
          <a:bodyPr wrap="square" lIns="0" tIns="0" rIns="0" bIns="0" rtlCol="0" anchor="ctr"/>
          <a:lstStyle/>
          <a:p>
            <a:pPr indent="0" marL="0">
              <a:buNone/>
            </a:pPr>
            <a:r>
              <a:rPr lang="en-US" sz="1350" b="1" dirty="0">
                <a:solidFill>
                  <a:srgbClr val="A85F43"/>
                </a:solidFill>
                <a:latin typeface="Arial" pitchFamily="34" charset="0"/>
                <a:ea typeface="Arial" pitchFamily="34" charset="-122"/>
                <a:cs typeface="Arial" pitchFamily="34" charset="-120"/>
              </a:rPr>
              <a:t>Takeaway:  </a:t>
            </a:r>
            <a:pPr indent="0" marL="0">
              <a:buNone/>
            </a:pPr>
            <a:r>
              <a:rPr lang="en-US" sz="1350" dirty="0">
                <a:solidFill>
                  <a:srgbClr val="0B2D4A"/>
                </a:solidFill>
                <a:latin typeface="Arial" pitchFamily="34" charset="0"/>
                <a:ea typeface="Arial" pitchFamily="34" charset="-122"/>
                <a:cs typeface="Arial" pitchFamily="34" charset="-120"/>
              </a:rPr>
              <a:t>Compare oLLM to each traditional channel on financial and engagement metrics — then ask how the gaps move over time and across different websites.</a:t>
            </a:r>
            <a:endParaRPr lang="en-US" sz="1350" dirty="0"/>
          </a:p>
        </p:txBody>
      </p:sp>
      <p:pic>
        <p:nvPicPr>
          <p:cNvPr id="5" name="Image 0" descr="/home/ubuntu/ollm-teaching-deck/assets/figures/Kaiser_Schulze_oLLM_fig_2.png">    </p:cNvPr>
          <p:cNvPicPr>
            <a:picLocks noChangeAspect="1"/>
          </p:cNvPicPr>
          <p:nvPr/>
        </p:nvPicPr>
        <p:blipFill>
          <a:blip r:embed="rId1"/>
          <a:stretch>
            <a:fillRect/>
          </a:stretch>
        </p:blipFill>
        <p:spPr>
          <a:xfrm>
            <a:off x="1494130" y="1828800"/>
            <a:ext cx="9200693" cy="3922776"/>
          </a:xfrm>
          <a:prstGeom prst="rect">
            <a:avLst/>
          </a:prstGeom>
        </p:spPr>
      </p:pic>
      <p:sp>
        <p:nvSpPr>
          <p:cNvPr id="6" name="Text 3"/>
          <p:cNvSpPr/>
          <p:nvPr/>
        </p:nvSpPr>
        <p:spPr>
          <a:xfrm>
            <a:off x="566928" y="5797296"/>
            <a:ext cx="11055096" cy="457200"/>
          </a:xfrm>
          <a:prstGeom prst="rect">
            <a:avLst/>
          </a:prstGeom>
          <a:noFill/>
          <a:ln/>
        </p:spPr>
        <p:txBody>
          <a:bodyPr wrap="square" lIns="0" tIns="0" rIns="0" bIns="0" rtlCol="0" anchor="ctr"/>
          <a:lstStyle/>
          <a:p>
            <a:pPr algn="ctr" indent="0" marL="0">
              <a:buNone/>
            </a:pPr>
            <a:r>
              <a:rPr lang="en-US" sz="1050" i="1" dirty="0">
                <a:solidFill>
                  <a:srgbClr val="3A5A7A"/>
                </a:solidFill>
                <a:latin typeface="Arial" pitchFamily="34" charset="0"/>
                <a:ea typeface="Arial" pitchFamily="34" charset="-122"/>
                <a:cs typeface="Arial" pitchFamily="34" charset="-120"/>
              </a:rPr>
              <a:t>Figure 2. Conceptual model.</a:t>
            </a:r>
            <a:endParaRPr lang="en-US" sz="1050" dirty="0"/>
          </a:p>
        </p:txBody>
      </p:sp>
      <p:sp>
        <p:nvSpPr>
          <p:cNvPr id="7" name="Shape 4"/>
          <p:cNvSpPr/>
          <p:nvPr/>
        </p:nvSpPr>
        <p:spPr>
          <a:xfrm>
            <a:off x="566928" y="6382512"/>
            <a:ext cx="11055096" cy="0"/>
          </a:xfrm>
          <a:prstGeom prst="line">
            <a:avLst/>
          </a:prstGeom>
          <a:noFill/>
          <a:ln w="6350">
            <a:solidFill>
              <a:srgbClr val="D7DEE5"/>
            </a:solidFill>
            <a:prstDash val="solid"/>
          </a:ln>
        </p:spPr>
      </p:sp>
      <p:sp>
        <p:nvSpPr>
          <p:cNvPr id="8" name="Text 5"/>
          <p:cNvSpPr/>
          <p:nvPr/>
        </p:nvSpPr>
        <p:spPr>
          <a:xfrm>
            <a:off x="566928" y="6437376"/>
            <a:ext cx="10140696" cy="274320"/>
          </a:xfrm>
          <a:prstGeom prst="rect">
            <a:avLst/>
          </a:prstGeom>
          <a:noFill/>
          <a:ln/>
        </p:spPr>
        <p:txBody>
          <a:bodyPr wrap="square" lIns="0" tIns="0" rIns="0" bIns="0" rtlCol="0" anchor="ctr"/>
          <a:lstStyle/>
          <a:p>
            <a:pPr algn="l" indent="0" marL="0">
              <a:buNone/>
            </a:pPr>
            <a:r>
              <a:rPr lang="en-US" sz="900" dirty="0">
                <a:solidFill>
                  <a:srgbClr val="3A5A7A"/>
                </a:solidFill>
                <a:latin typeface="Arial" pitchFamily="34" charset="0"/>
                <a:ea typeface="Arial" pitchFamily="34" charset="-122"/>
                <a:cs typeface="Arial" pitchFamily="34" charset="-120"/>
              </a:rPr>
              <a:t>Maximilian Kaiser &amp; Christian Schulze · ChatGPT Referrals to E-Commerce Websites · Marketing Science</a:t>
            </a:r>
            <a:endParaRPr lang="en-US" sz="900" dirty="0"/>
          </a:p>
        </p:txBody>
      </p:sp>
      <p:sp>
        <p:nvSpPr>
          <p:cNvPr id="9" name="Text 6"/>
          <p:cNvSpPr/>
          <p:nvPr/>
        </p:nvSpPr>
        <p:spPr>
          <a:xfrm>
            <a:off x="10707624" y="6437376"/>
            <a:ext cx="914400" cy="274320"/>
          </a:xfrm>
          <a:prstGeom prst="rect">
            <a:avLst/>
          </a:prstGeom>
          <a:noFill/>
          <a:ln/>
        </p:spPr>
        <p:txBody>
          <a:bodyPr wrap="square" lIns="0" tIns="0" rIns="0" bIns="0" rtlCol="0" anchor="ctr"/>
          <a:lstStyle/>
          <a:p>
            <a:pPr algn="r" indent="0" marL="0">
              <a:buNone/>
            </a:pPr>
            <a:r>
              <a:rPr lang="en-US" sz="900" dirty="0">
                <a:solidFill>
                  <a:srgbClr val="3A5A7A"/>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83</Slides>
  <Notes>83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Company>customer-strategy.de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LLM Traffic in E-Commerce — Teaching Deck</dc:title>
  <dc:subject>PptxGenJS Presentation</dc:subject>
  <dc:creator>Maximilian Kaiser; Christian Schulze</dc:creator>
  <cp:lastModifiedBy>Maximilian Kaiser; Christian Schulze</cp:lastModifiedBy>
  <cp:revision>1</cp:revision>
  <dcterms:created xsi:type="dcterms:W3CDTF">2026-06-04T11:39:01Z</dcterms:created>
  <dcterms:modified xsi:type="dcterms:W3CDTF">2026-06-04T11:39:01Z</dcterms:modified>
</cp:coreProperties>
</file>